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3" r:id="rId4"/>
    <p:sldId id="282" r:id="rId5"/>
    <p:sldId id="277" r:id="rId6"/>
    <p:sldId id="295" r:id="rId7"/>
    <p:sldId id="296" r:id="rId8"/>
    <p:sldId id="297" r:id="rId9"/>
    <p:sldId id="298" r:id="rId10"/>
    <p:sldId id="283" r:id="rId11"/>
    <p:sldId id="278" r:id="rId12"/>
    <p:sldId id="279" r:id="rId13"/>
    <p:sldId id="287" r:id="rId14"/>
    <p:sldId id="284" r:id="rId15"/>
    <p:sldId id="288" r:id="rId16"/>
    <p:sldId id="289" r:id="rId17"/>
    <p:sldId id="290" r:id="rId18"/>
    <p:sldId id="291" r:id="rId19"/>
    <p:sldId id="276" r:id="rId20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5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>
      <p:cViewPr>
        <p:scale>
          <a:sx n="87" d="100"/>
          <a:sy n="87" d="100"/>
        </p:scale>
        <p:origin x="-43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4266-5A08-4157-BA3E-D1E1333C51E7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4E9C8-BA76-48AD-AA83-914305F102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783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2D06-4168-4356-A870-05BA62C2FA4E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910C0-9602-4377-BD8E-17F06979F9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40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39ED-AF2D-44B1-BD27-39ABFDE730AE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77BC-E6E4-4E16-8455-8A5D40A44E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788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E499-7CC1-4B66-9DC5-76443F145A69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DA8B-6F18-4565-9A1F-0C0E6F4654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27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CBE2-A83D-4B01-8504-515E02CE703A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4A536-C352-476C-B422-24FC397692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59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2304-2832-4FE7-8CB7-9C35442E5C70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4BF1-D51A-4C7C-9BDC-0FE39A1379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707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FCB-4E8C-4613-8EB9-3FA8FEF5DEF1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F719-5F1B-4DD3-9C4B-2AEE66392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279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D077-B32A-4EC0-A676-4C9E39766CE7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8AC1-AB95-40AC-88A8-4B02092AE9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385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DA45-0D58-409E-9BE5-3AF6C517BF4C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8B039-1A5C-4794-B8C7-1FD246B12E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628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934D-18C5-40FF-8397-E37EC1787CE5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00FE6-B0F8-4DEA-962A-4EB33086BA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41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DDA-0085-41C0-9E5D-1D4BA46B53E0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87281-C79E-46BB-97CC-7E399F3F2E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229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A9D1F-977D-4AD3-AB52-C0B26649B6BA}" type="datetimeFigureOut">
              <a:rPr lang="pt-BR"/>
              <a:pPr>
                <a:defRPr/>
              </a:pPr>
              <a:t>08/01/2025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E56F124-1062-430F-8199-7BEF823AE9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ceb.ba.gov.br/home/modelos-e-formulario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ibahia.ba.gov.br/sei/modulos/pesquisa/md_pesq_processo_pesquisar.php?acao_externa=protocolo_pesquisar&amp;acao_origem_externa=protocolo_pesquisar&amp;id_orgao_acesso_externo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seibahia.saeb.ba.gov.b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seibahia.saeb.ba.gov.b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tendeonline.juceb.ba.gov.br/open.php" TargetMode="External"/><Relationship Id="rId2" Type="http://schemas.openxmlformats.org/officeDocument/2006/relationships/hyperlink" Target="http://www.juceb.ba.gov.br/atendimen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uceb.ba.gov.br/wp-content/uploads/2020/09/OS-N.-001-2020_Reembolso-DAM_Corrigida-L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embolso@juceb.ba.gov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7920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pt-BR" sz="48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C0"/>
                  </a:outerShdw>
                </a:effectLst>
              </a:rPr>
              <a:t>Orientações Técnicas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4263" y="2499742"/>
            <a:ext cx="6943725" cy="432048"/>
          </a:xfrm>
          <a:extLst/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Requerimento de Reembolso de Valor</a:t>
            </a:r>
          </a:p>
        </p:txBody>
      </p:sp>
      <p:pic>
        <p:nvPicPr>
          <p:cNvPr id="2052" name="Picture 4" descr="C:\Users\felipe.neves\Pictures\Logomarca-do-Governo-da-Bahia (Editado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40275"/>
            <a:ext cx="12890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:\Users\felipe.neves\Pictures\Brasão_do_estado_da_Bahia.svg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313238"/>
            <a:ext cx="7858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684713"/>
            <a:ext cx="1581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/>
              <a:t>O Requerimento de Reembolso de Valor está disponível no site da JUCEB.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hlinkClick r:id="rId2"/>
              </a:rPr>
              <a:t>http://www.juceb.ba.gov.br/home/modelos-e-formularios/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7570788" cy="10477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2400" smtClean="0"/>
              <a:t>O Requerimento de Reembolso de Taxa deve ser preenchido da seguinte maneira: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altLang="pt-BR" sz="2400" smtClean="0"/>
          </a:p>
        </p:txBody>
      </p:sp>
      <p:sp>
        <p:nvSpPr>
          <p:cNvPr id="39" name="CaixaDeTexto 38"/>
          <p:cNvSpPr txBox="1"/>
          <p:nvPr/>
        </p:nvSpPr>
        <p:spPr>
          <a:xfrm>
            <a:off x="5994400" y="50800"/>
            <a:ext cx="3124200" cy="3416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A procuração somente terá validade se, firmada por sócio, outorgando poderes ao representante para 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Requerimento de Reembolso, perante a JUCEB, com reconhecimento de firma, com meio de validação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eletrônica ou declaração de autenticidade firmada por advogado, contador ou técnico em contabilidade.</a:t>
            </a:r>
            <a:endParaRPr lang="pt-BR" b="1" dirty="0">
              <a:latin typeface="+mn-lt"/>
              <a:cs typeface="+mn-cs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807075" y="996950"/>
            <a:ext cx="3095625" cy="1754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Essa aba deve ser preenchida com os dados do sócio ou do Requerente (reafirmamos a necessidade da </a:t>
            </a:r>
            <a:r>
              <a:rPr lang="pt-BR" altLang="pt-BR" sz="1800" b="1">
                <a:solidFill>
                  <a:srgbClr val="FF0000"/>
                </a:solidFill>
              </a:rPr>
              <a:t>Procuração Autenticada</a:t>
            </a:r>
            <a:r>
              <a:rPr lang="pt-BR" altLang="pt-BR" sz="1800"/>
              <a:t> nesse último caso).</a:t>
            </a:r>
            <a:endParaRPr lang="pt-BR" altLang="pt-BR" sz="1800" b="1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795963" y="92075"/>
            <a:ext cx="3097212" cy="4524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Essa aba deve estar preenchida com aos dados da empresa que solicitou o serviço do </a:t>
            </a:r>
            <a:r>
              <a:rPr lang="pt-BR" altLang="pt-BR" sz="1800" b="1"/>
              <a:t>Documento de Arrecadação Mercantil- DAM </a:t>
            </a:r>
            <a:r>
              <a:rPr lang="pt-BR" altLang="pt-BR" sz="1800"/>
              <a:t>(</a:t>
            </a:r>
            <a:r>
              <a:rPr lang="pt-BR" altLang="pt-BR" sz="1800">
                <a:solidFill>
                  <a:srgbClr val="FF0000"/>
                </a:solidFill>
              </a:rPr>
              <a:t>o nome da empresa a qual pertence o CNPJ apresentado no DAM</a:t>
            </a:r>
            <a:r>
              <a:rPr lang="pt-BR" altLang="pt-BR" sz="1800"/>
              <a:t>).</a:t>
            </a:r>
            <a:r>
              <a:rPr lang="pt-BR" altLang="pt-BR" sz="1800" b="1"/>
              <a:t> </a:t>
            </a:r>
            <a:r>
              <a:rPr lang="pt-BR" altLang="pt-BR" sz="1800"/>
              <a:t>Caso o DAM esteja indicando o CPF do sócio ou de terceiros, deve-se preencher essa aba com as informações desta pessoa, informando o CPF no lugar do CNPJ e o RG no lugar do NIRE. Informe isto ainda no campo de justificativa, acima da assinatura.</a:t>
            </a:r>
            <a:endParaRPr lang="pt-BR" altLang="pt-BR" sz="1800" b="1"/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5784850" y="784225"/>
            <a:ext cx="3097213" cy="1476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Essa aba deve estar preenchida com aos dados do </a:t>
            </a:r>
            <a:r>
              <a:rPr lang="pt-BR" altLang="pt-BR" sz="1800">
                <a:solidFill>
                  <a:srgbClr val="FF0000"/>
                </a:solidFill>
              </a:rPr>
              <a:t>Documento de Arrecadação Mercantil – DAM </a:t>
            </a:r>
            <a:r>
              <a:rPr lang="pt-BR" altLang="pt-BR" sz="1800"/>
              <a:t>do qual pede-se o reembolso.</a:t>
            </a:r>
            <a:endParaRPr lang="pt-BR" altLang="pt-BR" sz="1800" b="1"/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807075" y="844550"/>
            <a:ext cx="3095625" cy="17541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 processo é necessário que tenha cópia de um documento de identificação (identidade, CNH, carteira de trabalho ou passaporte) com os dados do Requerente.</a:t>
            </a:r>
            <a:endParaRPr lang="pt-BR" altLang="pt-BR" sz="1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38163"/>
            <a:ext cx="4899025" cy="75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5795963" y="2787650"/>
            <a:ext cx="3097212" cy="2308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Essa aba deve estar preenchida com aos dados de quem deu entrada no processo (Requerente), sendo este quem irá receber o reembolso respaldado pela procuração autenticada ou verificação do contrato social (sócio).</a:t>
            </a:r>
            <a:endParaRPr lang="pt-BR" altLang="pt-BR" sz="1800" b="1"/>
          </a:p>
        </p:txBody>
      </p:sp>
      <p:sp>
        <p:nvSpPr>
          <p:cNvPr id="42" name="CaixaDeTexto 41"/>
          <p:cNvSpPr txBox="1"/>
          <p:nvPr/>
        </p:nvSpPr>
        <p:spPr>
          <a:xfrm>
            <a:off x="6067425" y="3867150"/>
            <a:ext cx="3051175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A JUCEB observará o </a:t>
            </a:r>
            <a:r>
              <a:rPr lang="pt-BR" b="1" dirty="0">
                <a:latin typeface="+mn-lt"/>
                <a:cs typeface="+mn-cs"/>
              </a:rPr>
              <a:t>contrato social</a:t>
            </a:r>
            <a:r>
              <a:rPr lang="pt-BR" dirty="0">
                <a:latin typeface="+mn-lt"/>
                <a:cs typeface="+mn-cs"/>
              </a:rPr>
              <a:t> comprovando que o Requerente se trata de sócio da empresa.</a:t>
            </a:r>
            <a:endParaRPr lang="pt-BR" b="1" dirty="0">
              <a:latin typeface="+mn-lt"/>
              <a:cs typeface="+mn-cs"/>
            </a:endParaRP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3435350" y="3003550"/>
            <a:ext cx="5240338" cy="2032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É importante salientar que, caso o DAM esteja registrado em nome da empresa e esta não possua conta cadastrada sob o seu CNPJ, é possível dar entrada no processo através de um sócio. Neste caso o sócio deverá preencher seus dados na aba de </a:t>
            </a:r>
            <a:r>
              <a:rPr lang="pt-BR" altLang="pt-BR" sz="1800" b="1"/>
              <a:t>Dados do Interessado</a:t>
            </a:r>
            <a:r>
              <a:rPr lang="pt-BR" altLang="pt-BR" sz="1800"/>
              <a:t>.</a:t>
            </a:r>
            <a:r>
              <a:rPr lang="pt-BR" altLang="pt-BR" sz="1800" b="1"/>
              <a:t> </a:t>
            </a:r>
            <a:r>
              <a:rPr lang="pt-BR" altLang="pt-BR" sz="1800"/>
              <a:t>Devendo preencher suas  informações bancárias e os dados para contato.</a:t>
            </a:r>
            <a:endParaRPr lang="pt-BR" altLang="pt-BR" sz="1800" b="1"/>
          </a:p>
        </p:txBody>
      </p: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3492500" y="4140200"/>
            <a:ext cx="2224088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Sendo sócio da empresa.</a:t>
            </a:r>
            <a:endParaRPr lang="pt-BR" altLang="pt-BR" sz="1800" b="1"/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492500" y="2901950"/>
            <a:ext cx="2224088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Autorização da empresa através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Procuração Autenticada.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395288" y="3543300"/>
            <a:ext cx="2881312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Este Requerente receberá o reembolso apenas sob duas condições: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763713" y="1330325"/>
            <a:ext cx="4032250" cy="377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563813" y="1330325"/>
            <a:ext cx="3160712" cy="1528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3059113" y="2193925"/>
            <a:ext cx="2736850" cy="665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116013" y="3279775"/>
            <a:ext cx="0" cy="263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endCxn id="28" idx="1"/>
          </p:cNvCxnSpPr>
          <p:nvPr/>
        </p:nvCxnSpPr>
        <p:spPr>
          <a:xfrm flipV="1">
            <a:off x="3276600" y="3502025"/>
            <a:ext cx="2159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endCxn id="34" idx="1"/>
          </p:cNvCxnSpPr>
          <p:nvPr/>
        </p:nvCxnSpPr>
        <p:spPr>
          <a:xfrm>
            <a:off x="3281363" y="4113213"/>
            <a:ext cx="211137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5613400" y="2665413"/>
            <a:ext cx="365125" cy="23653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5702300" y="4381500"/>
            <a:ext cx="365125" cy="18891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916238" y="3194050"/>
            <a:ext cx="2808287" cy="603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2700338" y="3194050"/>
            <a:ext cx="3024187" cy="603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1763713" y="1116013"/>
            <a:ext cx="39274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295 -0.3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9" grpId="0" animBg="1"/>
      <p:bldP spid="13" grpId="0" animBg="1"/>
      <p:bldP spid="13" grpId="1" animBg="1"/>
      <p:bldP spid="4" grpId="0" animBg="1"/>
      <p:bldP spid="4" grpId="1" animBg="1"/>
      <p:bldP spid="30" grpId="0" animBg="1"/>
      <p:bldP spid="30" grpId="1" animBg="1"/>
      <p:bldP spid="16" grpId="0" animBg="1"/>
      <p:bldP spid="16" grpId="1" animBg="1"/>
      <p:bldP spid="24" grpId="0" animBg="1"/>
      <p:bldP spid="24" grpId="1" animBg="1"/>
      <p:bldP spid="42" grpId="0" animBg="1"/>
      <p:bldP spid="20" grpId="0" animBg="1"/>
      <p:bldP spid="20" grpId="1" animBg="1"/>
      <p:bldP spid="34" grpId="0" animBg="1"/>
      <p:bldP spid="2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38163"/>
            <a:ext cx="4897438" cy="75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de seta reta 23"/>
          <p:cNvCxnSpPr/>
          <p:nvPr/>
        </p:nvCxnSpPr>
        <p:spPr>
          <a:xfrm>
            <a:off x="1258888" y="2319338"/>
            <a:ext cx="0" cy="973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5364163" y="3797300"/>
            <a:ext cx="3024187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 conta deverá ser somente </a:t>
            </a:r>
            <a:r>
              <a:rPr lang="pt-BR" altLang="pt-BR" sz="1800" b="1"/>
              <a:t>Conta Corrente</a:t>
            </a:r>
            <a:r>
              <a:rPr lang="pt-BR" altLang="pt-BR" sz="1800"/>
              <a:t>.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5003800" y="3897313"/>
            <a:ext cx="360363" cy="384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47688" y="122238"/>
            <a:ext cx="3024187" cy="147796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Os dados para contato devem ser preenchidos obrigatoriamente.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Sem eles não é possível realizar o reembolso.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1411288" y="1600200"/>
            <a:ext cx="0" cy="971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395288" y="1155700"/>
            <a:ext cx="3313112" cy="14779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Os dados bancários devem ser da própria Empresa, ou do Sócio ou ainda do Requerente. Deve-se realizar a marcação na opção devida.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508625" y="1308100"/>
            <a:ext cx="3311525" cy="14779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É imprescindível descrever detalhadamente o motivo da solicitação do reembolso. Caso o Requerente seja sócio da empresa, informe também aqui.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65363" y="2662238"/>
            <a:ext cx="3243262" cy="1133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243 -0.31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31728 L -0.00833 -0.641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623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" grpId="0" animBg="1"/>
      <p:bldP spid="7" grpId="1" animBg="1"/>
      <p:bldP spid="21" grpId="0" animBg="1"/>
      <p:bldP spid="21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b="1" smtClean="0">
                <a:solidFill>
                  <a:srgbClr val="FF0000"/>
                </a:solidFill>
              </a:rPr>
              <a:t>IMPORTANTE</a:t>
            </a:r>
          </a:p>
          <a:p>
            <a:pPr marL="0" indent="0" algn="ctr" eaLnBrk="1" hangingPunct="1">
              <a:buFont typeface="Arial" charset="0"/>
              <a:buNone/>
            </a:pPr>
            <a:endParaRPr lang="pt-BR" altLang="pt-BR" sz="2800" smtClean="0"/>
          </a:p>
          <a:p>
            <a:pPr marL="0" indent="0" algn="ctr" eaLnBrk="1" hangingPunct="1">
              <a:buFont typeface="Arial" charset="0"/>
              <a:buNone/>
            </a:pPr>
            <a:r>
              <a:rPr lang="pt-BR" altLang="pt-BR" sz="2800" smtClean="0"/>
              <a:t>É imprescindível a apresentação do comprovante de pagamento com seu devido código de autenticação bancária.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411163"/>
            <a:ext cx="7058025" cy="20923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2400" smtClean="0"/>
              <a:t>Após a recepção dos documentos através do e-mail, o setor de protocolo da JUCEB irá transforma-lo em um processo digital para o sistema </a:t>
            </a:r>
            <a:r>
              <a:rPr lang="pt-BR" altLang="pt-BR" sz="2400" b="1" smtClean="0">
                <a:solidFill>
                  <a:srgbClr val="00B0F0"/>
                </a:solidFill>
              </a:rPr>
              <a:t>SEI Bahia</a:t>
            </a:r>
            <a:r>
              <a:rPr lang="pt-BR" altLang="pt-BR" sz="2400" smtClean="0"/>
              <a:t>. O cliente receberá, como resposta, uma sequência numérica referente ao processo e esta será utilizada para consultar o andamento do mesmo através do site </a:t>
            </a:r>
            <a:r>
              <a:rPr lang="pt-BR" altLang="pt-BR" sz="2400" smtClean="0">
                <a:hlinkClick r:id="rId2"/>
              </a:rPr>
              <a:t>Portal SeiBahia</a:t>
            </a:r>
            <a:r>
              <a:rPr lang="pt-BR" altLang="pt-BR" sz="2400" smtClean="0"/>
              <a:t>.</a:t>
            </a:r>
          </a:p>
          <a:p>
            <a:pPr marL="0" indent="0" algn="ctr" eaLnBrk="1" hangingPunct="1">
              <a:buFont typeface="Arial" charset="0"/>
              <a:buNone/>
            </a:pPr>
            <a:endParaRPr lang="pt-BR" altLang="pt-BR" sz="2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pt-BR" altLang="pt-BR" sz="2400" smtClean="0"/>
              <a:t>(veja o passo-a-passo em detalhe no próximo slide)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2725"/>
            <a:ext cx="72009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19063"/>
            <a:ext cx="7058025" cy="20923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2400" smtClean="0"/>
              <a:t>A cliente deve acessar o site: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t-BR" altLang="pt-BR" sz="2400" smtClean="0">
                <a:hlinkClick r:id="rId3"/>
              </a:rPr>
              <a:t>http://www.portalseibahia.saeb.ba.gov.br</a:t>
            </a:r>
          </a:p>
          <a:p>
            <a:pPr marL="0" indent="0" algn="ctr" eaLnBrk="1" hangingPunct="1">
              <a:buFont typeface="Arial" charset="0"/>
              <a:buNone/>
            </a:pPr>
            <a:endParaRPr lang="pt-BR" altLang="pt-BR" sz="240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156325" y="1724025"/>
            <a:ext cx="2744788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/>
              <a:t>Após acessar a página, deve clicar em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>“</a:t>
            </a:r>
            <a:r>
              <a:rPr lang="pt-BR" altLang="pt-BR" sz="2400">
                <a:solidFill>
                  <a:srgbClr val="0070C0"/>
                </a:solidFill>
              </a:rPr>
              <a:t>Acesso Externo</a:t>
            </a:r>
            <a:r>
              <a:rPr lang="pt-BR" altLang="pt-BR" sz="2400"/>
              <a:t>” conforme a ilustração.</a:t>
            </a:r>
            <a:endParaRPr lang="pt-BR" altLang="pt-BR" sz="2400"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1763713" y="2508250"/>
            <a:ext cx="792162" cy="1216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5625"/>
            <a:ext cx="7200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6156325" y="1292225"/>
            <a:ext cx="2744788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/>
              <a:t>Após acessar a página, deve clicar em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>“</a:t>
            </a:r>
            <a:r>
              <a:rPr lang="pt-BR" altLang="pt-BR" sz="2400">
                <a:solidFill>
                  <a:srgbClr val="0070C0"/>
                </a:solidFill>
              </a:rPr>
              <a:t>Pesquisa Pública</a:t>
            </a:r>
            <a:r>
              <a:rPr lang="pt-BR" altLang="pt-BR" sz="2400"/>
              <a:t>” conforme a ilustração.</a:t>
            </a:r>
            <a:endParaRPr lang="pt-BR" altLang="pt-BR" sz="2400"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62425" y="987425"/>
            <a:ext cx="792163" cy="1216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163"/>
            <a:ext cx="7224713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2627313" y="2859088"/>
            <a:ext cx="4113212" cy="19065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/>
              <a:t>No campo em destaque, deve-se digitar o número do processo, informado pelo Protocolo da JUCEB na resposta do e-mail.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5400000">
            <a:off x="4267200" y="639763"/>
            <a:ext cx="263525" cy="806450"/>
          </a:xfrm>
          <a:prstGeom prst="downArrow">
            <a:avLst>
              <a:gd name="adj1" fmla="val 284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411163"/>
            <a:ext cx="7058025" cy="20923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2400" smtClean="0"/>
              <a:t>O cliente pode, também, entrar em contato conosco através do “</a:t>
            </a:r>
            <a:r>
              <a:rPr lang="pt-BR" altLang="pt-BR" sz="2400" b="1" smtClean="0">
                <a:solidFill>
                  <a:schemeClr val="tx2"/>
                </a:solidFill>
              </a:rPr>
              <a:t>Atende Online</a:t>
            </a:r>
            <a:r>
              <a:rPr lang="pt-BR" altLang="pt-BR" sz="2400" smtClean="0"/>
              <a:t>”, onde poderá se informar sobre o andamento do processo. Além de solucionar qualquer dúvida sobre o reembolso ou outra relacionada a JUCEB e ao registro mercantil. Acesse o site:</a:t>
            </a:r>
          </a:p>
          <a:p>
            <a:pPr marL="0" indent="0" algn="ctr" eaLnBrk="1" hangingPunct="1">
              <a:buFont typeface="Arial" charset="0"/>
              <a:buNone/>
            </a:pPr>
            <a:endParaRPr lang="pt-BR" altLang="pt-BR" sz="2400" smtClean="0"/>
          </a:p>
          <a:p>
            <a:pPr marL="0" indent="0" algn="ctr" eaLnBrk="1" hangingPunct="1">
              <a:buFont typeface="Arial" charset="0"/>
              <a:buNone/>
            </a:pPr>
            <a:endParaRPr lang="pt-BR" altLang="pt-BR" sz="2400" smtClean="0"/>
          </a:p>
          <a:p>
            <a:pPr marL="0" indent="0" algn="ctr" eaLnBrk="1" hangingPunct="1">
              <a:buFont typeface="Arial" charset="0"/>
              <a:buNone/>
            </a:pPr>
            <a:endParaRPr lang="pt-BR" altLang="pt-BR" sz="2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pt-BR" altLang="pt-BR" sz="2400" smtClean="0">
                <a:hlinkClick r:id="rId2"/>
              </a:rPr>
              <a:t>http://www.juceb.ba.gov.br/atendimento/</a:t>
            </a:r>
            <a:endParaRPr lang="pt-BR" altLang="pt-BR" sz="2400" smtClean="0"/>
          </a:p>
        </p:txBody>
      </p:sp>
      <p:pic>
        <p:nvPicPr>
          <p:cNvPr id="1945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076575"/>
            <a:ext cx="24765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lipe.neves\Pictures\GIFs\juce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74763"/>
            <a:ext cx="25193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3436938"/>
            <a:ext cx="8229600" cy="509587"/>
          </a:xfrm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  <a:ea typeface="Kozuka Gothic Pro L" panose="020B0200000000000000" pitchFamily="34" charset="-128"/>
              </a:rPr>
              <a:t>Criação do Processo de Reembolso </a:t>
            </a:r>
            <a:endParaRPr lang="pt-B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ency FB" panose="020B0503020202020204" pitchFamily="34" charset="0"/>
              <a:ea typeface="Kozuka Gothic Pro L" panose="020B0200000000000000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614613"/>
            <a:ext cx="7343775" cy="2260600"/>
          </a:xfrm>
        </p:spPr>
        <p:txBody>
          <a:bodyPr/>
          <a:lstStyle/>
          <a:p>
            <a:pPr marL="0" indent="714375" algn="just" eaLnBrk="1" hangingPunct="1">
              <a:buFont typeface="Arial" charset="0"/>
              <a:buNone/>
            </a:pPr>
            <a:r>
              <a:rPr lang="pt-BR" altLang="pt-BR" sz="2400" smtClean="0"/>
              <a:t>A nossa maior novidade é que agora os processos serão iniciados pelo cliente digitalmente, sem a necessidade de dar entrada fisicamente na sede da JUCEB ou em algum dos Escritórios Regionais. </a:t>
            </a:r>
          </a:p>
        </p:txBody>
      </p:sp>
      <p:sp>
        <p:nvSpPr>
          <p:cNvPr id="4099" name="Espaço Reservado para Conteúdo 2"/>
          <p:cNvSpPr txBox="1">
            <a:spLocks/>
          </p:cNvSpPr>
          <p:nvPr/>
        </p:nvSpPr>
        <p:spPr bwMode="auto">
          <a:xfrm>
            <a:off x="930275" y="658813"/>
            <a:ext cx="73437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43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/>
              <a:t>Nós trabalhamos muito e finalmente temos uma nova ordem de serviço, atualizada e integrada a realidade digital. A partir de 22/09/2020, a </a:t>
            </a:r>
            <a:r>
              <a:rPr lang="pt-BR" altLang="pt-BR" sz="2400">
                <a:hlinkClick r:id="rId2"/>
              </a:rPr>
              <a:t>Ordem de Serviço Nº001/2020</a:t>
            </a:r>
            <a:r>
              <a:rPr lang="pt-BR" altLang="pt-BR" sz="2400"/>
              <a:t> passa a orquestrar os processos de reembolso de taxa solicitados ante a JUCEB.</a:t>
            </a:r>
          </a:p>
        </p:txBody>
      </p:sp>
      <p:pic>
        <p:nvPicPr>
          <p:cNvPr id="4100" name="Imagem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67150"/>
            <a:ext cx="612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tângulo 2">
            <a:hlinkClick r:id="rId2"/>
          </p:cNvPr>
          <p:cNvSpPr>
            <a:spLocks noChangeArrowheads="1"/>
          </p:cNvSpPr>
          <p:nvPr/>
        </p:nvSpPr>
        <p:spPr bwMode="auto">
          <a:xfrm>
            <a:off x="7164388" y="463073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Clique no ícone para visualizar a O.S </a:t>
            </a:r>
            <a:r>
              <a:rPr lang="pt-BR" altLang="pt-BR" sz="1200">
                <a:hlinkClick r:id="rId2"/>
              </a:rPr>
              <a:t>Nº001/2020</a:t>
            </a:r>
            <a:endParaRPr lang="pt-BR" altLang="pt-BR" sz="12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/>
          <p:cNvSpPr txBox="1">
            <a:spLocks/>
          </p:cNvSpPr>
          <p:nvPr/>
        </p:nvSpPr>
        <p:spPr bwMode="auto">
          <a:xfrm>
            <a:off x="930275" y="1235075"/>
            <a:ext cx="73437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43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altLang="pt-BR" sz="2400"/>
              <a:t>O processo deverá ser iniciado, pelo próprio cliente, enviando toda a documentação necessária para o e-mail: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/>
            </a:r>
            <a:br>
              <a:rPr lang="pt-BR" altLang="pt-BR" sz="2400"/>
            </a:br>
            <a:r>
              <a:rPr lang="pt-BR" altLang="pt-BR" sz="2400">
                <a:hlinkClick r:id="rId3"/>
              </a:rPr>
              <a:t>reembolso@juceb.ba.gov.br</a:t>
            </a:r>
            <a:endParaRPr lang="pt-BR" altLang="pt-BR" sz="2400"/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3"/>
          <p:cNvSpPr>
            <a:spLocks noGrp="1"/>
          </p:cNvSpPr>
          <p:nvPr>
            <p:ph idx="1"/>
          </p:nvPr>
        </p:nvSpPr>
        <p:spPr>
          <a:xfrm>
            <a:off x="395288" y="50800"/>
            <a:ext cx="8229600" cy="46101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2400" b="1" smtClean="0"/>
              <a:t>Para que seja viabilizada a entrada do processo são indispensáveis os seguintes documentos:</a:t>
            </a:r>
          </a:p>
          <a:p>
            <a:pPr marL="0" indent="0" eaLnBrk="1" hangingPunct="1">
              <a:buFont typeface="Arial" charset="0"/>
              <a:buNone/>
            </a:pPr>
            <a:endParaRPr lang="pt-BR" altLang="pt-BR" sz="2000" b="1" smtClean="0"/>
          </a:p>
          <a:p>
            <a:pPr marL="0" indent="0" eaLnBrk="1" hangingPunct="1">
              <a:buFont typeface="Arial" charset="0"/>
              <a:buNone/>
            </a:pPr>
            <a:r>
              <a:rPr lang="pt-BR" altLang="pt-BR" sz="2000" b="1" smtClean="0"/>
              <a:t>- Quando o requerente for </a:t>
            </a:r>
            <a:r>
              <a:rPr lang="pt-BR" altLang="pt-BR" sz="2000" b="1" u="sng" smtClean="0">
                <a:solidFill>
                  <a:srgbClr val="FF0000"/>
                </a:solidFill>
              </a:rPr>
              <a:t>SÓCIO</a:t>
            </a:r>
            <a:r>
              <a:rPr lang="pt-BR" altLang="pt-BR" sz="2000" b="1" smtClean="0"/>
              <a:t> da empresa: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a) Requerimento de Reembolso de Taxa – RRT (disponível no site da JUCEB) devidamente preenchido;</a:t>
            </a:r>
            <a:br>
              <a:rPr lang="pt-BR" altLang="pt-BR" sz="1800" smtClean="0"/>
            </a:br>
            <a:r>
              <a:rPr lang="pt-BR" altLang="pt-BR" sz="1800" smtClean="0"/>
              <a:t>b) Indicação clara e precisa do motivo pelo qual se requer o Reembolso da Taxa;</a:t>
            </a:r>
            <a:br>
              <a:rPr lang="pt-BR" altLang="pt-BR" sz="1800" smtClean="0"/>
            </a:br>
            <a:r>
              <a:rPr lang="pt-BR" altLang="pt-BR" sz="1800" smtClean="0"/>
              <a:t>c) Cópia do Contrato Social Constitutivo;</a:t>
            </a:r>
            <a:br>
              <a:rPr lang="pt-BR" altLang="pt-BR" sz="1800" smtClean="0"/>
            </a:br>
            <a:r>
              <a:rPr lang="pt-BR" altLang="pt-BR" sz="1800" smtClean="0"/>
              <a:t>d) Cópia do RG e CPF do sócio Requerente;</a:t>
            </a:r>
            <a:br>
              <a:rPr lang="pt-BR" altLang="pt-BR" sz="1800" smtClean="0"/>
            </a:br>
            <a:r>
              <a:rPr lang="pt-BR" altLang="pt-BR" sz="1800" smtClean="0"/>
              <a:t>e) Documento (s) de Arrecadação Mercantil – DAM (s);</a:t>
            </a:r>
            <a:br>
              <a:rPr lang="pt-BR" altLang="pt-BR" sz="1800" smtClean="0"/>
            </a:br>
            <a:r>
              <a:rPr lang="pt-BR" altLang="pt-BR" sz="1800" smtClean="0"/>
              <a:t>f) Comprovante (s) de pagamento (s) do (s) DAM (s).</a:t>
            </a:r>
            <a:endParaRPr lang="pt-BR" altLang="pt-BR" sz="160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3"/>
          <p:cNvSpPr>
            <a:spLocks noGrp="1"/>
          </p:cNvSpPr>
          <p:nvPr>
            <p:ph idx="1"/>
          </p:nvPr>
        </p:nvSpPr>
        <p:spPr>
          <a:xfrm>
            <a:off x="395288" y="50800"/>
            <a:ext cx="8229600" cy="5092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2400" b="1" smtClean="0"/>
              <a:t>Para que seja viabilizada a entrada do processo são indispensáveis os seguintes documentos:</a:t>
            </a:r>
          </a:p>
          <a:p>
            <a:pPr marL="0" indent="0" eaLnBrk="1" hangingPunct="1">
              <a:buFont typeface="Arial" charset="0"/>
              <a:buNone/>
            </a:pPr>
            <a:endParaRPr lang="pt-BR" altLang="pt-BR" sz="2000" b="1" smtClean="0"/>
          </a:p>
          <a:p>
            <a:pPr marL="0" indent="0" eaLnBrk="1" hangingPunct="1">
              <a:buFont typeface="Arial" charset="0"/>
              <a:buNone/>
            </a:pPr>
            <a:r>
              <a:rPr lang="pt-BR" altLang="pt-BR" sz="2000" b="1" smtClean="0"/>
              <a:t>- Quando o requerente for </a:t>
            </a:r>
            <a:r>
              <a:rPr lang="pt-BR" altLang="pt-BR" sz="2000" b="1" u="sng" smtClean="0">
                <a:solidFill>
                  <a:srgbClr val="FF0000"/>
                </a:solidFill>
              </a:rPr>
              <a:t>REPRESENTANTE</a:t>
            </a:r>
            <a:r>
              <a:rPr lang="pt-BR" altLang="pt-BR" sz="2000" b="1" smtClean="0"/>
              <a:t> da empresa, externo ao quadro societário: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a) Requerimento de Reembolso de Taxa – RRT (ver no site da JUCEB) devidamente preenchido; 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b) Indicação clara e precisa o motivo pelo qual requer o reembolso da taxa;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c) Apresentação de Procuração específica, firmada por sócio, outorgando poderes a representante para o Requerimento de Reembolso, perante a JUCEB, com reconhecimento de firma, com meio de validação eletrônica ou declaração de autenticidade firmada por advogado, contador ou técnico em contabilidade.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d) Cópia do RG e CPF do representante legal;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e) Documento (s) de Arrecadação Mercantil – DAM (s); 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pt-BR" altLang="pt-BR" sz="1800" smtClean="0"/>
              <a:t>f) Comprovante (s) de pagamento (s) do (s) DAM (s). </a:t>
            </a:r>
            <a:endParaRPr lang="pt-BR" altLang="pt-BR" sz="160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2"/>
          <p:cNvSpPr txBox="1">
            <a:spLocks/>
          </p:cNvSpPr>
          <p:nvPr/>
        </p:nvSpPr>
        <p:spPr bwMode="auto">
          <a:xfrm>
            <a:off x="930275" y="1235075"/>
            <a:ext cx="73437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43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/>
              <a:t>Antes de iniciarmos o passo-a-passo, é fundamental que você conheça o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>
                <a:solidFill>
                  <a:srgbClr val="0070C0"/>
                </a:solidFill>
              </a:rPr>
              <a:t>Documento de Arrecadação Mercantil (DAM)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>mais profundamente.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>Ele é o centro de todo este processo.</a:t>
            </a:r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516563" y="700088"/>
            <a:ext cx="3168650" cy="369252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ATENÇÃO!!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Nestes espaços devem constar o CPF/CNPJ da pessoa/empresa que solicitou o serviço, </a:t>
            </a:r>
            <a:r>
              <a:rPr lang="pt-BR" altLang="pt-BR" sz="1800" u="sng"/>
              <a:t>é deste cliente o direito ao reembolso</a:t>
            </a:r>
            <a:r>
              <a:rPr lang="pt-BR" altLang="pt-BR" sz="1800"/>
              <a:t> e a quem o Requerente estará representando (caso detenha procuração específica).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É desta pessoa (física ou jurídica) o direito a requerer o valor. </a:t>
            </a:r>
            <a:r>
              <a:rPr lang="pt-BR" altLang="pt-BR" sz="1800" u="sng"/>
              <a:t>Independente de quem tenha realizado o pagamento</a:t>
            </a:r>
            <a:r>
              <a:rPr lang="pt-BR" altLang="pt-BR" sz="1800"/>
              <a:t>.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364163" y="279400"/>
            <a:ext cx="3321050" cy="45243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Nestes espaços estará o nome da empresa para a qual foi solicitado o serviço.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Caso a própria empresa tenha solicitado o serviço através de seu login no sistema, o CNPJ informado no passo anterior será o dela. Mas isto não é regra.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 nome aqui apresentado demonstra apenas a qual empresa o serviço foi prestado, mas não significa que esta tenha direito ao reembolso. O que define isto é o CNPJ/CPF apresentado, conforme vimos anteriormente.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661025" y="1203325"/>
            <a:ext cx="2582863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Nestes espaços estará demonstrado o valor do reembolso.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7570788" cy="10477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dirty="0" smtClean="0">
                <a:latin typeface="+mj-lt"/>
              </a:rPr>
              <a:t>O Documento de Arrecadação Mercantil estará preenchido da seguinte maneira: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3075" name="Picture 3" descr="C:\Users\felipe.neves\Desktop\Untitled-1 -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7025"/>
            <a:ext cx="4203700" cy="445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1692275" y="1006475"/>
            <a:ext cx="36718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630363" y="2409825"/>
            <a:ext cx="36718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779838" y="1600200"/>
            <a:ext cx="1736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3779838" y="2030413"/>
            <a:ext cx="1736725" cy="973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563938" y="2192338"/>
            <a:ext cx="2303462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3708400" y="1230313"/>
            <a:ext cx="1808163" cy="261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3708400" y="2562225"/>
            <a:ext cx="1746250" cy="295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 txBox="1">
            <a:spLocks/>
          </p:cNvSpPr>
          <p:nvPr/>
        </p:nvSpPr>
        <p:spPr bwMode="auto">
          <a:xfrm>
            <a:off x="930275" y="1235075"/>
            <a:ext cx="73437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43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/>
              <a:t>Agora que o DAM já foi devidamente apresentado, vamos para a o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>
                <a:solidFill>
                  <a:srgbClr val="0070C0"/>
                </a:solidFill>
              </a:rPr>
              <a:t>Requerimento de Reembolso de Taxa (RRT)</a:t>
            </a:r>
            <a:r>
              <a:rPr lang="pt-BR" altLang="pt-BR" sz="2400"/>
              <a:t>.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/>
              <a:t>Este documento é o próprio pedido de reembolso e precisa ser preenchido corretamente pelo cliente.</a:t>
            </a:r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  <a:p>
            <a:pPr algn="ctr" eaLnBrk="1" hangingPunct="1">
              <a:buFont typeface="Arial" charset="0"/>
              <a:buNone/>
            </a:pPr>
            <a:endParaRPr lang="pt-BR" altLang="pt-BR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ação de Processo de Reembolso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Orientações Técnicas - Requerimento de Reembolso de Valor - JUCEB - OS 01.2020</Template>
  <TotalTime>4</TotalTime>
  <Words>1190</Words>
  <Application>Microsoft Office PowerPoint</Application>
  <PresentationFormat>Apresentação na tela (16:9)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Calibri</vt:lpstr>
      <vt:lpstr>Arial</vt:lpstr>
      <vt:lpstr>Criação de Processo de Reembolso final</vt:lpstr>
      <vt:lpstr>Orientações Técnicas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Orientações Técnicas para Reembolso de Taxa</dc:title>
  <dc:creator>Felipe Neves Nascimento</dc:creator>
  <cp:keywords>JUCEB</cp:keywords>
  <cp:lastModifiedBy>Moisés Henrique Reis de Freitas</cp:lastModifiedBy>
  <cp:revision>2</cp:revision>
  <dcterms:created xsi:type="dcterms:W3CDTF">2020-11-18T13:55:02Z</dcterms:created>
  <dcterms:modified xsi:type="dcterms:W3CDTF">2025-01-08T18:05:17Z</dcterms:modified>
</cp:coreProperties>
</file>