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7"/>
  </p:notesMasterIdLst>
  <p:sldIdLst>
    <p:sldId id="256" r:id="rId2"/>
    <p:sldId id="267" r:id="rId3"/>
    <p:sldId id="258" r:id="rId4"/>
    <p:sldId id="259" r:id="rId5"/>
    <p:sldId id="277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C940BE-07B0-4565-B0BE-6D1FFFE15F76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93FD8DF-07E2-4D58-A438-6826F43659A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2BF36A-C9B4-4A3A-A6E6-B37E4AAC45FA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C57178-E50A-4BF9-B784-432925F9299E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84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1DBE1C-A43C-42D4-92EF-5051A0676EA1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94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E685E0-DCE7-4DEA-B220-AAFE31319EE7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84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6315C2-8E6A-4497-A696-1D965FEB678A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3D7F4-98B9-4CEB-97DF-182C5F280EA9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5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E6B66-2551-44A4-8903-EE304212769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1A62C-C8D5-4F46-87EF-0315A8D40175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57A59-6514-4FE8-AAEA-17D2870CB46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43B76-F650-4CAB-A4D4-7F3BC58DCD8B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549B5-8F7F-4BA4-AE29-432E735EBD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88F18-08EC-4CF7-B051-78FB58267342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07AB0-D6BE-4DE3-8694-DFB1ED1A52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39726-5CF6-4886-956E-07CB1EAD0B7F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E2830-C99C-4B83-8AE5-DC0F0B8DCC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64618-3E31-44D8-8817-3CE8A8A4AA8D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BD7D3-EE62-4960-9C36-811D24104B3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15AF2-1AE7-40ED-918A-EFC174AFAAA3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8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59B53-5413-4DC0-994E-ADE29D6E96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990B9-E4FD-44E1-A3DC-4D143D402246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57A02-2274-4768-9599-C09540B02D9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858EA-1EC9-4AC6-93E8-DD14746B2FEB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8ECEC-76B8-4D8D-9678-690A737A9B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7F380-DC90-4D4C-B525-B77A30B766B4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B22AD-9733-47DD-BE50-3987FE63996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com Único Canto Aparado e Arredondado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ângulo retângulo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a livre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D2C69-C084-4978-BD9E-113B8A0F5849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3B73C-8141-422E-8475-941B320E13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Espaço Reservado para Título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9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84B746-2264-4BF9-844E-0CA2FF7DD48D}" type="datetimeFigureOut">
              <a:rPr lang="pt-BR"/>
              <a:pPr>
                <a:defRPr/>
              </a:pPr>
              <a:t>09/07/2013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32879C-F682-4566-AE34-362B09DEAF1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1033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39" r:id="rId2"/>
    <p:sldLayoutId id="2147483848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9" r:id="rId9"/>
    <p:sldLayoutId id="2147483845" r:id="rId10"/>
    <p:sldLayoutId id="214748384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0125" y="601663"/>
            <a:ext cx="7143750" cy="5113337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endParaRPr lang="pt-BR" sz="28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marR="0" algn="ctr" eaLnBrk="1" hangingPunct="1">
              <a:lnSpc>
                <a:spcPct val="150000"/>
              </a:lnSpc>
            </a:pPr>
            <a:r>
              <a:rPr lang="pt-BR" sz="32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ESTRATÉGIA ESTADUAL DE EDUCAÇÃO AMBIENTAL E COMUNICAÇÃO EM UNIDADES DE CONSERVAÇÃO DO ESTADO DA BAHIA – ENCEA ESTADUAL</a:t>
            </a:r>
          </a:p>
        </p:txBody>
      </p:sp>
      <p:grpSp>
        <p:nvGrpSpPr>
          <p:cNvPr id="5123" name="Grupo 9"/>
          <p:cNvGrpSpPr>
            <a:grpSpLocks/>
          </p:cNvGrpSpPr>
          <p:nvPr/>
        </p:nvGrpSpPr>
        <p:grpSpPr bwMode="auto">
          <a:xfrm>
            <a:off x="2571750" y="5214938"/>
            <a:ext cx="4071938" cy="1150937"/>
            <a:chOff x="2571736" y="5214950"/>
            <a:chExt cx="4071966" cy="1150996"/>
          </a:xfrm>
        </p:grpSpPr>
        <p:pic>
          <p:nvPicPr>
            <p:cNvPr id="5124" name="Imagem 6" descr="Ciea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571736" y="5214950"/>
              <a:ext cx="1461313" cy="1150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5" name="Imagem 8" descr="sema_vertical.jp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14876" y="5214950"/>
              <a:ext cx="1928826" cy="11327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 txBox="1">
            <a:spLocks noChangeArrowheads="1"/>
          </p:cNvSpPr>
          <p:nvPr/>
        </p:nvSpPr>
        <p:spPr bwMode="auto">
          <a:xfrm>
            <a:off x="1036638" y="642918"/>
            <a:ext cx="7107237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18288"/>
          <a:lstStyle/>
          <a:p>
            <a:pPr algn="ctr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pt-BR" sz="3200" b="1" dirty="0" smtClean="0">
                <a:solidFill>
                  <a:schemeClr val="bg1"/>
                </a:solidFill>
                <a:latin typeface="+mj-lt"/>
              </a:rPr>
              <a:t>ENCEA – ESTADUAL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pt-BR" b="1" dirty="0" smtClean="0">
                <a:solidFill>
                  <a:schemeClr val="bg1"/>
                </a:solidFill>
                <a:latin typeface="+mj-lt"/>
              </a:rPr>
              <a:t>• OBJETIVO: </a:t>
            </a:r>
            <a:r>
              <a:rPr lang="pt-BR" dirty="0" smtClean="0">
                <a:solidFill>
                  <a:schemeClr val="bg1"/>
                </a:solidFill>
                <a:latin typeface="+mj-lt"/>
              </a:rPr>
              <a:t>Elaborar um manual com diretrizes, metodologias e propostas de ação de EA e comunicação para o desenvolvimento de Programas de EA e Comunicação, conforme a Política Estadual de Educação Ambiental, o SNUC, a ENCEA Nacional, e, sempre que possível, em diálogo com seus respectivos Planos de Manejo. 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endParaRPr lang="pt-BR" dirty="0" smtClean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pt-BR" dirty="0" smtClean="0">
                <a:solidFill>
                  <a:schemeClr val="bg1"/>
                </a:solidFill>
                <a:latin typeface="+mj-lt"/>
              </a:rPr>
              <a:t>• </a:t>
            </a:r>
            <a:r>
              <a:rPr lang="pt-BR" b="1" dirty="0" smtClean="0">
                <a:solidFill>
                  <a:schemeClr val="bg1"/>
                </a:solidFill>
                <a:latin typeface="+mj-lt"/>
              </a:rPr>
              <a:t>JUSTIFICATIVA:</a:t>
            </a:r>
            <a:r>
              <a:rPr lang="pt-BR" dirty="0" smtClean="0">
                <a:solidFill>
                  <a:schemeClr val="bg1"/>
                </a:solidFill>
                <a:latin typeface="+mj-lt"/>
              </a:rPr>
              <a:t> ACT entre SEMA/MMA assinado em 2011, e lançamento da ENCEA Nacional em Salvador, como atividade prevista neste acordo assinado também em  2011; Demanda da própria gestão destes espaços; 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pt-BR" b="1" dirty="0" smtClean="0">
                <a:solidFill>
                  <a:schemeClr val="bg1"/>
                </a:solidFill>
                <a:latin typeface="+mj-lt"/>
              </a:rPr>
              <a:t>*</a:t>
            </a:r>
            <a:r>
              <a:rPr lang="pt-BR" dirty="0" smtClean="0">
                <a:solidFill>
                  <a:schemeClr val="bg1"/>
                </a:solidFill>
                <a:latin typeface="+mj-lt"/>
              </a:rPr>
              <a:t> Necessidade da DIEAS/SEMA enquanto instância coordenadora da Política Estadual de Educação Ambiental (Lei nº 12.056/2011), de oferecer informações e subsídios metodológicos para apoiar a EA nas UC;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  <a:buFontTx/>
              <a:buChar char="-"/>
            </a:pPr>
            <a:endParaRPr lang="pt-BR" dirty="0" smtClean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endParaRPr lang="pt-BR" sz="3200" b="1" dirty="0" smtClean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endParaRPr lang="pt-BR" sz="20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lvl="1" algn="just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 txBox="1">
            <a:spLocks noChangeArrowheads="1"/>
          </p:cNvSpPr>
          <p:nvPr/>
        </p:nvSpPr>
        <p:spPr bwMode="auto">
          <a:xfrm>
            <a:off x="857224" y="785794"/>
            <a:ext cx="7429552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18288"/>
          <a:lstStyle/>
          <a:p>
            <a:pPr algn="ctr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pt-BR" sz="3200" b="1" dirty="0" smtClean="0">
                <a:solidFill>
                  <a:schemeClr val="bg1"/>
                </a:solidFill>
                <a:latin typeface="+mj-lt"/>
              </a:rPr>
              <a:t>ENCEA – ESTADUAL</a:t>
            </a:r>
          </a:p>
          <a:p>
            <a:pPr algn="just">
              <a:spcBef>
                <a:spcPct val="20000"/>
              </a:spcBef>
              <a:buSzPct val="95000"/>
              <a:buFont typeface="Arial" charset="0"/>
              <a:buChar char="•"/>
            </a:pPr>
            <a:r>
              <a:rPr lang="pt-BR" sz="2000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pt-BR" b="1" dirty="0" smtClean="0">
                <a:solidFill>
                  <a:schemeClr val="bg1"/>
                </a:solidFill>
                <a:latin typeface="+mj-lt"/>
              </a:rPr>
              <a:t>AÇÕES PREVISTAS: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95000"/>
              <a:buFontTx/>
              <a:buChar char="-"/>
            </a:pPr>
            <a:r>
              <a:rPr lang="pt-BR" dirty="0" smtClean="0">
                <a:solidFill>
                  <a:schemeClr val="bg1"/>
                </a:solidFill>
                <a:latin typeface="+mj-lt"/>
              </a:rPr>
              <a:t> Mapeamento e diagnóstico das experiências de EA realizadas nas UC;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95000"/>
              <a:buFontTx/>
              <a:buChar char="-"/>
            </a:pPr>
            <a:r>
              <a:rPr lang="pt-BR" dirty="0" smtClean="0">
                <a:solidFill>
                  <a:schemeClr val="bg1"/>
                </a:solidFill>
                <a:latin typeface="+mj-lt"/>
              </a:rPr>
              <a:t> Oficinas de trabalho regionalizadas para construção dos conteúdos metodológicos e conceituais  de EA e comunicação para o manual;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95000"/>
              <a:buFontTx/>
              <a:buChar char="-"/>
            </a:pPr>
            <a:r>
              <a:rPr lang="pt-BR" dirty="0" smtClean="0">
                <a:solidFill>
                  <a:schemeClr val="bg1"/>
                </a:solidFill>
                <a:latin typeface="+mj-lt"/>
              </a:rPr>
              <a:t> Definição de indicadores para a avaliação das ações propostas para implementação dos Programas de EA e Comunicação das UC;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95000"/>
              <a:buFontTx/>
              <a:buChar char="-"/>
            </a:pPr>
            <a:r>
              <a:rPr lang="pt-BR" dirty="0" smtClean="0">
                <a:solidFill>
                  <a:schemeClr val="bg1"/>
                </a:solidFill>
                <a:latin typeface="+mj-lt"/>
              </a:rPr>
              <a:t> Encontro estadual de EA em UC para validação do documento final;</a:t>
            </a:r>
          </a:p>
          <a:p>
            <a:pPr algn="just">
              <a:spcBef>
                <a:spcPct val="20000"/>
              </a:spcBef>
              <a:buSzPct val="95000"/>
            </a:pPr>
            <a:endParaRPr lang="pt-BR" dirty="0" smtClean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buSzPct val="95000"/>
            </a:pPr>
            <a:r>
              <a:rPr lang="pt-BR" dirty="0" smtClean="0">
                <a:solidFill>
                  <a:schemeClr val="bg1"/>
                </a:solidFill>
                <a:latin typeface="+mj-lt"/>
              </a:rPr>
              <a:t>• </a:t>
            </a:r>
            <a:r>
              <a:rPr lang="pt-BR" b="1" dirty="0" smtClean="0">
                <a:solidFill>
                  <a:schemeClr val="bg1"/>
                </a:solidFill>
                <a:latin typeface="+mj-lt"/>
              </a:rPr>
              <a:t>ATORES ENVOLVIDOS:</a:t>
            </a:r>
            <a:r>
              <a:rPr lang="pt-BR" dirty="0" smtClean="0">
                <a:solidFill>
                  <a:schemeClr val="bg1"/>
                </a:solidFill>
                <a:latin typeface="+mj-lt"/>
              </a:rPr>
              <a:t> Toda a diversidade de atores sociais que atuam na gestão das unidades de conservação, como gestores públicos, comunidades (indígenas, tradicionais ou não tradicionais) residentes no interior e/ou do entorno das </a:t>
            </a:r>
            <a:r>
              <a:rPr lang="pt-BR" dirty="0" err="1" smtClean="0">
                <a:solidFill>
                  <a:schemeClr val="bg1"/>
                </a:solidFill>
                <a:latin typeface="+mj-lt"/>
              </a:rPr>
              <a:t>UCs</a:t>
            </a:r>
            <a:r>
              <a:rPr lang="pt-BR" dirty="0" smtClean="0">
                <a:solidFill>
                  <a:schemeClr val="bg1"/>
                </a:solidFill>
                <a:latin typeface="+mj-lt"/>
              </a:rPr>
              <a:t>, os conselhos gestores e representantes da CIEA.</a:t>
            </a:r>
          </a:p>
          <a:p>
            <a:pPr algn="just">
              <a:lnSpc>
                <a:spcPct val="200000"/>
              </a:lnSpc>
              <a:spcBef>
                <a:spcPct val="20000"/>
              </a:spcBef>
              <a:buSzPct val="95000"/>
            </a:pPr>
            <a:endParaRPr lang="pt-BR" dirty="0" smtClean="0">
              <a:solidFill>
                <a:schemeClr val="bg1"/>
              </a:solidFill>
              <a:latin typeface="+mj-lt"/>
            </a:endParaRPr>
          </a:p>
          <a:p>
            <a:pPr marL="800100" lvl="1" indent="-342900" algn="just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marL="800100" lvl="1" indent="-342900" algn="just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0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 txBox="1">
            <a:spLocks noChangeArrowheads="1"/>
          </p:cNvSpPr>
          <p:nvPr/>
        </p:nvSpPr>
        <p:spPr bwMode="auto">
          <a:xfrm>
            <a:off x="642938" y="285728"/>
            <a:ext cx="8215312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18288"/>
          <a:lstStyle/>
          <a:p>
            <a:pPr marL="981075" indent="-981075" algn="ctr">
              <a:spcBef>
                <a:spcPct val="20000"/>
              </a:spcBef>
              <a:defRPr/>
            </a:pPr>
            <a:r>
              <a:rPr lang="pt-BR" sz="3200" b="1" dirty="0" smtClean="0">
                <a:solidFill>
                  <a:schemeClr val="bg1"/>
                </a:solidFill>
              </a:rPr>
              <a:t> </a:t>
            </a:r>
            <a:r>
              <a:rPr lang="pt-BR" sz="3300" b="1" dirty="0" smtClean="0">
                <a:solidFill>
                  <a:schemeClr val="bg1"/>
                </a:solidFill>
                <a:latin typeface="+mj-lt"/>
              </a:rPr>
              <a:t>ENCEA – ESTADUAL</a:t>
            </a:r>
          </a:p>
          <a:p>
            <a:pPr marL="981075" indent="-981075">
              <a:spcBef>
                <a:spcPct val="20000"/>
              </a:spcBef>
              <a:defRPr/>
            </a:pPr>
            <a:r>
              <a:rPr lang="pt-BR" sz="1400" b="1" dirty="0" smtClean="0">
                <a:solidFill>
                  <a:schemeClr val="bg1"/>
                </a:solidFill>
                <a:latin typeface="+mj-lt"/>
              </a:rPr>
              <a:t>• </a:t>
            </a:r>
            <a:r>
              <a:rPr lang="pt-BR" b="1" dirty="0" smtClean="0">
                <a:solidFill>
                  <a:schemeClr val="bg1"/>
                </a:solidFill>
                <a:latin typeface="+mj-lt"/>
              </a:rPr>
              <a:t>PRODUTOS A SEREM ENTREGUES PELA CONSULTORIA:</a:t>
            </a:r>
          </a:p>
          <a:p>
            <a:pPr marL="981075" indent="-981075">
              <a:spcBef>
                <a:spcPct val="20000"/>
              </a:spcBef>
              <a:defRPr/>
            </a:pPr>
            <a:r>
              <a:rPr lang="pt-BR" b="1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  1. Plano de trabalho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 técnico com  planejamento e cronograma detalhado das atividades a serem desenvolvidas; </a:t>
            </a:r>
          </a:p>
          <a:p>
            <a:pPr marL="981075" indent="-981075">
              <a:spcBef>
                <a:spcPct val="20000"/>
              </a:spcBef>
              <a:defRPr/>
            </a:pPr>
            <a:endParaRPr lang="pt-BR" sz="1700" b="1" dirty="0" smtClean="0">
              <a:solidFill>
                <a:schemeClr val="bg1"/>
              </a:solidFill>
              <a:latin typeface="+mj-lt"/>
            </a:endParaRPr>
          </a:p>
          <a:p>
            <a:pPr marL="981075" indent="-981075">
              <a:spcBef>
                <a:spcPct val="20000"/>
              </a:spcBef>
              <a:defRPr/>
            </a:pP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    2.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Relatório 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técnico com registros e </a:t>
            </a: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mapa das experiências de EA 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e comunicação nas UC;</a:t>
            </a:r>
          </a:p>
          <a:p>
            <a:pPr marL="981075" indent="-981075">
              <a:spcBef>
                <a:spcPct val="20000"/>
              </a:spcBef>
              <a:defRPr/>
            </a:pP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 </a:t>
            </a:r>
            <a:endParaRPr lang="pt-BR" sz="1700" b="1" dirty="0" smtClean="0">
              <a:solidFill>
                <a:schemeClr val="bg1"/>
              </a:solidFill>
              <a:latin typeface="+mj-lt"/>
            </a:endParaRPr>
          </a:p>
          <a:p>
            <a:pPr marL="981075" indent="-981075">
              <a:spcBef>
                <a:spcPct val="20000"/>
              </a:spcBef>
              <a:defRPr/>
            </a:pP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    3.</a:t>
            </a:r>
            <a:r>
              <a:rPr lang="pt-BR" sz="1700" dirty="0" smtClean="0">
                <a:solidFill>
                  <a:schemeClr val="bg1"/>
                </a:solidFill>
              </a:rPr>
              <a:t> </a:t>
            </a: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Proposta para as oficinas de trabalho regionalizadas  para 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construir as diretrizes,  abordagens metodológicas e os instrumentos de EA e comunicação para o manual;</a:t>
            </a:r>
          </a:p>
          <a:p>
            <a:pPr marL="981075" indent="-981075">
              <a:spcBef>
                <a:spcPct val="20000"/>
              </a:spcBef>
              <a:defRPr/>
            </a:pPr>
            <a:endParaRPr lang="pt-BR" sz="1700" b="1" dirty="0" smtClean="0">
              <a:solidFill>
                <a:schemeClr val="bg1"/>
              </a:solidFill>
              <a:latin typeface="+mj-lt"/>
            </a:endParaRPr>
          </a:p>
          <a:p>
            <a:pPr marL="981075" indent="-981075">
              <a:spcBef>
                <a:spcPct val="20000"/>
              </a:spcBef>
              <a:defRPr/>
            </a:pP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    4.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Manual 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com matriz de conceitos, metodologias e propostas de ações de EA  e comunicação; </a:t>
            </a:r>
          </a:p>
          <a:p>
            <a:pPr marL="981075" indent="-981075">
              <a:spcBef>
                <a:spcPct val="20000"/>
              </a:spcBef>
              <a:defRPr/>
            </a:pPr>
            <a:endParaRPr lang="pt-BR" sz="1700" b="1" dirty="0" smtClean="0">
              <a:solidFill>
                <a:schemeClr val="bg1"/>
              </a:solidFill>
              <a:latin typeface="+mj-lt"/>
            </a:endParaRPr>
          </a:p>
          <a:p>
            <a:pPr marL="981075" indent="-981075">
              <a:spcBef>
                <a:spcPct val="20000"/>
              </a:spcBef>
              <a:defRPr/>
            </a:pP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    5.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Relatório contendo indicadores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 para monitoramento e avaliação das ações de EA propostas para os Programas de EA e Comunicação das UC;</a:t>
            </a:r>
            <a:endParaRPr lang="pt-BR" sz="1700" b="1" dirty="0" smtClean="0">
              <a:solidFill>
                <a:schemeClr val="bg1"/>
              </a:solidFill>
              <a:latin typeface="+mj-lt"/>
            </a:endParaRPr>
          </a:p>
          <a:p>
            <a:pPr marL="981075" indent="-981075">
              <a:spcBef>
                <a:spcPct val="20000"/>
              </a:spcBef>
              <a:defRPr/>
            </a:pP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    6. Proposta para o encontro estadual de EA em UC;</a:t>
            </a:r>
          </a:p>
          <a:p>
            <a:pPr marL="981075" indent="-981075">
              <a:spcBef>
                <a:spcPct val="20000"/>
              </a:spcBef>
              <a:defRPr/>
            </a:pPr>
            <a:endParaRPr lang="pt-BR" sz="1700" dirty="0" smtClean="0">
              <a:solidFill>
                <a:schemeClr val="bg1"/>
              </a:solidFill>
              <a:latin typeface="+mj-lt"/>
            </a:endParaRPr>
          </a:p>
          <a:p>
            <a:pPr marL="981075" indent="-981075">
              <a:spcBef>
                <a:spcPct val="20000"/>
              </a:spcBef>
              <a:defRPr/>
            </a:pP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    7. 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Compilação dos produtos 2, 3 e 4 no formato de </a:t>
            </a:r>
            <a:r>
              <a:rPr lang="pt-BR" sz="1700" b="1" dirty="0" smtClean="0">
                <a:solidFill>
                  <a:schemeClr val="bg1"/>
                </a:solidFill>
                <a:latin typeface="+mj-lt"/>
              </a:rPr>
              <a:t>“Manual de Apoio a Construção dos Programas de Educação Ambiental e Comunicação das Unidades de Conservação do Estado da Bahia”,</a:t>
            </a:r>
            <a:r>
              <a:rPr lang="pt-BR" sz="1700" dirty="0" smtClean="0">
                <a:solidFill>
                  <a:schemeClr val="bg1"/>
                </a:solidFill>
                <a:latin typeface="+mj-lt"/>
              </a:rPr>
              <a:t> incluindo o projeto gráfico para encaminhar à publicação.</a:t>
            </a:r>
            <a:endParaRPr lang="pt-BR" sz="1700" b="1" dirty="0" smtClean="0">
              <a:solidFill>
                <a:schemeClr val="bg1"/>
              </a:solidFill>
              <a:latin typeface="+mj-lt"/>
            </a:endParaRPr>
          </a:p>
          <a:p>
            <a:pPr marL="981075" indent="-981075">
              <a:spcBef>
                <a:spcPct val="20000"/>
              </a:spcBef>
              <a:defRPr/>
            </a:pPr>
            <a:endParaRPr lang="pt-BR" sz="1400" b="1" dirty="0" smtClean="0">
              <a:solidFill>
                <a:schemeClr val="bg1"/>
              </a:solidFill>
              <a:latin typeface="+mj-lt"/>
            </a:endParaRPr>
          </a:p>
          <a:p>
            <a:pPr marL="981075" indent="-981075">
              <a:spcBef>
                <a:spcPct val="20000"/>
              </a:spcBef>
              <a:defRPr/>
            </a:pPr>
            <a:endParaRPr lang="pt-BR" sz="1400" b="1" dirty="0" smtClean="0">
              <a:solidFill>
                <a:schemeClr val="bg1"/>
              </a:solidFill>
              <a:latin typeface="+mj-lt"/>
            </a:endParaRPr>
          </a:p>
          <a:p>
            <a:pPr marL="981075" indent="-981075">
              <a:spcBef>
                <a:spcPct val="20000"/>
              </a:spcBef>
              <a:defRPr/>
            </a:pPr>
            <a:endParaRPr lang="pt-BR" sz="1400" b="1" dirty="0" smtClean="0">
              <a:solidFill>
                <a:schemeClr val="bg1"/>
              </a:solidFill>
              <a:latin typeface="+mj-lt"/>
            </a:endParaRPr>
          </a:p>
          <a:p>
            <a:pPr marL="981075" indent="-981075">
              <a:spcBef>
                <a:spcPct val="20000"/>
              </a:spcBef>
              <a:defRPr/>
            </a:pPr>
            <a:endParaRPr lang="pt-BR" sz="1400" b="1" dirty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200000"/>
              </a:lnSpc>
              <a:spcBef>
                <a:spcPct val="20000"/>
              </a:spcBef>
              <a:buSzPct val="95000"/>
            </a:pPr>
            <a:endParaRPr lang="pt-BR" sz="2200" dirty="0">
              <a:solidFill>
                <a:schemeClr val="bg1"/>
              </a:solidFill>
              <a:latin typeface="Verdana" pitchFamily="34" charset="0"/>
            </a:endParaRPr>
          </a:p>
          <a:p>
            <a:pPr lvl="1" algn="just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endParaRPr lang="pt-BR" sz="22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200" dirty="0">
              <a:solidFill>
                <a:schemeClr val="bg1"/>
              </a:solidFill>
              <a:latin typeface="Verdana" pitchFamily="34" charset="0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endParaRPr lang="pt-BR" sz="2200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388" y="-142900"/>
            <a:ext cx="8964612" cy="6572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57188" indent="-357188">
              <a:spcBef>
                <a:spcPct val="20000"/>
              </a:spcBef>
              <a:defRPr/>
            </a:pPr>
            <a:endParaRPr lang="pt-BR" sz="2200" b="1" dirty="0">
              <a:solidFill>
                <a:schemeClr val="bg1"/>
              </a:solidFill>
              <a:latin typeface="Verdana" pitchFamily="34" charset="0"/>
            </a:endParaRPr>
          </a:p>
          <a:p>
            <a:pPr marL="357188" indent="-357188" algn="just">
              <a:spcBef>
                <a:spcPct val="20000"/>
              </a:spcBef>
              <a:defRPr/>
            </a:pPr>
            <a:endParaRPr lang="pt-BR" sz="2400" b="1" dirty="0" smtClean="0">
              <a:solidFill>
                <a:schemeClr val="bg1"/>
              </a:solidFill>
            </a:endParaRPr>
          </a:p>
          <a:p>
            <a:pPr marL="357188" indent="-357188" algn="ctr">
              <a:spcBef>
                <a:spcPct val="20000"/>
              </a:spcBef>
              <a:defRPr/>
            </a:pPr>
            <a:r>
              <a:rPr lang="pt-BR" sz="3200" b="1" dirty="0" smtClean="0">
                <a:solidFill>
                  <a:schemeClr val="bg1"/>
                </a:solidFill>
                <a:latin typeface="+mj-lt"/>
              </a:rPr>
              <a:t>ENCEA - ESTADUAL </a:t>
            </a:r>
          </a:p>
          <a:p>
            <a:pPr marL="357188" indent="-357188" algn="just">
              <a:lnSpc>
                <a:spcPct val="150000"/>
              </a:lnSpc>
              <a:spcBef>
                <a:spcPct val="20000"/>
              </a:spcBef>
              <a:defRPr/>
            </a:pPr>
            <a:r>
              <a:rPr lang="pt-BR" sz="2400" b="1" dirty="0" smtClean="0">
                <a:solidFill>
                  <a:schemeClr val="bg1"/>
                </a:solidFill>
              </a:rPr>
              <a:t> </a:t>
            </a:r>
            <a:r>
              <a:rPr lang="pt-BR" b="1" dirty="0" smtClean="0">
                <a:solidFill>
                  <a:schemeClr val="bg1"/>
                </a:solidFill>
              </a:rPr>
              <a:t>• </a:t>
            </a:r>
            <a:r>
              <a:rPr lang="pt-BR" b="1" dirty="0" smtClean="0">
                <a:solidFill>
                  <a:schemeClr val="bg1"/>
                </a:solidFill>
                <a:latin typeface="+mj-lt"/>
              </a:rPr>
              <a:t>RESULTADO ESPERADO: </a:t>
            </a:r>
            <a:r>
              <a:rPr lang="pt-BR" dirty="0" smtClean="0">
                <a:solidFill>
                  <a:schemeClr val="bg1"/>
                </a:solidFill>
                <a:latin typeface="+mj-lt"/>
              </a:rPr>
              <a:t>Esse documento deverá apoiar a estruturação de ações de educação ambiental e comunicação, fortalecendo os conselhos gestores e o processo participativo de gestão das UC, por meio do fomento aos Programas de Educação Ambiental e Comunicação das Unidades de Conservação do Estado da Bahia.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pt-BR" dirty="0" smtClean="0">
                <a:solidFill>
                  <a:schemeClr val="bg1"/>
                </a:solidFill>
                <a:latin typeface="+mj-lt"/>
              </a:rPr>
              <a:t> •</a:t>
            </a:r>
            <a:r>
              <a:rPr lang="pt-BR" b="1" dirty="0" smtClean="0">
                <a:solidFill>
                  <a:schemeClr val="bg1"/>
                </a:solidFill>
                <a:latin typeface="+mj-lt"/>
              </a:rPr>
              <a:t>FORMA DE EXECUÇÃO: </a:t>
            </a:r>
            <a:r>
              <a:rPr lang="pt-BR" dirty="0" smtClean="0">
                <a:solidFill>
                  <a:schemeClr val="bg1"/>
                </a:solidFill>
                <a:latin typeface="+mj-lt"/>
              </a:rPr>
              <a:t>Contratação de consultoria especializada para elaborar                      documento/manual de apoio a construção dos programas de EA e comunicação das unidades de conservação do Estado da Bahia;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pt-BR" dirty="0" smtClean="0">
                <a:solidFill>
                  <a:schemeClr val="bg1"/>
                </a:solidFill>
                <a:latin typeface="+mj-lt"/>
              </a:rPr>
              <a:t> •</a:t>
            </a:r>
            <a:r>
              <a:rPr lang="pt-BR" b="1" dirty="0" smtClean="0">
                <a:solidFill>
                  <a:schemeClr val="bg1"/>
                </a:solidFill>
                <a:latin typeface="+mj-lt"/>
              </a:rPr>
              <a:t>STATUS:</a:t>
            </a:r>
            <a:r>
              <a:rPr lang="pt-BR" dirty="0" smtClean="0">
                <a:solidFill>
                  <a:schemeClr val="bg1"/>
                </a:solidFill>
                <a:latin typeface="+mj-lt"/>
              </a:rPr>
              <a:t> TR Elaborado, em tramitação na SEMA (análise DG e DO) e posterior encaminhamento à PGE;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pt-BR" dirty="0" smtClean="0">
                <a:solidFill>
                  <a:schemeClr val="bg1"/>
                </a:solidFill>
                <a:latin typeface="+mj-lt"/>
              </a:rPr>
              <a:t>  • Duração do contrato: 08 meses;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pt-BR" dirty="0" smtClean="0">
                <a:solidFill>
                  <a:schemeClr val="bg1"/>
                </a:solidFill>
                <a:latin typeface="+mj-lt"/>
              </a:rPr>
              <a:t>  •Previsão da contratação: Setembro 2013;</a:t>
            </a:r>
          </a:p>
          <a:p>
            <a:pPr marL="357188" indent="-357188" algn="just">
              <a:spcBef>
                <a:spcPct val="20000"/>
              </a:spcBef>
              <a:defRPr/>
            </a:pPr>
            <a:endParaRPr lang="pt-BR" dirty="0" smtClean="0">
              <a:solidFill>
                <a:schemeClr val="bg1"/>
              </a:solidFill>
              <a:latin typeface="+mj-lt"/>
            </a:endParaRPr>
          </a:p>
          <a:p>
            <a:pPr marL="357188" indent="-357188" algn="just">
              <a:spcBef>
                <a:spcPct val="20000"/>
              </a:spcBef>
              <a:defRPr/>
            </a:pPr>
            <a:endParaRPr lang="pt-BR" sz="22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1638</TotalTime>
  <Words>579</Words>
  <Application>Microsoft Office PowerPoint</Application>
  <PresentationFormat>Apresentação na tela (4:3)</PresentationFormat>
  <Paragraphs>63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Fluxo</vt:lpstr>
      <vt:lpstr>Slide 1</vt:lpstr>
      <vt:lpstr>Slide 2</vt:lpstr>
      <vt:lpstr>Slide 3</vt:lpstr>
      <vt:lpstr>Slide 4</vt:lpstr>
      <vt:lpstr>Slide 5</vt:lpstr>
    </vt:vector>
  </TitlesOfParts>
  <Company>Marlin Industrial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rodrigo.pacheco</dc:creator>
  <cp:lastModifiedBy>N_5535</cp:lastModifiedBy>
  <cp:revision>163</cp:revision>
  <dcterms:created xsi:type="dcterms:W3CDTF">2011-09-26T13:23:59Z</dcterms:created>
  <dcterms:modified xsi:type="dcterms:W3CDTF">2013-07-09T15:12:35Z</dcterms:modified>
</cp:coreProperties>
</file>