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2" r:id="rId2"/>
    <p:sldId id="314" r:id="rId3"/>
    <p:sldId id="315" r:id="rId4"/>
    <p:sldId id="317" r:id="rId5"/>
    <p:sldId id="316" r:id="rId6"/>
    <p:sldId id="389" r:id="rId7"/>
    <p:sldId id="318" r:id="rId8"/>
    <p:sldId id="390" r:id="rId9"/>
    <p:sldId id="321" r:id="rId10"/>
    <p:sldId id="406" r:id="rId11"/>
    <p:sldId id="403" r:id="rId12"/>
    <p:sldId id="409" r:id="rId13"/>
    <p:sldId id="408" r:id="rId14"/>
    <p:sldId id="407" r:id="rId15"/>
    <p:sldId id="566" r:id="rId16"/>
    <p:sldId id="578" r:id="rId17"/>
    <p:sldId id="574" r:id="rId18"/>
    <p:sldId id="575" r:id="rId19"/>
    <p:sldId id="576" r:id="rId20"/>
    <p:sldId id="577" r:id="rId21"/>
    <p:sldId id="402" r:id="rId22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3300"/>
    <a:srgbClr val="0070C0"/>
    <a:srgbClr val="FF9900"/>
    <a:srgbClr val="339933"/>
    <a:srgbClr val="CCFFCC"/>
    <a:srgbClr val="FF00FF"/>
    <a:srgbClr val="FFFF00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7721" autoAdjust="0"/>
    <p:restoredTop sz="94660" autoAdjust="0"/>
  </p:normalViewPr>
  <p:slideViewPr>
    <p:cSldViewPr>
      <p:cViewPr>
        <p:scale>
          <a:sx n="80" d="100"/>
          <a:sy n="80" d="100"/>
        </p:scale>
        <p:origin x="-522" y="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D8137-4746-4E49-A508-559AB56FA32D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15EC167C-5C3D-42FE-9C91-043BF58E0B61}">
      <dgm:prSet phldrT="[Texto]" custT="1"/>
      <dgm:spPr>
        <a:ln>
          <a:solidFill>
            <a:srgbClr val="2F2F98"/>
          </a:solidFill>
        </a:ln>
      </dgm:spPr>
      <dgm:t>
        <a:bodyPr/>
        <a:lstStyle/>
        <a:p>
          <a:r>
            <a:rPr lang="pt-B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Conhecimento Acadêmico</a:t>
          </a:r>
          <a:endParaRPr lang="pt-BR" sz="24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4535E705-C5AE-429E-86E5-F2D52D60CBF0}" type="parTrans" cxnId="{55D27CF7-9933-4413-8285-0084BE75AD7D}">
      <dgm:prSet/>
      <dgm:spPr/>
      <dgm:t>
        <a:bodyPr/>
        <a:lstStyle/>
        <a:p>
          <a:endParaRPr lang="pt-BR"/>
        </a:p>
      </dgm:t>
    </dgm:pt>
    <dgm:pt modelId="{823323E3-6208-481D-93F1-9567FFF385C6}" type="sibTrans" cxnId="{55D27CF7-9933-4413-8285-0084BE75AD7D}">
      <dgm:prSet/>
      <dgm:spPr>
        <a:ln>
          <a:solidFill>
            <a:srgbClr val="2F2F98"/>
          </a:solidFill>
        </a:ln>
      </dgm:spPr>
      <dgm:t>
        <a:bodyPr/>
        <a:lstStyle/>
        <a:p>
          <a:endParaRPr lang="pt-BR"/>
        </a:p>
      </dgm:t>
    </dgm:pt>
    <dgm:pt modelId="{F58ED510-C4ED-473E-BFC2-54722DCEF704}">
      <dgm:prSet phldrT="[Texto]" custT="1"/>
      <dgm:spPr>
        <a:ln>
          <a:solidFill>
            <a:srgbClr val="2F2F98"/>
          </a:solidFill>
        </a:ln>
      </dgm:spPr>
      <dgm:t>
        <a:bodyPr/>
        <a:lstStyle/>
        <a:p>
          <a:r>
            <a:rPr lang="pt-B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Conhecimento Popular</a:t>
          </a:r>
          <a:endParaRPr lang="pt-BR" sz="24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A7DBBA4D-A4B5-4C12-8511-AE06AC091FAA}" type="parTrans" cxnId="{EB897C65-4861-4EE9-BB20-D06A6C21CCFA}">
      <dgm:prSet/>
      <dgm:spPr/>
      <dgm:t>
        <a:bodyPr/>
        <a:lstStyle/>
        <a:p>
          <a:endParaRPr lang="pt-BR"/>
        </a:p>
      </dgm:t>
    </dgm:pt>
    <dgm:pt modelId="{C41F2E0E-675A-4C38-BB84-76CDA1D61084}" type="sibTrans" cxnId="{EB897C65-4861-4EE9-BB20-D06A6C21CCFA}">
      <dgm:prSet/>
      <dgm:spPr>
        <a:ln>
          <a:solidFill>
            <a:srgbClr val="2F2F98"/>
          </a:solidFill>
        </a:ln>
      </dgm:spPr>
      <dgm:t>
        <a:bodyPr/>
        <a:lstStyle/>
        <a:p>
          <a:endParaRPr lang="pt-BR"/>
        </a:p>
      </dgm:t>
    </dgm:pt>
    <dgm:pt modelId="{3E0F3A34-3660-41D2-98AC-31400C274901}">
      <dgm:prSet phldrT="[Texto]" custT="1"/>
      <dgm:spPr>
        <a:ln>
          <a:solidFill>
            <a:srgbClr val="2F2F98"/>
          </a:solidFill>
        </a:ln>
      </dgm:spPr>
      <dgm:t>
        <a:bodyPr/>
        <a:lstStyle/>
        <a:p>
          <a:r>
            <a:rPr lang="pt-B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Plano pactuado e próximo à realidade da Bacia e dos Atores Sociais envolvidos</a:t>
          </a:r>
          <a:endParaRPr lang="pt-BR" sz="24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862563B-F1BE-4B85-9770-C7D55EFE6A16}" type="parTrans" cxnId="{8F09A08C-4546-4710-BE81-A862E75247ED}">
      <dgm:prSet/>
      <dgm:spPr/>
      <dgm:t>
        <a:bodyPr/>
        <a:lstStyle/>
        <a:p>
          <a:endParaRPr lang="pt-BR"/>
        </a:p>
      </dgm:t>
    </dgm:pt>
    <dgm:pt modelId="{A02CA488-25EA-48B4-A36E-93614AF272A0}" type="sibTrans" cxnId="{8F09A08C-4546-4710-BE81-A862E75247ED}">
      <dgm:prSet/>
      <dgm:spPr/>
      <dgm:t>
        <a:bodyPr/>
        <a:lstStyle/>
        <a:p>
          <a:endParaRPr lang="pt-BR"/>
        </a:p>
      </dgm:t>
    </dgm:pt>
    <dgm:pt modelId="{5C54A8CF-599C-4A1B-8024-F621604C3DB2}" type="pres">
      <dgm:prSet presAssocID="{243D8137-4746-4E49-A508-559AB56FA32D}" presName="Name0" presStyleCnt="0">
        <dgm:presLayoutVars>
          <dgm:dir/>
          <dgm:resizeHandles val="exact"/>
        </dgm:presLayoutVars>
      </dgm:prSet>
      <dgm:spPr/>
    </dgm:pt>
    <dgm:pt modelId="{6D7C39EE-223D-4534-8F9D-6B6EEDEC2C95}" type="pres">
      <dgm:prSet presAssocID="{243D8137-4746-4E49-A508-559AB56FA32D}" presName="vNodes" presStyleCnt="0"/>
      <dgm:spPr/>
    </dgm:pt>
    <dgm:pt modelId="{6B40CC17-3BDD-4F39-83AD-11B7DFD1C4D7}" type="pres">
      <dgm:prSet presAssocID="{15EC167C-5C3D-42FE-9C91-043BF58E0B61}" presName="node" presStyleLbl="node1" presStyleIdx="0" presStyleCnt="3" custScaleX="290030" custScaleY="21955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1968F2-69C4-4525-9C8A-619540BE4D18}" type="pres">
      <dgm:prSet presAssocID="{823323E3-6208-481D-93F1-9567FFF385C6}" presName="spacerT" presStyleCnt="0"/>
      <dgm:spPr/>
    </dgm:pt>
    <dgm:pt modelId="{81719BEA-1793-40B0-9C96-3630C9A420FA}" type="pres">
      <dgm:prSet presAssocID="{823323E3-6208-481D-93F1-9567FFF385C6}" presName="sibTrans" presStyleLbl="sibTrans2D1" presStyleIdx="0" presStyleCnt="2" custScaleX="133605" custScaleY="142719"/>
      <dgm:spPr/>
      <dgm:t>
        <a:bodyPr/>
        <a:lstStyle/>
        <a:p>
          <a:endParaRPr lang="pt-BR"/>
        </a:p>
      </dgm:t>
    </dgm:pt>
    <dgm:pt modelId="{A7D4B2A1-BCE7-4347-80CB-E6FE6F5A16D0}" type="pres">
      <dgm:prSet presAssocID="{823323E3-6208-481D-93F1-9567FFF385C6}" presName="spacerB" presStyleCnt="0"/>
      <dgm:spPr/>
    </dgm:pt>
    <dgm:pt modelId="{C206C977-C58D-4AC2-B686-200D5138C6A8}" type="pres">
      <dgm:prSet presAssocID="{F58ED510-C4ED-473E-BFC2-54722DCEF704}" presName="node" presStyleLbl="node1" presStyleIdx="1" presStyleCnt="3" custScaleX="290030" custScaleY="21955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1C70F9-441A-4F5B-A596-69251DB0C51F}" type="pres">
      <dgm:prSet presAssocID="{243D8137-4746-4E49-A508-559AB56FA32D}" presName="sibTransLast" presStyleLbl="sibTrans2D1" presStyleIdx="1" presStyleCnt="2" custScaleX="186503" custScaleY="142719" custLinFactNeighborX="-17146" custLinFactNeighborY="-3707"/>
      <dgm:spPr/>
      <dgm:t>
        <a:bodyPr/>
        <a:lstStyle/>
        <a:p>
          <a:endParaRPr lang="pt-BR"/>
        </a:p>
      </dgm:t>
    </dgm:pt>
    <dgm:pt modelId="{E2E9DC2C-2269-41A6-9BFE-5BA4F827DE48}" type="pres">
      <dgm:prSet presAssocID="{243D8137-4746-4E49-A508-559AB56FA32D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3D4AE444-BBC4-4D4F-944B-BF5154DB6DAB}" type="pres">
      <dgm:prSet presAssocID="{243D8137-4746-4E49-A508-559AB56FA32D}" presName="lastNode" presStyleLbl="node1" presStyleIdx="2" presStyleCnt="3" custScaleX="155561" custScaleY="14832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B897C65-4861-4EE9-BB20-D06A6C21CCFA}" srcId="{243D8137-4746-4E49-A508-559AB56FA32D}" destId="{F58ED510-C4ED-473E-BFC2-54722DCEF704}" srcOrd="1" destOrd="0" parTransId="{A7DBBA4D-A4B5-4C12-8511-AE06AC091FAA}" sibTransId="{C41F2E0E-675A-4C38-BB84-76CDA1D61084}"/>
    <dgm:cxn modelId="{FE9898DD-5B63-404C-B7DB-22DFEEEC3CC2}" type="presOf" srcId="{15EC167C-5C3D-42FE-9C91-043BF58E0B61}" destId="{6B40CC17-3BDD-4F39-83AD-11B7DFD1C4D7}" srcOrd="0" destOrd="0" presId="urn:microsoft.com/office/officeart/2005/8/layout/equation2"/>
    <dgm:cxn modelId="{20F095EA-8745-496B-A3BE-8503ECC38266}" type="presOf" srcId="{3E0F3A34-3660-41D2-98AC-31400C274901}" destId="{3D4AE444-BBC4-4D4F-944B-BF5154DB6DAB}" srcOrd="0" destOrd="0" presId="urn:microsoft.com/office/officeart/2005/8/layout/equation2"/>
    <dgm:cxn modelId="{F8AF6187-E64B-40CE-B122-36462FF20879}" type="presOf" srcId="{823323E3-6208-481D-93F1-9567FFF385C6}" destId="{81719BEA-1793-40B0-9C96-3630C9A420FA}" srcOrd="0" destOrd="0" presId="urn:microsoft.com/office/officeart/2005/8/layout/equation2"/>
    <dgm:cxn modelId="{8F09A08C-4546-4710-BE81-A862E75247ED}" srcId="{243D8137-4746-4E49-A508-559AB56FA32D}" destId="{3E0F3A34-3660-41D2-98AC-31400C274901}" srcOrd="2" destOrd="0" parTransId="{D862563B-F1BE-4B85-9770-C7D55EFE6A16}" sibTransId="{A02CA488-25EA-48B4-A36E-93614AF272A0}"/>
    <dgm:cxn modelId="{E707B781-6219-4366-908F-ECC1E159C534}" type="presOf" srcId="{C41F2E0E-675A-4C38-BB84-76CDA1D61084}" destId="{E81C70F9-441A-4F5B-A596-69251DB0C51F}" srcOrd="0" destOrd="0" presId="urn:microsoft.com/office/officeart/2005/8/layout/equation2"/>
    <dgm:cxn modelId="{92904903-904D-42C1-8547-0A7D39C6D869}" type="presOf" srcId="{243D8137-4746-4E49-A508-559AB56FA32D}" destId="{5C54A8CF-599C-4A1B-8024-F621604C3DB2}" srcOrd="0" destOrd="0" presId="urn:microsoft.com/office/officeart/2005/8/layout/equation2"/>
    <dgm:cxn modelId="{8F9E504D-081E-4EE9-AF5E-1331E39DEA72}" type="presOf" srcId="{F58ED510-C4ED-473E-BFC2-54722DCEF704}" destId="{C206C977-C58D-4AC2-B686-200D5138C6A8}" srcOrd="0" destOrd="0" presId="urn:microsoft.com/office/officeart/2005/8/layout/equation2"/>
    <dgm:cxn modelId="{4FA014C7-AB2B-47E9-917B-19D295C37FBA}" type="presOf" srcId="{C41F2E0E-675A-4C38-BB84-76CDA1D61084}" destId="{E2E9DC2C-2269-41A6-9BFE-5BA4F827DE48}" srcOrd="1" destOrd="0" presId="urn:microsoft.com/office/officeart/2005/8/layout/equation2"/>
    <dgm:cxn modelId="{55D27CF7-9933-4413-8285-0084BE75AD7D}" srcId="{243D8137-4746-4E49-A508-559AB56FA32D}" destId="{15EC167C-5C3D-42FE-9C91-043BF58E0B61}" srcOrd="0" destOrd="0" parTransId="{4535E705-C5AE-429E-86E5-F2D52D60CBF0}" sibTransId="{823323E3-6208-481D-93F1-9567FFF385C6}"/>
    <dgm:cxn modelId="{955AA081-6FCE-4337-8D69-13B1979BF705}" type="presParOf" srcId="{5C54A8CF-599C-4A1B-8024-F621604C3DB2}" destId="{6D7C39EE-223D-4534-8F9D-6B6EEDEC2C95}" srcOrd="0" destOrd="0" presId="urn:microsoft.com/office/officeart/2005/8/layout/equation2"/>
    <dgm:cxn modelId="{E8D91047-5DA5-49AE-9094-CE0B640CFE23}" type="presParOf" srcId="{6D7C39EE-223D-4534-8F9D-6B6EEDEC2C95}" destId="{6B40CC17-3BDD-4F39-83AD-11B7DFD1C4D7}" srcOrd="0" destOrd="0" presId="urn:microsoft.com/office/officeart/2005/8/layout/equation2"/>
    <dgm:cxn modelId="{8BED5B0E-A6A5-4EF0-89A7-45DC32EEB246}" type="presParOf" srcId="{6D7C39EE-223D-4534-8F9D-6B6EEDEC2C95}" destId="{D81968F2-69C4-4525-9C8A-619540BE4D18}" srcOrd="1" destOrd="0" presId="urn:microsoft.com/office/officeart/2005/8/layout/equation2"/>
    <dgm:cxn modelId="{C0E0087F-9AC8-473E-9D87-3D456DC00E98}" type="presParOf" srcId="{6D7C39EE-223D-4534-8F9D-6B6EEDEC2C95}" destId="{81719BEA-1793-40B0-9C96-3630C9A420FA}" srcOrd="2" destOrd="0" presId="urn:microsoft.com/office/officeart/2005/8/layout/equation2"/>
    <dgm:cxn modelId="{5573F657-4D65-47B3-941B-43767EA7FFD5}" type="presParOf" srcId="{6D7C39EE-223D-4534-8F9D-6B6EEDEC2C95}" destId="{A7D4B2A1-BCE7-4347-80CB-E6FE6F5A16D0}" srcOrd="3" destOrd="0" presId="urn:microsoft.com/office/officeart/2005/8/layout/equation2"/>
    <dgm:cxn modelId="{C5382AE6-58CC-423D-866B-2A3881DB499C}" type="presParOf" srcId="{6D7C39EE-223D-4534-8F9D-6B6EEDEC2C95}" destId="{C206C977-C58D-4AC2-B686-200D5138C6A8}" srcOrd="4" destOrd="0" presId="urn:microsoft.com/office/officeart/2005/8/layout/equation2"/>
    <dgm:cxn modelId="{5021144F-1973-4E30-872D-16A639EA4DF9}" type="presParOf" srcId="{5C54A8CF-599C-4A1B-8024-F621604C3DB2}" destId="{E81C70F9-441A-4F5B-A596-69251DB0C51F}" srcOrd="1" destOrd="0" presId="urn:microsoft.com/office/officeart/2005/8/layout/equation2"/>
    <dgm:cxn modelId="{FF444DD5-9499-4D5F-BE32-66DE2D9BFF51}" type="presParOf" srcId="{E81C70F9-441A-4F5B-A596-69251DB0C51F}" destId="{E2E9DC2C-2269-41A6-9BFE-5BA4F827DE48}" srcOrd="0" destOrd="0" presId="urn:microsoft.com/office/officeart/2005/8/layout/equation2"/>
    <dgm:cxn modelId="{397B95CB-5B9B-47D3-90D6-2AA26F732AB2}" type="presParOf" srcId="{5C54A8CF-599C-4A1B-8024-F621604C3DB2}" destId="{3D4AE444-BBC4-4D4F-944B-BF5154DB6DA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0CC17-3BDD-4F39-83AD-11B7DFD1C4D7}">
      <dsp:nvSpPr>
        <dsp:cNvPr id="0" name=""/>
        <dsp:cNvSpPr/>
      </dsp:nvSpPr>
      <dsp:spPr>
        <a:xfrm>
          <a:off x="504051" y="4196"/>
          <a:ext cx="2799085" cy="2118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F2F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Conhecimento Acadêmico</a:t>
          </a:r>
          <a:endParaRPr lang="pt-BR" sz="24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913968" y="314506"/>
        <a:ext cx="1979251" cy="1498309"/>
      </dsp:txXfrm>
    </dsp:sp>
    <dsp:sp modelId="{81719BEA-1793-40B0-9C96-3630C9A420FA}">
      <dsp:nvSpPr>
        <dsp:cNvPr id="0" name=""/>
        <dsp:cNvSpPr/>
      </dsp:nvSpPr>
      <dsp:spPr>
        <a:xfrm>
          <a:off x="1529660" y="2201493"/>
          <a:ext cx="747866" cy="798882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2F2F98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1628790" y="2512985"/>
        <a:ext cx="549606" cy="175898"/>
      </dsp:txXfrm>
    </dsp:sp>
    <dsp:sp modelId="{C206C977-C58D-4AC2-B686-200D5138C6A8}">
      <dsp:nvSpPr>
        <dsp:cNvPr id="0" name=""/>
        <dsp:cNvSpPr/>
      </dsp:nvSpPr>
      <dsp:spPr>
        <a:xfrm>
          <a:off x="504051" y="3078742"/>
          <a:ext cx="2799085" cy="2118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F2F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Conhecimento Popular</a:t>
          </a:r>
          <a:endParaRPr lang="pt-BR" sz="24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913968" y="3389052"/>
        <a:ext cx="1979251" cy="1498309"/>
      </dsp:txXfrm>
    </dsp:sp>
    <dsp:sp modelId="{E81C70F9-441A-4F5B-A596-69251DB0C51F}">
      <dsp:nvSpPr>
        <dsp:cNvPr id="0" name=""/>
        <dsp:cNvSpPr/>
      </dsp:nvSpPr>
      <dsp:spPr>
        <a:xfrm>
          <a:off x="3262540" y="2331432"/>
          <a:ext cx="572382" cy="5123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2F2F98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/>
        </a:p>
      </dsp:txBody>
      <dsp:txXfrm>
        <a:off x="3262540" y="2433909"/>
        <a:ext cx="418666" cy="307432"/>
      </dsp:txXfrm>
    </dsp:sp>
    <dsp:sp modelId="{3D4AE444-BBC4-4D4F-944B-BF5154DB6DAB}">
      <dsp:nvSpPr>
        <dsp:cNvPr id="0" name=""/>
        <dsp:cNvSpPr/>
      </dsp:nvSpPr>
      <dsp:spPr>
        <a:xfrm>
          <a:off x="3882197" y="1169437"/>
          <a:ext cx="3002645" cy="28629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F2F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Plano pactuado e próximo à realidade da Bacia e dos Atores Sociais envolvidos</a:t>
          </a:r>
          <a:endParaRPr lang="pt-BR" sz="24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4321924" y="1588713"/>
        <a:ext cx="2123191" cy="2024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891E8AB-1BE4-4A99-B69A-C2B060FFE3E9}" type="datetimeFigureOut">
              <a:rPr lang="pt-BR"/>
              <a:pPr>
                <a:defRPr/>
              </a:pPr>
              <a:t>09/07/2013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E910F06-8A20-4D61-9BDF-14A9763E96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0151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95130F-5C26-4AE5-B71C-0C271E90DBF6}" type="datetimeFigureOut">
              <a:rPr lang="pt-BR"/>
              <a:pPr>
                <a:defRPr/>
              </a:pPr>
              <a:t>09/07/2013</a:t>
            </a:fld>
            <a:endParaRPr lang="pt-BR"/>
          </a:p>
        </p:txBody>
      </p:sp>
      <p:sp>
        <p:nvSpPr>
          <p:cNvPr id="137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EEF629D-69A4-448C-B798-7751651511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46963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8EB6-2278-4097-A095-A42E7A08CE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A6A19-7C7A-47FF-97A6-E76E07A16A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CA4A2-7BE7-4922-B43C-0EC2B58206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19003-F3AD-4397-BEEC-FBE6219FE5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B0760-5C1C-405C-B842-6330284CEC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050E9-2F91-41B8-9DF6-D895DEB278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0CBE0-7C5D-4336-B131-F2D5F42455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9FADC-E04A-4C35-8E19-8545D75720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C0401-20DF-4E19-A413-1060531796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35067-A561-403B-8292-2DC541ECA6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79888-6D43-4F97-9969-075DC12B41E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F8D1A4-5D83-4B76-AE0A-1955870B1A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ntranet.meioambiente.ba.gov.br/index.php?option=com_banners&amp;task=click&amp;bid=2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://intranet.meioambiente.ba.gov.br/index.php?option=com_banners&amp;task=click&amp;bid=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ntranet.meioambiente.ba.gov.br/index.php?option=com_banners&amp;task=click&amp;bid=2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2.jpeg"/><Relationship Id="rId4" Type="http://schemas.openxmlformats.org/officeDocument/2006/relationships/hyperlink" Target="http://intranet.meioambiente.ba.gov.br/index.php?option=com_banners&amp;task=click&amp;bid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ntranet.meioambiente.ba.gov.br/index.php?option=com_banners&amp;task=click&amp;bid=2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://intranet.meioambiente.ba.gov.br/index.php?option=com_banners&amp;task=click&amp;bid=1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ntranet.meioambiente.ba.gov.br/index.php?option=com_banners&amp;task=click&amp;bid=1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ntranet.meioambiente.ba.gov.br/index.php?option=com_banners&amp;task=click&amp;bid=23" TargetMode="Externa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hyperlink" Target="http://intranet.meioambiente.ba.gov.br/index.php?option=com_banners&amp;task=click&amp;bid=2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openxmlformats.org/officeDocument/2006/relationships/hyperlink" Target="http://intranet.meioambiente.ba.gov.br/index.php?option=com_banners&amp;task=click&amp;bid=1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s://mail.google.com/mail/?ui=2&amp;ik=1bbd79292c&amp;view=att&amp;th=13f548841c92006c&amp;attid=0.1&amp;disp=inline&amp;realattid=1438134322998542336-1&amp;safe=1&amp;zw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ail.google.com/mail/?ui=2&amp;ik=1bbd79292c&amp;view=att&amp;th=13f56008e488b322&amp;attid=0.1&amp;disp=inline&amp;realattid=1438141929336340480-1&amp;safe=1&amp;zw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s://mail.google.com/mail/?ui=2&amp;ik=1bbd79292c&amp;view=att&amp;th=13f56008f046d47b&amp;attid=0.1&amp;disp=inline&amp;realattid=1438141945996115968-1&amp;safe=1&amp;zw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s://mail.google.com/mail/?ui=2&amp;ik=1bbd79292c&amp;view=att&amp;th=13f56008fbf1926e&amp;attid=0.1&amp;disp=inline&amp;realattid=1438141818183090176-1&amp;safe=1&amp;zw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ail.google.com/mail/?ui=2&amp;ik=1bbd79292c&amp;view=att&amp;th=13f5520d0e64e2a6&amp;attid=0.1&amp;disp=inline&amp;safe=1&amp;zw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s://mail.google.com/mail/?ui=2&amp;ik=1bbd79292c&amp;view=att&amp;th=13f56008f52e0073&amp;attid=0.1&amp;disp=inline&amp;realattid=1438141900243599360-1&amp;safe=1&amp;zw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jpeg"/><Relationship Id="rId7" Type="http://schemas.openxmlformats.org/officeDocument/2006/relationships/hyperlink" Target="http://intranet.meioambiente.ba.gov.br/index.php?option=com_banners&amp;task=click&amp;bid=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hyperlink" Target="http://intranet.meioambiente.ba.gov.br/index.php?option=com_banners&amp;task=click&amp;bid=23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ntranet.meioambiente.ba.gov.br/index.php?option=com_banners&amp;task=click&amp;bid=2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2.jpeg"/><Relationship Id="rId4" Type="http://schemas.openxmlformats.org/officeDocument/2006/relationships/hyperlink" Target="http://intranet.meioambiente.ba.gov.br/index.php?option=com_banners&amp;task=click&amp;bid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ntranet.meioambiente.ba.gov.br/index.php?option=com_banners&amp;task=click&amp;bid=2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hyperlink" Target="http://intranet.meioambiente.ba.gov.br/index.php?option=com_banners&amp;task=click&amp;bid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ntranet.meioambiente.ba.gov.br/index.php?option=com_banners&amp;task=click&amp;bid=2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://intranet.meioambiente.ba.gov.br/index.php?option=com_banners&amp;task=click&amp;bid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ntranet.meioambiente.ba.gov.br/index.php?option=com_banners&amp;task=click&amp;bid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hyperlink" Target="http://intranet.meioambiente.ba.gov.br/index.php?option=com_banners&amp;task=click&amp;bid=2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ntranet.meioambiente.ba.gov.br/index.php?option=com_banners&amp;task=click&amp;bid=2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hyperlink" Target="http://intranet.meioambiente.ba.gov.br/index.php?option=com_banners&amp;task=click&amp;bid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ntranet.meioambiente.ba.gov.br/index.php?option=com_banners&amp;task=click&amp;bid=2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jpeg"/><Relationship Id="rId4" Type="http://schemas.openxmlformats.org/officeDocument/2006/relationships/hyperlink" Target="http://intranet.meioambiente.ba.gov.br/index.php?option=com_banners&amp;task=click&amp;bid=1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hyperlink" Target="http://intranet.meioambiente.ba.gov.br/index.php?option=com_banners&amp;task=click&amp;bid=23" TargetMode="External"/><Relationship Id="rId7" Type="http://schemas.openxmlformats.org/officeDocument/2006/relationships/slide" Target="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hyperlink" Target="http://intranet.meioambiente.ba.gov.br/index.php?option=com_banners&amp;task=click&amp;bid=1" TargetMode="Externa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hyperlink" Target="http://intranet.meioambiente.ba.gov.br/index.php?option=com_banners&amp;task=click&amp;bid=2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.jpeg"/><Relationship Id="rId4" Type="http://schemas.openxmlformats.org/officeDocument/2006/relationships/hyperlink" Target="http://intranet.meioambiente.ba.gov.br/index.php?option=com_banners&amp;task=click&amp;bid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142875" y="635506"/>
            <a:ext cx="8858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00FF"/>
                </a:solidFill>
                <a:latin typeface="Calibri" pitchFamily="34" charset="0"/>
              </a:rPr>
              <a:t>Reunião da CIEA</a:t>
            </a:r>
            <a:endParaRPr lang="pt-BR" sz="32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285750" y="1571612"/>
            <a:ext cx="885825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sz="3200" b="1" dirty="0">
              <a:latin typeface="Calibri" pitchFamily="34" charset="0"/>
            </a:endParaRPr>
          </a:p>
          <a:p>
            <a:pPr algn="ctr"/>
            <a:endParaRPr lang="pt-BR" sz="3200" b="1" dirty="0">
              <a:latin typeface="Calibri" pitchFamily="34" charset="0"/>
            </a:endParaRPr>
          </a:p>
          <a:p>
            <a:pPr algn="ctr"/>
            <a:endParaRPr lang="pt-BR" sz="3200" dirty="0" smtClean="0"/>
          </a:p>
          <a:p>
            <a:pPr algn="ctr"/>
            <a:r>
              <a:rPr lang="pt-BR" sz="3200" b="1" dirty="0" smtClean="0">
                <a:solidFill>
                  <a:srgbClr val="FF0000"/>
                </a:solidFill>
                <a:latin typeface="Calibri" pitchFamily="34" charset="0"/>
              </a:rPr>
              <a:t>Os </a:t>
            </a:r>
            <a:r>
              <a:rPr lang="pt-BR" sz="3200" b="1" dirty="0">
                <a:solidFill>
                  <a:srgbClr val="FF0000"/>
                </a:solidFill>
                <a:latin typeface="Calibri" pitchFamily="34" charset="0"/>
              </a:rPr>
              <a:t>Planos de Bacia no estado da </a:t>
            </a:r>
            <a:r>
              <a:rPr lang="pt-BR" sz="3200" b="1" dirty="0" smtClean="0">
                <a:solidFill>
                  <a:srgbClr val="FF0000"/>
                </a:solidFill>
                <a:latin typeface="Calibri" pitchFamily="34" charset="0"/>
              </a:rPr>
              <a:t>Bahia</a:t>
            </a:r>
            <a:endParaRPr lang="pt-BR" sz="3200" b="1" dirty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pt-BR" sz="3200" b="1" u="sng" dirty="0" smtClean="0">
              <a:latin typeface="Calibri" pitchFamily="34" charset="0"/>
            </a:endParaRPr>
          </a:p>
          <a:p>
            <a:pPr algn="ctr"/>
            <a:endParaRPr lang="pt-BR" sz="3200" b="1" u="sng" dirty="0">
              <a:latin typeface="Calibri" pitchFamily="34" charset="0"/>
            </a:endParaRPr>
          </a:p>
          <a:p>
            <a:pPr algn="ctr"/>
            <a:endParaRPr lang="pt-BR" sz="3200" b="1" u="sng" dirty="0">
              <a:latin typeface="Calibri" pitchFamily="34" charset="0"/>
            </a:endParaRPr>
          </a:p>
          <a:p>
            <a:pPr algn="ctr"/>
            <a:endParaRPr lang="pt-BR" sz="3200" b="1" dirty="0">
              <a:latin typeface="Calibri" pitchFamily="34" charset="0"/>
            </a:endParaRPr>
          </a:p>
          <a:p>
            <a:pPr algn="ctr"/>
            <a:r>
              <a:rPr lang="pt-BR" sz="1600" b="1" dirty="0" smtClean="0">
                <a:latin typeface="Calibri" pitchFamily="34" charset="0"/>
              </a:rPr>
              <a:t>08 de julho de 2013</a:t>
            </a:r>
            <a:endParaRPr lang="pt-BR" sz="1600" b="1" dirty="0">
              <a:latin typeface="Calibri" pitchFamily="34" charset="0"/>
            </a:endParaRPr>
          </a:p>
        </p:txBody>
      </p:sp>
      <p:pic>
        <p:nvPicPr>
          <p:cNvPr id="3076" name="Picture 5" descr="http://intranet.meioambiente.ba.gov.br/images/banners/inem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7800"/>
            <a:ext cx="12588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 descr="http://intranet.meioambiente.ba.gov.br/images/banners/sem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6519863"/>
            <a:ext cx="14398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http://intranet.meioambiente.ba.gov.br/images/banners/inem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32563"/>
            <a:ext cx="12588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 descr="http://intranet.meioambiente.ba.gov.br/images/banners/sem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6524625"/>
            <a:ext cx="1439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tângulo 2"/>
          <p:cNvSpPr>
            <a:spLocks noChangeArrowheads="1"/>
          </p:cNvSpPr>
          <p:nvPr/>
        </p:nvSpPr>
        <p:spPr bwMode="auto">
          <a:xfrm>
            <a:off x="250825" y="1844675"/>
            <a:ext cx="8750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>
              <a:solidFill>
                <a:srgbClr val="0000FF"/>
              </a:solidFill>
              <a:latin typeface="Calibri" pitchFamily="34" charset="0"/>
            </a:endParaRPr>
          </a:p>
          <a:p>
            <a:pPr algn="ctr"/>
            <a:endParaRPr lang="pt-BR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pt-BR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pt-BR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50181" name="Picture 5" descr="http://intranet.meioambiente.ba.gov.br/images/banners/inem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25"/>
            <a:ext cx="12588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3" descr="http://intranet.meioambiente.ba.gov.br/images/banners/sem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6524625"/>
            <a:ext cx="1439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14313" y="766763"/>
            <a:ext cx="3143250" cy="129540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BR" sz="2400" b="1" dirty="0">
                <a:solidFill>
                  <a:srgbClr val="000000"/>
                </a:solidFill>
                <a:latin typeface="Calibri" pitchFamily="34" charset="0"/>
              </a:rPr>
              <a:t>Agência de Bacia</a:t>
            </a:r>
          </a:p>
          <a:p>
            <a:pPr algn="ctr" eaLnBrk="0" hangingPunct="0"/>
            <a:r>
              <a:rPr lang="pt-BR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Calibri" pitchFamily="34" charset="0"/>
              </a:rPr>
              <a:t>Lei Estadual 11.612, art.63, inciso I)</a:t>
            </a:r>
          </a:p>
        </p:txBody>
      </p:sp>
      <p:sp>
        <p:nvSpPr>
          <p:cNvPr id="11" name="Multiplicar 10"/>
          <p:cNvSpPr/>
          <p:nvPr/>
        </p:nvSpPr>
        <p:spPr>
          <a:xfrm>
            <a:off x="928662" y="785794"/>
            <a:ext cx="1785938" cy="1357312"/>
          </a:xfrm>
          <a:prstGeom prst="mathMultiply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4143375" y="981075"/>
            <a:ext cx="1357313" cy="85725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857875" y="766763"/>
            <a:ext cx="3143250" cy="1509712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BR" sz="2400" b="1" dirty="0">
                <a:solidFill>
                  <a:srgbClr val="000000"/>
                </a:solidFill>
                <a:latin typeface="Calibri" pitchFamily="34" charset="0"/>
              </a:rPr>
              <a:t>Órgão Gestor de Recursos Hídricos</a:t>
            </a:r>
          </a:p>
          <a:p>
            <a:pPr algn="ctr" eaLnBrk="0" hangingPunct="0"/>
            <a:r>
              <a:rPr lang="pt-BR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Calibri" pitchFamily="34" charset="0"/>
              </a:rPr>
              <a:t>Lei Estadual 11.612, art. 63, parágrafo único)</a:t>
            </a:r>
          </a:p>
        </p:txBody>
      </p:sp>
      <p:sp>
        <p:nvSpPr>
          <p:cNvPr id="14" name="Seta para a direita 13"/>
          <p:cNvSpPr>
            <a:spLocks noChangeArrowheads="1"/>
          </p:cNvSpPr>
          <p:nvPr/>
        </p:nvSpPr>
        <p:spPr bwMode="auto">
          <a:xfrm rot="5400000">
            <a:off x="7162006" y="2496344"/>
            <a:ext cx="842963" cy="549275"/>
          </a:xfrm>
          <a:prstGeom prst="rightArrow">
            <a:avLst>
              <a:gd name="adj1" fmla="val 50000"/>
              <a:gd name="adj2" fmla="val 48463"/>
            </a:avLst>
          </a:prstGeom>
          <a:solidFill>
            <a:srgbClr val="0000FF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pt-BR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3141663"/>
            <a:ext cx="3163887" cy="1000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42875" y="4652963"/>
            <a:ext cx="8858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/>
              <a:t>O </a:t>
            </a:r>
            <a:r>
              <a:rPr lang="pt-BR" b="1"/>
              <a:t>INEMA</a:t>
            </a:r>
            <a:r>
              <a:rPr lang="pt-BR"/>
              <a:t> retoma o processo de planejamento a partir da revisão dos Planos de Bacia no Estado da Bahia, bem como do Enquadramento dos Corpos de Águas, sob a luz do novo modelo de gestão dos Recursos Hídricos.</a:t>
            </a:r>
          </a:p>
        </p:txBody>
      </p:sp>
      <p:sp>
        <p:nvSpPr>
          <p:cNvPr id="50190" name="Rectangle 2"/>
          <p:cNvSpPr>
            <a:spLocks noChangeArrowheads="1"/>
          </p:cNvSpPr>
          <p:nvPr/>
        </p:nvSpPr>
        <p:spPr bwMode="auto">
          <a:xfrm>
            <a:off x="142875" y="142875"/>
            <a:ext cx="88582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FF"/>
                </a:solidFill>
                <a:latin typeface="Calibri" pitchFamily="34" charset="0"/>
              </a:rPr>
              <a:t>QUEM ELABORA O PLANO DE BACIA HIDROGRÁFICA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ChangeArrowheads="1"/>
          </p:cNvSpPr>
          <p:nvPr/>
        </p:nvSpPr>
        <p:spPr bwMode="auto">
          <a:xfrm>
            <a:off x="1428750" y="981075"/>
            <a:ext cx="6286500" cy="863600"/>
          </a:xfrm>
          <a:prstGeom prst="rect">
            <a:avLst/>
          </a:prstGeom>
          <a:solidFill>
            <a:srgbClr val="FFD7AF"/>
          </a:solidFill>
          <a:ln w="22225" cap="rnd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pt-BR" sz="1600" b="1">
                <a:solidFill>
                  <a:srgbClr val="000000"/>
                </a:solidFill>
                <a:latin typeface="Calibri" pitchFamily="34" charset="0"/>
              </a:rPr>
              <a:t>PREPARATÓRIA</a:t>
            </a:r>
          </a:p>
          <a:p>
            <a:pPr algn="ctr"/>
            <a:r>
              <a:rPr lang="pt-BR" sz="1600">
                <a:latin typeface="Calibri" pitchFamily="34" charset="0"/>
              </a:rPr>
              <a:t>Levantamento de Dados, Informações e Atores Sociais, Elaboração da Regionalização e Formulação do Plano de Trabalho</a:t>
            </a:r>
          </a:p>
        </p:txBody>
      </p:sp>
      <p:sp>
        <p:nvSpPr>
          <p:cNvPr id="52227" name="Rectangle 6"/>
          <p:cNvSpPr>
            <a:spLocks noChangeArrowheads="1"/>
          </p:cNvSpPr>
          <p:nvPr/>
        </p:nvSpPr>
        <p:spPr bwMode="auto">
          <a:xfrm>
            <a:off x="1000125" y="1981200"/>
            <a:ext cx="7143750" cy="863600"/>
          </a:xfrm>
          <a:prstGeom prst="rect">
            <a:avLst/>
          </a:prstGeom>
          <a:solidFill>
            <a:srgbClr val="CCFFFF"/>
          </a:solidFill>
          <a:ln w="22225" cap="rnd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pt-BR" sz="1600" b="1">
                <a:solidFill>
                  <a:srgbClr val="000000"/>
                </a:solidFill>
                <a:latin typeface="Calibri" pitchFamily="34" charset="0"/>
              </a:rPr>
              <a:t>DIAGNÓSTICO </a:t>
            </a:r>
          </a:p>
          <a:p>
            <a:pPr algn="ctr"/>
            <a:r>
              <a:rPr lang="pt-BR" sz="1600">
                <a:latin typeface="Calibri" pitchFamily="34" charset="0"/>
              </a:rPr>
              <a:t>Cenário Atual - Visão Geral para detectar Problemas e Potencialidades, com Elaboração do Balanço Hídrico (Situação Atual dos Recursos Hídricos)</a:t>
            </a:r>
          </a:p>
          <a:p>
            <a:pPr algn="ctr"/>
            <a:endParaRPr lang="pt-BR" sz="1600">
              <a:latin typeface="Calibri" pitchFamily="34" charset="0"/>
            </a:endParaRPr>
          </a:p>
        </p:txBody>
      </p:sp>
      <p:sp>
        <p:nvSpPr>
          <p:cNvPr id="52228" name="Rectangle 18"/>
          <p:cNvSpPr>
            <a:spLocks noChangeArrowheads="1"/>
          </p:cNvSpPr>
          <p:nvPr/>
        </p:nvSpPr>
        <p:spPr bwMode="auto">
          <a:xfrm>
            <a:off x="928688" y="2981325"/>
            <a:ext cx="7286625" cy="1090613"/>
          </a:xfrm>
          <a:prstGeom prst="rect">
            <a:avLst/>
          </a:prstGeom>
          <a:solidFill>
            <a:srgbClr val="FFFFCC"/>
          </a:solidFill>
          <a:ln w="222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1600" b="1">
                <a:solidFill>
                  <a:srgbClr val="000000"/>
                </a:solidFill>
                <a:latin typeface="Calibri" pitchFamily="34" charset="0"/>
              </a:rPr>
              <a:t>PROGNÓSTICO</a:t>
            </a:r>
          </a:p>
          <a:p>
            <a:pPr algn="ctr"/>
            <a:r>
              <a:rPr lang="pt-BR" sz="1600">
                <a:solidFill>
                  <a:srgbClr val="000000"/>
                </a:solidFill>
                <a:latin typeface="Calibri" pitchFamily="34" charset="0"/>
              </a:rPr>
              <a:t>Projeção de Cenários - </a:t>
            </a:r>
            <a:r>
              <a:rPr lang="pt-BR" sz="1600">
                <a:latin typeface="Calibri" pitchFamily="34" charset="0"/>
              </a:rPr>
              <a:t>Tendência de Evolução do Quadro Atual (previsão do comportamento atual) e A</a:t>
            </a:r>
            <a:r>
              <a:rPr lang="pt-BR" sz="1600">
                <a:solidFill>
                  <a:srgbClr val="000000"/>
                </a:solidFill>
                <a:latin typeface="Calibri" pitchFamily="34" charset="0"/>
              </a:rPr>
              <a:t>lternativas de Aumento da Oferta de Disponibilidade e de Redução da Demanda</a:t>
            </a:r>
            <a:endParaRPr lang="pt-BR" sz="1600">
              <a:latin typeface="Calibri" pitchFamily="34" charset="0"/>
            </a:endParaRPr>
          </a:p>
          <a:p>
            <a:endParaRPr lang="pt-BR" sz="1600">
              <a:latin typeface="Calibri" pitchFamily="34" charset="0"/>
            </a:endParaRPr>
          </a:p>
          <a:p>
            <a:endParaRPr lang="pt-BR" sz="1600">
              <a:latin typeface="Calibri" pitchFamily="34" charset="0"/>
            </a:endParaRPr>
          </a:p>
          <a:p>
            <a:endParaRPr lang="pt-BR" sz="1600">
              <a:latin typeface="Calibri" pitchFamily="34" charset="0"/>
            </a:endParaRPr>
          </a:p>
        </p:txBody>
      </p:sp>
      <p:sp>
        <p:nvSpPr>
          <p:cNvPr id="14" name="Seta em curva para a esquerda 13"/>
          <p:cNvSpPr/>
          <p:nvPr/>
        </p:nvSpPr>
        <p:spPr>
          <a:xfrm>
            <a:off x="8286750" y="2338388"/>
            <a:ext cx="714375" cy="1357312"/>
          </a:xfrm>
          <a:prstGeom prst="curvedLeftArrow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4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Seta em curva para a direita 14"/>
          <p:cNvSpPr/>
          <p:nvPr/>
        </p:nvSpPr>
        <p:spPr>
          <a:xfrm>
            <a:off x="214313" y="1266825"/>
            <a:ext cx="714375" cy="1357313"/>
          </a:xfrm>
          <a:prstGeom prst="curvedRight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4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2231" name="Rectangle 28"/>
          <p:cNvSpPr>
            <a:spLocks noChangeArrowheads="1"/>
          </p:cNvSpPr>
          <p:nvPr/>
        </p:nvSpPr>
        <p:spPr bwMode="auto">
          <a:xfrm>
            <a:off x="714375" y="4214813"/>
            <a:ext cx="7715250" cy="1285875"/>
          </a:xfrm>
          <a:prstGeom prst="rect">
            <a:avLst/>
          </a:prstGeom>
          <a:solidFill>
            <a:srgbClr val="FFCCFF"/>
          </a:solidFill>
          <a:ln w="222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1600" b="1">
                <a:solidFill>
                  <a:srgbClr val="000000"/>
                </a:solidFill>
                <a:latin typeface="Calibri" pitchFamily="34" charset="0"/>
              </a:rPr>
              <a:t>DIRETRIZES, METAS E PROGRAMAS (PLANO  PROPRIAMENTE DITO)</a:t>
            </a:r>
          </a:p>
          <a:p>
            <a:pPr algn="ctr"/>
            <a:r>
              <a:rPr lang="pt-BR" sz="1600">
                <a:solidFill>
                  <a:srgbClr val="000000"/>
                </a:solidFill>
                <a:latin typeface="Calibri" pitchFamily="34" charset="0"/>
              </a:rPr>
              <a:t>Estabelecimento e Identificação das Metas</a:t>
            </a:r>
          </a:p>
          <a:p>
            <a:pPr algn="ctr"/>
            <a:r>
              <a:rPr lang="pt-BR" sz="1600">
                <a:solidFill>
                  <a:srgbClr val="000000"/>
                </a:solidFill>
                <a:latin typeface="Calibri" pitchFamily="34" charset="0"/>
              </a:rPr>
              <a:t>Proposições de Ações e Intervenções organizadas por Programas e Projetos</a:t>
            </a:r>
            <a:endParaRPr lang="pt-BR" sz="1600">
              <a:latin typeface="Calibri" pitchFamily="34" charset="0"/>
            </a:endParaRPr>
          </a:p>
          <a:p>
            <a:pPr algn="ctr"/>
            <a:r>
              <a:rPr lang="pt-BR" sz="1600">
                <a:solidFill>
                  <a:srgbClr val="000000"/>
                </a:solidFill>
                <a:latin typeface="Calibri" pitchFamily="34" charset="0"/>
              </a:rPr>
              <a:t>Levantamento das Intervenções desejadas e das fontes de Recursos Necessários</a:t>
            </a:r>
            <a:endParaRPr lang="pt-BR" sz="1600">
              <a:latin typeface="Calibri" pitchFamily="34" charset="0"/>
            </a:endParaRPr>
          </a:p>
          <a:p>
            <a:pPr algn="ctr"/>
            <a:r>
              <a:rPr lang="pt-BR" sz="1600">
                <a:solidFill>
                  <a:srgbClr val="000000"/>
                </a:solidFill>
                <a:latin typeface="Calibri" pitchFamily="34" charset="0"/>
              </a:rPr>
              <a:t>Esquema de Implementação do Plano</a:t>
            </a:r>
            <a:endParaRPr lang="pt-BR" sz="1600">
              <a:latin typeface="Calibri" pitchFamily="34" charset="0"/>
            </a:endParaRPr>
          </a:p>
        </p:txBody>
      </p:sp>
      <p:sp>
        <p:nvSpPr>
          <p:cNvPr id="17" name="Seta em curva para a direita 16"/>
          <p:cNvSpPr/>
          <p:nvPr/>
        </p:nvSpPr>
        <p:spPr>
          <a:xfrm>
            <a:off x="71438" y="3481388"/>
            <a:ext cx="571500" cy="1376362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4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2233" name="Rectangle 48"/>
          <p:cNvSpPr>
            <a:spLocks noChangeArrowheads="1"/>
          </p:cNvSpPr>
          <p:nvPr/>
        </p:nvSpPr>
        <p:spPr bwMode="auto">
          <a:xfrm>
            <a:off x="857250" y="5643563"/>
            <a:ext cx="7429500" cy="571500"/>
          </a:xfrm>
          <a:prstGeom prst="rect">
            <a:avLst/>
          </a:prstGeom>
          <a:solidFill>
            <a:srgbClr val="CCFFCC"/>
          </a:solidFill>
          <a:ln w="22225">
            <a:solidFill>
              <a:srgbClr val="339933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1600" b="1">
                <a:solidFill>
                  <a:srgbClr val="000000"/>
                </a:solidFill>
                <a:latin typeface="Calibri" pitchFamily="34" charset="0"/>
              </a:rPr>
              <a:t>IMPLEMENTAÇÃO - MONITORAMENTO - AVALIAÇÃO </a:t>
            </a:r>
          </a:p>
          <a:p>
            <a:pPr algn="ctr"/>
            <a:r>
              <a:rPr lang="pt-BR" sz="1600" b="1">
                <a:solidFill>
                  <a:srgbClr val="000000"/>
                </a:solidFill>
                <a:latin typeface="Calibri" pitchFamily="34" charset="0"/>
              </a:rPr>
              <a:t>INTRODUÇÃO DE REVISÕES E ADAPTAÇÕES NECESSÁRIAS</a:t>
            </a:r>
            <a:endParaRPr lang="pt-BR" sz="1600">
              <a:latin typeface="Calibri" pitchFamily="34" charset="0"/>
            </a:endParaRPr>
          </a:p>
        </p:txBody>
      </p:sp>
      <p:sp>
        <p:nvSpPr>
          <p:cNvPr id="20" name="Seta em curva para a esquerda 19"/>
          <p:cNvSpPr/>
          <p:nvPr/>
        </p:nvSpPr>
        <p:spPr>
          <a:xfrm>
            <a:off x="8501063" y="4767263"/>
            <a:ext cx="571500" cy="1304925"/>
          </a:xfrm>
          <a:prstGeom prst="curvedLef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40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2235" name="Picture 5" descr="http://intranet.meioambiente.ba.gov.br/images/banners/inem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32563"/>
            <a:ext cx="12588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3" descr="http://intranet.meioambiente.ba.gov.br/images/banners/sem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6524625"/>
            <a:ext cx="1439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7" name="Rectangle 2"/>
          <p:cNvSpPr>
            <a:spLocks noChangeArrowheads="1"/>
          </p:cNvSpPr>
          <p:nvPr/>
        </p:nvSpPr>
        <p:spPr bwMode="auto">
          <a:xfrm>
            <a:off x="142875" y="142875"/>
            <a:ext cx="88582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FF"/>
                </a:solidFill>
                <a:latin typeface="Calibri" pitchFamily="34" charset="0"/>
              </a:rPr>
              <a:t>ETAPAS DO PROCESSO DE ELABORAÇÃO DO PLANO DE BACIA HIDROGRÁFICA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xmlns="" val="1619888843"/>
              </p:ext>
            </p:extLst>
          </p:nvPr>
        </p:nvGraphicFramePr>
        <p:xfrm>
          <a:off x="1071538" y="1179459"/>
          <a:ext cx="7388894" cy="520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9395" name="Picture 5" descr="http://intranet.meioambiente.ba.gov.br/images/banners/inem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527800"/>
            <a:ext cx="12588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3" descr="http://intranet.meioambiente.ba.gov.br/images/banners/sem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8888" y="6519863"/>
            <a:ext cx="14398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42875" y="142875"/>
            <a:ext cx="885825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 smtClean="0">
                <a:solidFill>
                  <a:srgbClr val="0000FF"/>
                </a:solidFill>
                <a:latin typeface="Calibri" pitchFamily="34" charset="0"/>
              </a:rPr>
              <a:t>CONCEPÇÃO METODOLÓGICA DO PLANO DE BACIA HIDROGRÁFICA</a:t>
            </a:r>
            <a:endParaRPr lang="pt-BR" sz="2600" b="1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5" descr="http://intranet.meioambiente.ba.gov.br/images/banners/inem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7800"/>
            <a:ext cx="12588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3" descr="http://intranet.meioambiente.ba.gov.br/images/banners/sem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6519863"/>
            <a:ext cx="14398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42875" y="1412875"/>
            <a:ext cx="885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pt-BR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REUNIÕES DE ANDAMENTO </a:t>
            </a:r>
            <a:r>
              <a:rPr lang="pt-BR" dirty="0">
                <a:latin typeface="Calibri" pitchFamily="34" charset="0"/>
                <a:cs typeface="Arial" pitchFamily="34" charset="0"/>
              </a:rPr>
              <a:t>(Câmara Técnica de Planos, Programas e Projetos </a:t>
            </a:r>
            <a:r>
              <a:rPr lang="pt-BR" dirty="0" smtClean="0">
                <a:latin typeface="Calibri" pitchFamily="34" charset="0"/>
                <a:cs typeface="Arial" pitchFamily="34" charset="0"/>
              </a:rPr>
              <a:t>e Câmara Técnica de Educação Ambiental e Mobilização Social) </a:t>
            </a:r>
            <a:endParaRPr lang="pt-BR" dirty="0">
              <a:latin typeface="Calibri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OFICINAS </a:t>
            </a:r>
            <a:r>
              <a:rPr lang="pt-BR" dirty="0">
                <a:latin typeface="Calibri" pitchFamily="34" charset="0"/>
                <a:cs typeface="Arial" pitchFamily="34" charset="0"/>
              </a:rPr>
              <a:t>(Fase do </a:t>
            </a:r>
            <a:r>
              <a:rPr lang="pt-BR" dirty="0" smtClean="0">
                <a:latin typeface="Calibri" pitchFamily="34" charset="0"/>
                <a:cs typeface="Arial" pitchFamily="34" charset="0"/>
              </a:rPr>
              <a:t>Diagnóstico)</a:t>
            </a:r>
            <a:endParaRPr lang="pt-BR" dirty="0">
              <a:latin typeface="Calibri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CONSULTAS </a:t>
            </a:r>
            <a:r>
              <a:rPr lang="pt-BR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PÚBLICAS </a:t>
            </a:r>
            <a:r>
              <a:rPr lang="pt-BR" dirty="0" smtClean="0">
                <a:latin typeface="Calibri" pitchFamily="34" charset="0"/>
                <a:cs typeface="Arial" pitchFamily="34" charset="0"/>
              </a:rPr>
              <a:t>(03)</a:t>
            </a:r>
            <a:endParaRPr lang="pt-BR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PLENÁRIAS DO </a:t>
            </a:r>
            <a:r>
              <a:rPr lang="pt-BR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COMITÊ </a:t>
            </a:r>
            <a:r>
              <a:rPr lang="pt-BR" dirty="0" smtClean="0">
                <a:latin typeface="Calibri" pitchFamily="34" charset="0"/>
                <a:cs typeface="Arial" pitchFamily="34" charset="0"/>
              </a:rPr>
              <a:t>(02)</a:t>
            </a:r>
            <a:endParaRPr lang="pt-BR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INTERNET</a:t>
            </a:r>
          </a:p>
        </p:txBody>
      </p:sp>
      <p:pic>
        <p:nvPicPr>
          <p:cNvPr id="15" name="Picture 5" descr="pessoas debatendo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2420938"/>
            <a:ext cx="4713287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7" cstate="print"/>
          <a:srcRect l="2744"/>
          <a:stretch>
            <a:fillRect/>
          </a:stretch>
        </p:blipFill>
        <p:spPr bwMode="auto">
          <a:xfrm>
            <a:off x="179388" y="4076700"/>
            <a:ext cx="352742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779913" y="4581525"/>
            <a:ext cx="52212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b="1" dirty="0" smtClean="0">
                <a:solidFill>
                  <a:srgbClr val="0000FF"/>
                </a:solidFill>
                <a:latin typeface="Calibri" pitchFamily="34" charset="0"/>
              </a:rPr>
              <a:t>Papel do Comitê de Bacia Hidrográfica</a:t>
            </a:r>
            <a:r>
              <a:rPr lang="pt-BR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pt-BR" dirty="0" smtClean="0">
                <a:latin typeface="Calibri" pitchFamily="34" charset="0"/>
              </a:rPr>
              <a:t>Mobilizar </a:t>
            </a:r>
            <a:r>
              <a:rPr lang="pt-BR" dirty="0">
                <a:latin typeface="Calibri" pitchFamily="34" charset="0"/>
              </a:rPr>
              <a:t>a sociedade para contribuir na elaboração do Plano.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pt-BR" dirty="0">
                <a:latin typeface="Calibri" pitchFamily="34" charset="0"/>
              </a:rPr>
              <a:t> </a:t>
            </a:r>
            <a:r>
              <a:rPr lang="pt-BR" dirty="0" smtClean="0">
                <a:latin typeface="Calibri" pitchFamily="34" charset="0"/>
              </a:rPr>
              <a:t>Acompanhar a </a:t>
            </a:r>
            <a:r>
              <a:rPr lang="pt-BR" dirty="0">
                <a:latin typeface="Calibri" pitchFamily="34" charset="0"/>
              </a:rPr>
              <a:t>elaboração e aprovar o Plano.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pt-BR" dirty="0">
                <a:latin typeface="Calibri" pitchFamily="34" charset="0"/>
              </a:rPr>
              <a:t> Acompanhar a implementação do </a:t>
            </a:r>
            <a:r>
              <a:rPr lang="pt-BR" dirty="0" smtClean="0">
                <a:latin typeface="Calibri" pitchFamily="34" charset="0"/>
              </a:rPr>
              <a:t>Plano.</a:t>
            </a:r>
            <a:endParaRPr lang="pt-BR" dirty="0">
              <a:latin typeface="Calibri" pitchFamily="34" charset="0"/>
            </a:endParaRPr>
          </a:p>
          <a:p>
            <a:pPr eaLnBrk="0" hangingPunct="0"/>
            <a:endParaRPr lang="pt-BR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2875" y="142875"/>
            <a:ext cx="885825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 smtClean="0">
                <a:solidFill>
                  <a:srgbClr val="0000FF"/>
                </a:solidFill>
                <a:latin typeface="Calibri" pitchFamily="34" charset="0"/>
              </a:rPr>
              <a:t>PARTICIPAÇÃO SOCIAL NA ELABORAÇÃO DO PLANO DE BACIA HIDROGRÁFICA</a:t>
            </a:r>
            <a:endParaRPr lang="pt-BR" sz="2600" b="1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Imagem 1" descr="fluxograma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map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439" y="-6250"/>
            <a:ext cx="6279517" cy="68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1857356" y="1785926"/>
            <a:ext cx="215900" cy="215900"/>
          </a:xfrm>
          <a:prstGeom prst="star4">
            <a:avLst>
              <a:gd name="adj" fmla="val 1250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2195736" y="2879982"/>
            <a:ext cx="215900" cy="215900"/>
          </a:xfrm>
          <a:prstGeom prst="star4">
            <a:avLst>
              <a:gd name="adj" fmla="val 1250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FF"/>
              </a:solidFill>
            </a:endParaRP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5429256" y="2143116"/>
            <a:ext cx="215900" cy="215900"/>
          </a:xfrm>
          <a:prstGeom prst="star4">
            <a:avLst>
              <a:gd name="adj" fmla="val 1250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FF"/>
              </a:solidFill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4427984" y="2041798"/>
            <a:ext cx="215900" cy="215900"/>
          </a:xfrm>
          <a:prstGeom prst="star4">
            <a:avLst>
              <a:gd name="adj" fmla="val 1250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FF"/>
              </a:solidFill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5000628" y="2786058"/>
            <a:ext cx="215900" cy="215900"/>
          </a:xfrm>
          <a:prstGeom prst="star4">
            <a:avLst>
              <a:gd name="adj" fmla="val 1250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FF"/>
              </a:solidFill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5000628" y="3857628"/>
            <a:ext cx="215900" cy="215900"/>
          </a:xfrm>
          <a:prstGeom prst="star4">
            <a:avLst>
              <a:gd name="adj" fmla="val 1250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FF"/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4286248" y="3357562"/>
            <a:ext cx="215900" cy="215900"/>
          </a:xfrm>
          <a:prstGeom prst="star4">
            <a:avLst>
              <a:gd name="adj" fmla="val 1250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00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2" y="785794"/>
          <a:ext cx="9143997" cy="6072210"/>
        </p:xfrm>
        <a:graphic>
          <a:graphicData uri="http://schemas.openxmlformats.org/drawingml/2006/table">
            <a:tbl>
              <a:tblPr/>
              <a:tblGrid>
                <a:gridCol w="709352"/>
                <a:gridCol w="709352"/>
                <a:gridCol w="2189016"/>
                <a:gridCol w="709352"/>
                <a:gridCol w="1064030"/>
                <a:gridCol w="709352"/>
                <a:gridCol w="1064030"/>
                <a:gridCol w="1064030"/>
                <a:gridCol w="925483"/>
              </a:tblGrid>
              <a:tr h="47383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Plano de bacia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Fase A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Fase B Diagnóstico Integrado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Fase C Prognóstico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Fase D Diretrizes e </a:t>
                      </a:r>
                      <a:r>
                        <a:rPr lang="pt-BR" sz="11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Metas </a:t>
                      </a:r>
                      <a:endParaRPr lang="pt-BR" sz="11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738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Plano de Trabalho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Oficina Temática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Consulta Pública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Finalização do Produto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Consulta Pública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Finalização do Produto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Consulta Pública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Finalização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9257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Grande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Aprovado 09/05/13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11/06, 13/06,18/07 e 19/07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Prev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30/08/2013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Prev. 01/09/2013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Prev. 26/09/2013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Prev. out/2013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Prev. 20/12/2013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Prev. 01/04/2014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7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Corrente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Aprovado 07/05/13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18/06 , 20/06, 09/07 e 11/07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Prev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28/08/2013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Prev. 01/09/2013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Prev. 28/09/2013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Prev. out/2013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Prev. 18/12/2013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Prev. 01/04/2014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7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Leste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Aprovado </a:t>
                      </a:r>
                      <a:r>
                        <a:rPr lang="pt-BR" sz="11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28/05/13</a:t>
                      </a:r>
                      <a:endParaRPr lang="pt-BR" sz="11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Prev. Ago/2013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Prev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Set/13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Prev.Out 2013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Prev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Dez/13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Prev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Dez/13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Prev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Març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/2014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Prev. 01/04/2014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7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Rec. Sul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Aprovado 27/06/13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Prev. Agosto/13 e Set/13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Prev. Out/2013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Prev. Out/2013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Prev. Nov/2013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Prev. jan/2014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Prev. Maio2014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Prev. Maio2014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8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Contas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Prev 18/07/2013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Prev. Agosto/13 e Set/13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Prev. Out/2013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Prev. Out/2013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Prev. Nov/2013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Prev. jan/2014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Prev. Maio2014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Prev. Maio2014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8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Rec. Norte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Prev. Ago./2013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Prev. Set/13 e Out/2013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Prev. Out/2013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Prev. Nov/2013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Prev. jan/2014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Prev. Fev/14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Prev. Maio/14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Prev. Junho/14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8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Paraguaçu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Prev. Ago./2013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Prev. Set/13 e Out/2013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Prev. Out/2013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Prev. Nov/2013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Prev. jan/2014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Prev. Fev/14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Prev. Maio/14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Prev. Junho/14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785786" y="214290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Calibri" pitchFamily="34" charset="0"/>
              </a:rPr>
              <a:t>   </a:t>
            </a:r>
            <a:r>
              <a:rPr lang="pt-BR" sz="2400" b="1" dirty="0" smtClean="0">
                <a:solidFill>
                  <a:srgbClr val="0000FF"/>
                </a:solidFill>
                <a:latin typeface="Calibri" pitchFamily="34" charset="0"/>
              </a:rPr>
              <a:t>Acompanhamento da elaboração dos Planos de Bacia         </a:t>
            </a:r>
            <a:endParaRPr lang="pt-BR" sz="2400" b="1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00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88550" y="226077"/>
            <a:ext cx="635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PLENÁRIA DELIBERAÇÃO PLANO DE TRABALHO</a:t>
            </a:r>
            <a:endParaRPr lang="pt-BR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2013-05-07 10.13.0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2939820" cy="220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156847" y="7647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CBH Corrente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2013-05-07 15.16.27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9516" y="1442120"/>
            <a:ext cx="2852713" cy="214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013-05-07 16.13.37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6238" y="4149080"/>
            <a:ext cx="2807701" cy="210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376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13-05-09 12.42.5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563" y="1073915"/>
            <a:ext cx="268425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13-05-09 10.05.1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2808312" cy="210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388550" y="226077"/>
            <a:ext cx="635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PLENÁRIA DELIBERAÇÃO PLANO DE TRABALHO</a:t>
            </a:r>
            <a:endParaRPr lang="pt-BR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670190" y="189995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CBH Grande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6" name="Picture 4" descr="foto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8485" y="3645024"/>
            <a:ext cx="3449616" cy="259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906576" y="475591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CBH Leste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8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C\Pictures\OFICINA PRHG_ BARRA_11 junho 2013\5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877674"/>
            <a:ext cx="3161255" cy="247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C\Pictures\OFICINA PRHG_ BARRA_11 junho 2013\5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885" y="877674"/>
            <a:ext cx="2657353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C\Pictures\OFICINA PRHG_ BARRA_11 junho 2013\5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8091" y="877674"/>
            <a:ext cx="2677874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C\Pictures\OFICINA PRHG_FORMOSA_13 junho\6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3645024"/>
            <a:ext cx="3935829" cy="295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C\Pictures\OFICINA PRHG_FORMOSA_13 junho\6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500438"/>
            <a:ext cx="4283852" cy="321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388550" y="226077"/>
            <a:ext cx="635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OFICINA DO DIAGNÓSTICO_ BACIA DO RIO GRANDE</a:t>
            </a:r>
            <a:endParaRPr lang="pt-BR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22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42875" y="142875"/>
            <a:ext cx="8858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latin typeface="Calibri" pitchFamily="34" charset="0"/>
              </a:rPr>
              <a:t>  </a:t>
            </a:r>
            <a:r>
              <a:rPr lang="pt-BR" sz="2600" b="1" dirty="0">
                <a:solidFill>
                  <a:srgbClr val="0000FF"/>
                </a:solidFill>
                <a:latin typeface="Calibri" pitchFamily="34" charset="0"/>
              </a:rPr>
              <a:t>LEI Nº 9.433 DE 08 DE JANEIRO DE 1997</a:t>
            </a:r>
          </a:p>
          <a:p>
            <a:pPr algn="ctr"/>
            <a:r>
              <a:rPr lang="pt-BR" sz="1400" b="1" dirty="0">
                <a:solidFill>
                  <a:srgbClr val="0000FF"/>
                </a:solidFill>
                <a:latin typeface="Calibri" pitchFamily="34" charset="0"/>
              </a:rPr>
              <a:t>Lei Federal das Águas</a:t>
            </a: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142875" y="1071563"/>
            <a:ext cx="8786813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Clr>
                <a:srgbClr val="FFFF00"/>
              </a:buClr>
            </a:pPr>
            <a:r>
              <a:rPr lang="pt-BR" sz="2400" dirty="0">
                <a:solidFill>
                  <a:srgbClr val="FF0000"/>
                </a:solidFill>
                <a:latin typeface="Calibri" pitchFamily="34" charset="0"/>
              </a:rPr>
              <a:t>Institui a Política Nacional de Recursos Hídricos e cria o Sistema Nacional de Gerenciamento de Recursos Hídricos.</a:t>
            </a:r>
          </a:p>
        </p:txBody>
      </p:sp>
      <p:pic>
        <p:nvPicPr>
          <p:cNvPr id="40964" name="Imagem 3" descr="PLano Nacion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2000250"/>
            <a:ext cx="1928813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Imagem 4" descr="map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786188"/>
            <a:ext cx="35052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Imagem 5" descr="mapa 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3429000"/>
            <a:ext cx="53578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5" descr="http://intranet.meioambiente.ba.gov.br/images/banners/inem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527800"/>
            <a:ext cx="12588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3" descr="http://intranet.meioambiente.ba.gov.br/images/banners/sema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8888" y="6519863"/>
            <a:ext cx="14398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16016" y="155679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REUNIÃO DE ANDAMENTO_RECÔNCAVO SUL</a:t>
            </a:r>
            <a:endParaRPr lang="pt-BR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 descr="C:\Users\MC\Pictures\PRIMEIRA REUNIÃO ANDAMENTO_PRHRS\DSC033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595408"/>
            <a:ext cx="3970143" cy="297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C\Pictures\PRIMEIRA REUNIÃO ANDAMENTO_PRHRS\4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7453" y="3656248"/>
            <a:ext cx="4269003" cy="32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390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2571750" y="-285776"/>
            <a:ext cx="6572250" cy="681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2900" algn="ctr" defTabSz="449263" eaLnBrk="0" hangingPunct="0">
              <a:spcBef>
                <a:spcPct val="200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pt-BR" b="1" dirty="0" smtClean="0"/>
          </a:p>
          <a:p>
            <a:pPr marL="342900" indent="-342900" algn="ctr" defTabSz="449263" eaLnBrk="0" hangingPunct="0">
              <a:spcBef>
                <a:spcPct val="200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pt-BR" b="1" dirty="0" smtClean="0"/>
          </a:p>
          <a:p>
            <a:pPr marL="342900" indent="-342900" algn="ctr" defTabSz="449263" eaLnBrk="0" hangingPunct="0">
              <a:spcBef>
                <a:spcPct val="200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pt-BR" b="1" dirty="0" smtClean="0"/>
          </a:p>
          <a:p>
            <a:pPr marL="342900" indent="-342900" algn="ctr" defTabSz="449263" eaLnBrk="0" hangingPunct="0">
              <a:spcBef>
                <a:spcPct val="200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pt-BR" b="1" dirty="0" smtClean="0">
                <a:solidFill>
                  <a:srgbClr val="0000FF"/>
                </a:solidFill>
              </a:rPr>
              <a:t>OBRIGADA!</a:t>
            </a:r>
          </a:p>
          <a:p>
            <a:pPr marL="342900" indent="-342900" algn="ctr" defTabSz="449263" eaLnBrk="0" hangingPunct="0">
              <a:spcBef>
                <a:spcPct val="200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pt-BR" b="1" dirty="0" smtClean="0"/>
          </a:p>
          <a:p>
            <a:pPr marL="342900" indent="-342900" algn="ctr" defTabSz="449263" eaLnBrk="0" hangingPunct="0">
              <a:spcBef>
                <a:spcPct val="200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pt-BR" dirty="0" smtClean="0">
                <a:solidFill>
                  <a:srgbClr val="FF0000"/>
                </a:solidFill>
              </a:rPr>
              <a:t>Instituto </a:t>
            </a:r>
            <a:r>
              <a:rPr lang="pt-BR" dirty="0">
                <a:solidFill>
                  <a:srgbClr val="FF0000"/>
                </a:solidFill>
              </a:rPr>
              <a:t>do </a:t>
            </a:r>
            <a:r>
              <a:rPr lang="pt-BR" dirty="0" smtClean="0">
                <a:solidFill>
                  <a:srgbClr val="FF0000"/>
                </a:solidFill>
              </a:rPr>
              <a:t>Meio Ambiente </a:t>
            </a:r>
            <a:r>
              <a:rPr lang="pt-BR" dirty="0">
                <a:solidFill>
                  <a:srgbClr val="FF0000"/>
                </a:solidFill>
              </a:rPr>
              <a:t>e Recursos Hídricos - INEMA</a:t>
            </a:r>
          </a:p>
          <a:p>
            <a:pPr marL="342900" indent="-342900" algn="ctr" defTabSz="449263" eaLnBrk="0" hangingPunct="0">
              <a:spcBef>
                <a:spcPct val="200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pt-BR" dirty="0">
                <a:solidFill>
                  <a:srgbClr val="FF0000"/>
                </a:solidFill>
              </a:rPr>
              <a:t>Diretora Geral</a:t>
            </a:r>
            <a:r>
              <a:rPr lang="pt-BR" dirty="0" smtClean="0">
                <a:solidFill>
                  <a:srgbClr val="FF0000"/>
                </a:solidFill>
              </a:rPr>
              <a:t>: Márcia </a:t>
            </a:r>
            <a:r>
              <a:rPr lang="pt-BR" dirty="0">
                <a:solidFill>
                  <a:srgbClr val="FF0000"/>
                </a:solidFill>
              </a:rPr>
              <a:t>Cristina Telles de Araújo Guedes</a:t>
            </a:r>
          </a:p>
          <a:p>
            <a:pPr marL="342900" indent="-342900" algn="ctr" defTabSz="449263" eaLnBrk="0" hangingPunct="0">
              <a:spcBef>
                <a:spcPct val="200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pt-BR" dirty="0"/>
          </a:p>
          <a:p>
            <a:pPr marL="342900" indent="-342900" algn="ctr" defTabSz="449263" eaLnBrk="0" hangingPunct="0">
              <a:spcBef>
                <a:spcPct val="200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pt-BR" dirty="0">
                <a:solidFill>
                  <a:srgbClr val="0000FF"/>
                </a:solidFill>
              </a:rPr>
              <a:t>Diretoria de Águas </a:t>
            </a:r>
            <a:r>
              <a:rPr lang="pt-BR" dirty="0" smtClean="0">
                <a:solidFill>
                  <a:srgbClr val="0000FF"/>
                </a:solidFill>
              </a:rPr>
              <a:t>- </a:t>
            </a:r>
            <a:r>
              <a:rPr lang="pt-BR" dirty="0">
                <a:solidFill>
                  <a:srgbClr val="0000FF"/>
                </a:solidFill>
              </a:rPr>
              <a:t>DIRAG</a:t>
            </a:r>
          </a:p>
          <a:p>
            <a:pPr marL="342900" indent="-342900" algn="ctr" defTabSz="449263" eaLnBrk="0" hangingPunct="0">
              <a:spcBef>
                <a:spcPct val="200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pt-BR" dirty="0">
                <a:solidFill>
                  <a:srgbClr val="0000FF"/>
                </a:solidFill>
              </a:rPr>
              <a:t>Diretora</a:t>
            </a:r>
            <a:r>
              <a:rPr lang="pt-BR" dirty="0" smtClean="0">
                <a:solidFill>
                  <a:srgbClr val="0000FF"/>
                </a:solidFill>
              </a:rPr>
              <a:t>: Maria </a:t>
            </a:r>
            <a:r>
              <a:rPr lang="pt-BR" dirty="0">
                <a:solidFill>
                  <a:srgbClr val="0000FF"/>
                </a:solidFill>
              </a:rPr>
              <a:t>Amélia de </a:t>
            </a:r>
            <a:r>
              <a:rPr lang="pt-BR" dirty="0" err="1">
                <a:solidFill>
                  <a:srgbClr val="0000FF"/>
                </a:solidFill>
              </a:rPr>
              <a:t>Coni</a:t>
            </a:r>
            <a:r>
              <a:rPr lang="pt-BR" dirty="0">
                <a:solidFill>
                  <a:srgbClr val="0000FF"/>
                </a:solidFill>
              </a:rPr>
              <a:t> e Moura </a:t>
            </a:r>
            <a:r>
              <a:rPr lang="pt-BR" dirty="0" smtClean="0">
                <a:solidFill>
                  <a:srgbClr val="0000FF"/>
                </a:solidFill>
              </a:rPr>
              <a:t>Mattos </a:t>
            </a:r>
            <a:r>
              <a:rPr lang="pt-BR" dirty="0">
                <a:solidFill>
                  <a:srgbClr val="0000FF"/>
                </a:solidFill>
              </a:rPr>
              <a:t>Lins</a:t>
            </a:r>
          </a:p>
          <a:p>
            <a:pPr marL="342900" indent="-342900" algn="ctr" defTabSz="449263" eaLnBrk="0" hangingPunct="0">
              <a:spcBef>
                <a:spcPct val="200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pt-BR" dirty="0"/>
          </a:p>
          <a:p>
            <a:pPr marL="342900" indent="-342900" algn="ctr" defTabSz="449263" eaLnBrk="0" hangingPunct="0">
              <a:spcBef>
                <a:spcPct val="200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pt-BR" dirty="0">
                <a:solidFill>
                  <a:srgbClr val="FF0000"/>
                </a:solidFill>
              </a:rPr>
              <a:t>Coordenação de Recursos Hídricos </a:t>
            </a:r>
            <a:r>
              <a:rPr lang="pt-BR" dirty="0" smtClean="0">
                <a:solidFill>
                  <a:srgbClr val="FF0000"/>
                </a:solidFill>
              </a:rPr>
              <a:t>- </a:t>
            </a:r>
            <a:r>
              <a:rPr lang="pt-BR" dirty="0">
                <a:solidFill>
                  <a:srgbClr val="FF0000"/>
                </a:solidFill>
              </a:rPr>
              <a:t>CORHI</a:t>
            </a:r>
          </a:p>
          <a:p>
            <a:pPr marL="342900" indent="-342900" algn="ctr" defTabSz="449263" eaLnBrk="0" hangingPunct="0">
              <a:spcBef>
                <a:spcPct val="200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pt-BR" dirty="0">
                <a:solidFill>
                  <a:srgbClr val="FF0000"/>
                </a:solidFill>
              </a:rPr>
              <a:t>Coordenador: José George dos Santos Silva</a:t>
            </a:r>
          </a:p>
          <a:p>
            <a:pPr marL="342900" indent="-342900" algn="ctr" defTabSz="449263" eaLnBrk="0" hangingPunct="0">
              <a:spcBef>
                <a:spcPct val="200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pt-BR" dirty="0">
              <a:solidFill>
                <a:srgbClr val="FF0000"/>
              </a:solidFill>
            </a:endParaRPr>
          </a:p>
          <a:p>
            <a:pPr marL="342900" indent="-342900" algn="ctr" defTabSz="449263" eaLnBrk="0" hangingPunct="0">
              <a:spcBef>
                <a:spcPct val="200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pt-BR" dirty="0">
                <a:solidFill>
                  <a:srgbClr val="FF0000"/>
                </a:solidFill>
              </a:rPr>
              <a:t>(71) 3116-3217</a:t>
            </a:r>
          </a:p>
          <a:p>
            <a:pPr marL="342900" indent="-342900" algn="ctr" defTabSz="449263" eaLnBrk="0" hangingPunct="0">
              <a:spcBef>
                <a:spcPct val="200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pt-BR" dirty="0">
                <a:solidFill>
                  <a:srgbClr val="FF0000"/>
                </a:solidFill>
              </a:rPr>
              <a:t>(71) </a:t>
            </a:r>
            <a:r>
              <a:rPr lang="pt-BR" dirty="0" smtClean="0">
                <a:solidFill>
                  <a:srgbClr val="FF0000"/>
                </a:solidFill>
              </a:rPr>
              <a:t>3116-3216</a:t>
            </a:r>
          </a:p>
          <a:p>
            <a:pPr marL="342900" indent="-342900" algn="ctr" defTabSz="449263" eaLnBrk="0" hangingPunct="0">
              <a:spcBef>
                <a:spcPct val="200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pt-BR" b="1" dirty="0"/>
          </a:p>
          <a:p>
            <a:pPr marL="342900" indent="-342900" algn="ctr" defTabSz="449263" eaLnBrk="0" hangingPunct="0">
              <a:spcBef>
                <a:spcPct val="200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pt-BR" b="1" dirty="0" smtClean="0"/>
          </a:p>
          <a:p>
            <a:pPr marL="342900" indent="-342900" algn="ctr" defTabSz="449263" eaLnBrk="0" hangingPunct="0">
              <a:spcBef>
                <a:spcPct val="200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pt-BR" b="1" dirty="0" smtClean="0">
                <a:solidFill>
                  <a:srgbClr val="0000FF"/>
                </a:solidFill>
              </a:rPr>
              <a:t>Maria do Carmo Nunes Pereira</a:t>
            </a:r>
          </a:p>
          <a:p>
            <a:pPr marL="342900" indent="-342900" algn="ctr" defTabSz="449263" eaLnBrk="0" hangingPunct="0">
              <a:spcBef>
                <a:spcPct val="200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pt-BR" dirty="0" smtClean="0">
                <a:solidFill>
                  <a:srgbClr val="0000FF"/>
                </a:solidFill>
              </a:rPr>
              <a:t>maria.carmo@inema.ba.gov.br</a:t>
            </a:r>
          </a:p>
          <a:p>
            <a:pPr marL="342900" indent="-342900" algn="ctr" defTabSz="449263" eaLnBrk="0" hangingPunct="0">
              <a:spcBef>
                <a:spcPct val="200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pt-BR" dirty="0" smtClean="0">
                <a:solidFill>
                  <a:srgbClr val="0000FF"/>
                </a:solidFill>
              </a:rPr>
              <a:t>(71) 31163209</a:t>
            </a:r>
            <a:endParaRPr lang="pt-BR" dirty="0">
              <a:solidFill>
                <a:srgbClr val="0000FF"/>
              </a:solidFill>
            </a:endParaRPr>
          </a:p>
          <a:p>
            <a:pPr marL="342900" indent="-342900" algn="ctr" defTabSz="449263" eaLnBrk="0" hangingPunct="0">
              <a:spcBef>
                <a:spcPct val="200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pt-BR" b="1" dirty="0"/>
          </a:p>
          <a:p>
            <a:pPr marL="342900" indent="-342900" algn="ctr" defTabSz="449263" eaLnBrk="0" hangingPunct="0">
              <a:spcBef>
                <a:spcPct val="200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pt-BR" b="1" dirty="0"/>
          </a:p>
          <a:p>
            <a:pPr marL="342900" indent="-342900" algn="ctr" defTabSz="449263" eaLnBrk="0" hangingPunct="0">
              <a:spcBef>
                <a:spcPct val="200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pt-BR" dirty="0"/>
          </a:p>
        </p:txBody>
      </p:sp>
      <p:pic>
        <p:nvPicPr>
          <p:cNvPr id="63491" name="Picture 5" descr="http://intranet.meioambiente.ba.gov.br/images/banners/inem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7800"/>
            <a:ext cx="12588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3" descr="http://intranet.meioambiente.ba.gov.br/images/banners/sem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6519863"/>
            <a:ext cx="14398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457450" cy="6357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42875" y="142875"/>
            <a:ext cx="8858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latin typeface="Calibri" pitchFamily="34" charset="0"/>
              </a:rPr>
              <a:t>  </a:t>
            </a:r>
            <a:r>
              <a:rPr lang="pt-BR" sz="2600" b="1" dirty="0">
                <a:solidFill>
                  <a:srgbClr val="0000FF"/>
                </a:solidFill>
                <a:latin typeface="Calibri" pitchFamily="34" charset="0"/>
              </a:rPr>
              <a:t>LEI Nº 11.612 DE 08 DE OUTUBRO DE 2009</a:t>
            </a:r>
          </a:p>
          <a:p>
            <a:pPr algn="ctr"/>
            <a:r>
              <a:rPr lang="pt-BR" sz="1400" b="1" dirty="0">
                <a:solidFill>
                  <a:srgbClr val="0000FF"/>
                </a:solidFill>
                <a:latin typeface="Calibri" pitchFamily="34" charset="0"/>
              </a:rPr>
              <a:t>Lei Estadual das Águas</a:t>
            </a: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142875" y="1071563"/>
            <a:ext cx="8786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Clr>
                <a:srgbClr val="FFFF00"/>
              </a:buClr>
            </a:pPr>
            <a:r>
              <a:rPr lang="pt-BR" sz="2400" dirty="0">
                <a:solidFill>
                  <a:srgbClr val="FF0000"/>
                </a:solidFill>
                <a:latin typeface="Calibri" pitchFamily="34" charset="0"/>
              </a:rPr>
              <a:t>Dispõe sobre a Política Estadual de Recursos Hídricos, o Sistema Estadual de Gerenciamento de Recursos Hídricos, e dá outras </a:t>
            </a:r>
            <a:r>
              <a:rPr lang="pt-BR" sz="2400" dirty="0" smtClean="0">
                <a:solidFill>
                  <a:srgbClr val="FF0000"/>
                </a:solidFill>
                <a:latin typeface="Calibri" pitchFamily="34" charset="0"/>
              </a:rPr>
              <a:t>providências</a:t>
            </a:r>
            <a:endParaRPr lang="pt-BR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1988" name="Picture 5" descr="http://intranet.meioambiente.ba.gov.br/images/banners/inem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7800"/>
            <a:ext cx="12588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3" descr="http://intranet.meioambiente.ba.gov.br/images/banners/sem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6519863"/>
            <a:ext cx="14398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Imagem 9" descr="img_0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975" y="2133600"/>
            <a:ext cx="4103688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Rectangle 9"/>
          <p:cNvSpPr>
            <a:spLocks noChangeArrowheads="1"/>
          </p:cNvSpPr>
          <p:nvPr/>
        </p:nvSpPr>
        <p:spPr bwMode="auto">
          <a:xfrm>
            <a:off x="142875" y="5157788"/>
            <a:ext cx="8858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dirty="0">
                <a:latin typeface="Calibri" pitchFamily="34" charset="0"/>
              </a:rPr>
              <a:t>Lei n° 12.035 de 22 de novembro de 2010  </a:t>
            </a:r>
          </a:p>
          <a:p>
            <a:pPr algn="ctr"/>
            <a:r>
              <a:rPr lang="pt-BR" sz="2400" dirty="0">
                <a:latin typeface="Calibri" pitchFamily="34" charset="0"/>
              </a:rPr>
              <a:t>Lei n° 12.377 de 28 de dezembro de 2011</a:t>
            </a:r>
          </a:p>
          <a:p>
            <a:pPr algn="ctr"/>
            <a:r>
              <a:rPr lang="pt-BR" sz="2400" dirty="0">
                <a:solidFill>
                  <a:srgbClr val="FF0000"/>
                </a:solidFill>
                <a:latin typeface="Calibri" pitchFamily="34" charset="0"/>
              </a:rPr>
              <a:t>Alteram a Lei n° 11.612/2009 em alguns artigos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http://intranet.meioambiente.ba.gov.br/images/banners/inem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7800"/>
            <a:ext cx="12588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 descr="http://intranet.meioambiente.ba.gov.br/images/banners/sem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6519863"/>
            <a:ext cx="14398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68"/>
          <p:cNvSpPr txBox="1">
            <a:spLocks noChangeArrowheads="1"/>
          </p:cNvSpPr>
          <p:nvPr/>
        </p:nvSpPr>
        <p:spPr bwMode="auto">
          <a:xfrm>
            <a:off x="142875" y="909638"/>
            <a:ext cx="88582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2400" dirty="0">
                <a:solidFill>
                  <a:srgbClr val="FF0000"/>
                </a:solidFill>
                <a:latin typeface="Calibri" pitchFamily="34" charset="0"/>
              </a:rPr>
              <a:t>Instrumentos</a:t>
            </a:r>
          </a:p>
        </p:txBody>
      </p:sp>
      <p:sp>
        <p:nvSpPr>
          <p:cNvPr id="43013" name="Rectangle 2"/>
          <p:cNvSpPr>
            <a:spLocks noChangeArrowheads="1"/>
          </p:cNvSpPr>
          <p:nvPr/>
        </p:nvSpPr>
        <p:spPr bwMode="auto">
          <a:xfrm>
            <a:off x="142875" y="142875"/>
            <a:ext cx="8858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latin typeface="Calibri" pitchFamily="34" charset="0"/>
              </a:rPr>
              <a:t>  </a:t>
            </a:r>
            <a:r>
              <a:rPr lang="pt-BR" sz="2600" b="1" dirty="0">
                <a:solidFill>
                  <a:srgbClr val="0000FF"/>
                </a:solidFill>
                <a:latin typeface="Calibri" pitchFamily="34" charset="0"/>
              </a:rPr>
              <a:t>POLÍTICA DE RECURSOS HÍDRICOS</a:t>
            </a:r>
          </a:p>
          <a:p>
            <a:pPr algn="ctr"/>
            <a:r>
              <a:rPr lang="pt-BR" sz="1400" b="1" dirty="0">
                <a:solidFill>
                  <a:srgbClr val="0000FF"/>
                </a:solidFill>
                <a:latin typeface="Calibri" pitchFamily="34" charset="0"/>
              </a:rPr>
              <a:t>Leis n° 9433/97 e n° 11612/09</a:t>
            </a:r>
          </a:p>
        </p:txBody>
      </p:sp>
      <p:sp>
        <p:nvSpPr>
          <p:cNvPr id="43014" name="Text Box 40"/>
          <p:cNvSpPr txBox="1">
            <a:spLocks noChangeArrowheads="1"/>
          </p:cNvSpPr>
          <p:nvPr/>
        </p:nvSpPr>
        <p:spPr bwMode="auto">
          <a:xfrm>
            <a:off x="357188" y="1428750"/>
            <a:ext cx="2057400" cy="620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95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0000F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Democratização</a:t>
            </a:r>
            <a:r>
              <a:rPr lang="en-GB" dirty="0">
                <a:solidFill>
                  <a:srgbClr val="0000F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F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da</a:t>
            </a:r>
            <a:r>
              <a:rPr lang="en-GB" dirty="0">
                <a:solidFill>
                  <a:srgbClr val="0000F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F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Informação</a:t>
            </a:r>
            <a:endParaRPr lang="en-GB" dirty="0">
              <a:solidFill>
                <a:srgbClr val="0000FF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5" name="Text Box 41"/>
          <p:cNvSpPr txBox="1">
            <a:spLocks noChangeArrowheads="1"/>
          </p:cNvSpPr>
          <p:nvPr/>
        </p:nvSpPr>
        <p:spPr bwMode="auto">
          <a:xfrm>
            <a:off x="3162300" y="1357313"/>
            <a:ext cx="198120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95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0000F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Planejamento</a:t>
            </a:r>
            <a:endParaRPr lang="en-GB" dirty="0">
              <a:solidFill>
                <a:srgbClr val="0000FF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6" name="Text Box 42"/>
          <p:cNvSpPr txBox="1">
            <a:spLocks noChangeArrowheads="1"/>
          </p:cNvSpPr>
          <p:nvPr/>
        </p:nvSpPr>
        <p:spPr bwMode="auto">
          <a:xfrm>
            <a:off x="5867400" y="1500188"/>
            <a:ext cx="2971800" cy="620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95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0000F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Controle</a:t>
            </a:r>
            <a:r>
              <a:rPr lang="en-GB" dirty="0">
                <a:solidFill>
                  <a:srgbClr val="0000F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F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Ambiental</a:t>
            </a:r>
            <a:r>
              <a:rPr lang="en-GB" dirty="0">
                <a:solidFill>
                  <a:srgbClr val="0000F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e de </a:t>
            </a:r>
            <a:r>
              <a:rPr lang="en-GB" dirty="0" err="1">
                <a:solidFill>
                  <a:srgbClr val="0000F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Gestão</a:t>
            </a:r>
            <a:r>
              <a:rPr lang="en-GB" dirty="0">
                <a:solidFill>
                  <a:srgbClr val="0000F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GB" dirty="0" err="1">
                <a:solidFill>
                  <a:srgbClr val="0000F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Demandas</a:t>
            </a:r>
            <a:endParaRPr lang="en-GB" dirty="0">
              <a:solidFill>
                <a:srgbClr val="0000FF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4" name="Text Box 43"/>
          <p:cNvSpPr txBox="1">
            <a:spLocks noChangeArrowheads="1"/>
          </p:cNvSpPr>
          <p:nvPr/>
        </p:nvSpPr>
        <p:spPr bwMode="auto">
          <a:xfrm>
            <a:off x="304800" y="2857500"/>
            <a:ext cx="2057400" cy="1071563"/>
          </a:xfrm>
          <a:prstGeom prst="rect">
            <a:avLst/>
          </a:prstGeom>
          <a:solidFill>
            <a:srgbClr val="FFCC00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Arial Black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>
                <a:latin typeface="Calibri" pitchFamily="34" charset="0"/>
              </a:rPr>
              <a:t>Sistema de Informações Ambientais e de Recursos Hídricos</a:t>
            </a:r>
            <a:endParaRPr lang="en-GB" sz="160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" name="Text Box 47"/>
          <p:cNvSpPr txBox="1">
            <a:spLocks noChangeArrowheads="1"/>
          </p:cNvSpPr>
          <p:nvPr/>
        </p:nvSpPr>
        <p:spPr bwMode="auto">
          <a:xfrm>
            <a:off x="3214688" y="6000750"/>
            <a:ext cx="2428875" cy="703263"/>
          </a:xfrm>
          <a:prstGeom prst="rect">
            <a:avLst/>
          </a:prstGeom>
          <a:solidFill>
            <a:srgbClr val="FFFF99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defTabSz="449263">
              <a:lnSpc>
                <a:spcPct val="95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Cadastro de Usuários</a:t>
            </a:r>
          </a:p>
          <a:p>
            <a:pPr algn="ctr" defTabSz="449263">
              <a:lnSpc>
                <a:spcPct val="95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(Fonte de Informações)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3200400" y="2214563"/>
            <a:ext cx="2667000" cy="2692400"/>
            <a:chOff x="5040" y="4018"/>
            <a:chExt cx="4199" cy="5022"/>
          </a:xfrm>
        </p:grpSpPr>
        <p:grpSp>
          <p:nvGrpSpPr>
            <p:cNvPr id="43053" name="Group 51"/>
            <p:cNvGrpSpPr>
              <a:grpSpLocks/>
            </p:cNvGrpSpPr>
            <p:nvPr/>
          </p:nvGrpSpPr>
          <p:grpSpPr bwMode="auto">
            <a:xfrm>
              <a:off x="5040" y="5582"/>
              <a:ext cx="2880" cy="3458"/>
              <a:chOff x="5040" y="5582"/>
              <a:chExt cx="2880" cy="3458"/>
            </a:xfrm>
          </p:grpSpPr>
          <p:sp>
            <p:nvSpPr>
              <p:cNvPr id="43060" name="Text Box 52"/>
              <p:cNvSpPr txBox="1">
                <a:spLocks noChangeArrowheads="1"/>
              </p:cNvSpPr>
              <p:nvPr/>
            </p:nvSpPr>
            <p:spPr bwMode="auto">
              <a:xfrm>
                <a:off x="5040" y="7879"/>
                <a:ext cx="2880" cy="1161"/>
              </a:xfrm>
              <a:prstGeom prst="rect">
                <a:avLst/>
              </a:prstGeom>
              <a:solidFill>
                <a:srgbClr val="99FF66"/>
              </a:solidFill>
              <a:ln w="222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algn="ctr" eaLnBrk="0" hangingPunct="0"/>
                <a:r>
                  <a:rPr lang="pt-BR" sz="1600">
                    <a:solidFill>
                      <a:srgbClr val="000000"/>
                    </a:solidFill>
                    <a:latin typeface="Calibri" pitchFamily="34" charset="0"/>
                  </a:rPr>
                  <a:t>Planos de Bacias Hidrográficas</a:t>
                </a:r>
              </a:p>
            </p:txBody>
          </p:sp>
          <p:sp>
            <p:nvSpPr>
              <p:cNvPr id="43061" name="Text Box 53"/>
              <p:cNvSpPr txBox="1">
                <a:spLocks noChangeArrowheads="1"/>
              </p:cNvSpPr>
              <p:nvPr/>
            </p:nvSpPr>
            <p:spPr bwMode="auto">
              <a:xfrm>
                <a:off x="5040" y="5582"/>
                <a:ext cx="2870" cy="1593"/>
              </a:xfrm>
              <a:prstGeom prst="rect">
                <a:avLst/>
              </a:prstGeom>
              <a:solidFill>
                <a:srgbClr val="99FF66"/>
              </a:solidFill>
              <a:ln w="222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algn="ctr" eaLnBrk="0" hangingPunct="0"/>
                <a:r>
                  <a:rPr lang="pt-BR" sz="1600">
                    <a:solidFill>
                      <a:srgbClr val="000000"/>
                    </a:solidFill>
                    <a:latin typeface="Calibri" pitchFamily="34" charset="0"/>
                  </a:rPr>
                  <a:t>Plano Estadual de Recursos Hídricos</a:t>
                </a:r>
              </a:p>
            </p:txBody>
          </p:sp>
        </p:grpSp>
        <p:grpSp>
          <p:nvGrpSpPr>
            <p:cNvPr id="43054" name="Group 54"/>
            <p:cNvGrpSpPr>
              <a:grpSpLocks/>
            </p:cNvGrpSpPr>
            <p:nvPr/>
          </p:nvGrpSpPr>
          <p:grpSpPr bwMode="auto">
            <a:xfrm>
              <a:off x="6240" y="4018"/>
              <a:ext cx="2999" cy="4397"/>
              <a:chOff x="6240" y="4018"/>
              <a:chExt cx="2999" cy="4397"/>
            </a:xfrm>
          </p:grpSpPr>
          <p:sp>
            <p:nvSpPr>
              <p:cNvPr id="43055" name="Freeform 55"/>
              <p:cNvSpPr>
                <a:spLocks/>
              </p:cNvSpPr>
              <p:nvPr/>
            </p:nvSpPr>
            <p:spPr bwMode="auto">
              <a:xfrm>
                <a:off x="6480" y="7203"/>
                <a:ext cx="1" cy="638"/>
              </a:xfrm>
              <a:custGeom>
                <a:avLst/>
                <a:gdLst>
                  <a:gd name="T0" fmla="*/ 0 w 1"/>
                  <a:gd name="T1" fmla="*/ 638 h 638"/>
                  <a:gd name="T2" fmla="*/ 0 w 1"/>
                  <a:gd name="T3" fmla="*/ 0 h 638"/>
                  <a:gd name="T4" fmla="*/ 0 60000 65536"/>
                  <a:gd name="T5" fmla="*/ 0 60000 65536"/>
                  <a:gd name="T6" fmla="*/ 0 w 1"/>
                  <a:gd name="T7" fmla="*/ 0 h 638"/>
                  <a:gd name="T8" fmla="*/ 1 w 1"/>
                  <a:gd name="T9" fmla="*/ 638 h 6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638">
                    <a:moveTo>
                      <a:pt x="0" y="638"/>
                    </a:move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056" name="Line 56"/>
              <p:cNvSpPr>
                <a:spLocks noChangeShapeType="1"/>
              </p:cNvSpPr>
              <p:nvPr/>
            </p:nvSpPr>
            <p:spPr bwMode="auto">
              <a:xfrm>
                <a:off x="6240" y="7223"/>
                <a:ext cx="2" cy="63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057" name="Freeform 57"/>
              <p:cNvSpPr>
                <a:spLocks/>
              </p:cNvSpPr>
              <p:nvPr/>
            </p:nvSpPr>
            <p:spPr bwMode="auto">
              <a:xfrm>
                <a:off x="8360" y="6284"/>
                <a:ext cx="879" cy="4"/>
              </a:xfrm>
              <a:custGeom>
                <a:avLst/>
                <a:gdLst>
                  <a:gd name="T0" fmla="*/ 0 w 879"/>
                  <a:gd name="T1" fmla="*/ 0 h 4"/>
                  <a:gd name="T2" fmla="*/ 879 w 879"/>
                  <a:gd name="T3" fmla="*/ 4 h 4"/>
                  <a:gd name="T4" fmla="*/ 0 60000 65536"/>
                  <a:gd name="T5" fmla="*/ 0 60000 65536"/>
                  <a:gd name="T6" fmla="*/ 0 w 879"/>
                  <a:gd name="T7" fmla="*/ 0 h 4"/>
                  <a:gd name="T8" fmla="*/ 879 w 879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79" h="4">
                    <a:moveTo>
                      <a:pt x="0" y="0"/>
                    </a:moveTo>
                    <a:lnTo>
                      <a:pt x="879" y="4"/>
                    </a:lnTo>
                  </a:path>
                </a:pathLst>
              </a:custGeom>
              <a:noFill/>
              <a:ln w="222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058" name="Freeform 58"/>
              <p:cNvSpPr>
                <a:spLocks/>
              </p:cNvSpPr>
              <p:nvPr/>
            </p:nvSpPr>
            <p:spPr bwMode="auto">
              <a:xfrm>
                <a:off x="7910" y="6276"/>
                <a:ext cx="451" cy="8"/>
              </a:xfrm>
              <a:custGeom>
                <a:avLst/>
                <a:gdLst>
                  <a:gd name="T0" fmla="*/ 0 w 451"/>
                  <a:gd name="T1" fmla="*/ 0 h 8"/>
                  <a:gd name="T2" fmla="*/ 451 w 451"/>
                  <a:gd name="T3" fmla="*/ 8 h 8"/>
                  <a:gd name="T4" fmla="*/ 0 60000 65536"/>
                  <a:gd name="T5" fmla="*/ 0 60000 65536"/>
                  <a:gd name="T6" fmla="*/ 0 w 451"/>
                  <a:gd name="T7" fmla="*/ 0 h 8"/>
                  <a:gd name="T8" fmla="*/ 451 w 451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1" h="8">
                    <a:moveTo>
                      <a:pt x="0" y="0"/>
                    </a:moveTo>
                    <a:lnTo>
                      <a:pt x="451" y="8"/>
                    </a:ln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059" name="Line 60"/>
              <p:cNvSpPr>
                <a:spLocks noChangeShapeType="1"/>
              </p:cNvSpPr>
              <p:nvPr/>
            </p:nvSpPr>
            <p:spPr bwMode="auto">
              <a:xfrm>
                <a:off x="8361" y="4018"/>
                <a:ext cx="0" cy="439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43020" name="Line 83"/>
          <p:cNvSpPr>
            <a:spLocks noChangeShapeType="1"/>
          </p:cNvSpPr>
          <p:nvPr/>
        </p:nvSpPr>
        <p:spPr bwMode="auto">
          <a:xfrm>
            <a:off x="2362200" y="3427413"/>
            <a:ext cx="503238" cy="1587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3021" name="Line 87"/>
          <p:cNvSpPr>
            <a:spLocks noChangeShapeType="1"/>
          </p:cNvSpPr>
          <p:nvPr/>
        </p:nvSpPr>
        <p:spPr bwMode="auto">
          <a:xfrm>
            <a:off x="5867400" y="3636963"/>
            <a:ext cx="381000" cy="1587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3022" name="Line 89"/>
          <p:cNvSpPr>
            <a:spLocks noChangeShapeType="1"/>
          </p:cNvSpPr>
          <p:nvPr/>
        </p:nvSpPr>
        <p:spPr bwMode="auto">
          <a:xfrm>
            <a:off x="5867400" y="4784725"/>
            <a:ext cx="381000" cy="1588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3023" name="Line 90"/>
          <p:cNvSpPr>
            <a:spLocks noChangeShapeType="1"/>
          </p:cNvSpPr>
          <p:nvPr/>
        </p:nvSpPr>
        <p:spPr bwMode="auto">
          <a:xfrm>
            <a:off x="5867400" y="3694113"/>
            <a:ext cx="1588" cy="151130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3024" name="Line 91"/>
          <p:cNvSpPr>
            <a:spLocks noChangeShapeType="1"/>
          </p:cNvSpPr>
          <p:nvPr/>
        </p:nvSpPr>
        <p:spPr bwMode="auto">
          <a:xfrm>
            <a:off x="5867400" y="4214813"/>
            <a:ext cx="381000" cy="1587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3025" name="Line 94"/>
          <p:cNvSpPr>
            <a:spLocks noChangeShapeType="1"/>
          </p:cNvSpPr>
          <p:nvPr/>
        </p:nvSpPr>
        <p:spPr bwMode="auto">
          <a:xfrm>
            <a:off x="5867400" y="2500313"/>
            <a:ext cx="1588" cy="151130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3026" name="Line 95"/>
          <p:cNvSpPr>
            <a:spLocks noChangeShapeType="1"/>
          </p:cNvSpPr>
          <p:nvPr/>
        </p:nvSpPr>
        <p:spPr bwMode="auto">
          <a:xfrm>
            <a:off x="8802688" y="2500313"/>
            <a:ext cx="1587" cy="3419475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3027" name="Line 96"/>
          <p:cNvSpPr>
            <a:spLocks noChangeShapeType="1"/>
          </p:cNvSpPr>
          <p:nvPr/>
        </p:nvSpPr>
        <p:spPr bwMode="auto">
          <a:xfrm flipV="1">
            <a:off x="1295400" y="3924300"/>
            <a:ext cx="1588" cy="2008188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3028" name="Line 97"/>
          <p:cNvSpPr>
            <a:spLocks noChangeShapeType="1"/>
          </p:cNvSpPr>
          <p:nvPr/>
        </p:nvSpPr>
        <p:spPr bwMode="auto">
          <a:xfrm>
            <a:off x="1295400" y="5921375"/>
            <a:ext cx="7505700" cy="1588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5" name="Text Box 53"/>
          <p:cNvSpPr txBox="1">
            <a:spLocks noChangeArrowheads="1"/>
          </p:cNvSpPr>
          <p:nvPr/>
        </p:nvSpPr>
        <p:spPr bwMode="auto">
          <a:xfrm>
            <a:off x="3214688" y="1763713"/>
            <a:ext cx="1822450" cy="854075"/>
          </a:xfrm>
          <a:prstGeom prst="rect">
            <a:avLst/>
          </a:prstGeom>
          <a:solidFill>
            <a:srgbClr val="FFCC00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/>
            <a:r>
              <a:rPr lang="pt-BR" sz="1600">
                <a:solidFill>
                  <a:srgbClr val="000000"/>
                </a:solidFill>
                <a:latin typeface="Calibri" pitchFamily="34" charset="0"/>
              </a:rPr>
              <a:t>Plano Nacional de Recursos Hídricos</a:t>
            </a:r>
          </a:p>
        </p:txBody>
      </p:sp>
      <p:sp>
        <p:nvSpPr>
          <p:cNvPr id="43030" name="Freeform 55"/>
          <p:cNvSpPr>
            <a:spLocks/>
          </p:cNvSpPr>
          <p:nvPr/>
        </p:nvSpPr>
        <p:spPr bwMode="auto">
          <a:xfrm>
            <a:off x="4114800" y="2643188"/>
            <a:ext cx="0" cy="341312"/>
          </a:xfrm>
          <a:custGeom>
            <a:avLst/>
            <a:gdLst>
              <a:gd name="T0" fmla="*/ 0 w 1"/>
              <a:gd name="T1" fmla="*/ 2147483647 h 638"/>
              <a:gd name="T2" fmla="*/ 0 w 1"/>
              <a:gd name="T3" fmla="*/ 0 h 638"/>
              <a:gd name="T4" fmla="*/ 0 60000 65536"/>
              <a:gd name="T5" fmla="*/ 0 60000 65536"/>
              <a:gd name="T6" fmla="*/ 0 w 1"/>
              <a:gd name="T7" fmla="*/ 0 h 638"/>
              <a:gd name="T8" fmla="*/ 0 w 1"/>
              <a:gd name="T9" fmla="*/ 638 h 6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638">
                <a:moveTo>
                  <a:pt x="0" y="638"/>
                </a:moveTo>
                <a:lnTo>
                  <a:pt x="0" y="0"/>
                </a:lnTo>
              </a:path>
            </a:pathLst>
          </a:cu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3031" name="Line 56"/>
          <p:cNvSpPr>
            <a:spLocks noChangeShapeType="1"/>
          </p:cNvSpPr>
          <p:nvPr/>
        </p:nvSpPr>
        <p:spPr bwMode="auto">
          <a:xfrm>
            <a:off x="3963988" y="2654300"/>
            <a:ext cx="1587" cy="341313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3032" name="Freeform 58"/>
          <p:cNvSpPr>
            <a:spLocks/>
          </p:cNvSpPr>
          <p:nvPr/>
        </p:nvSpPr>
        <p:spPr bwMode="auto">
          <a:xfrm>
            <a:off x="5021263" y="2209800"/>
            <a:ext cx="287337" cy="4763"/>
          </a:xfrm>
          <a:custGeom>
            <a:avLst/>
            <a:gdLst>
              <a:gd name="T0" fmla="*/ 0 w 451"/>
              <a:gd name="T1" fmla="*/ 0 h 8"/>
              <a:gd name="T2" fmla="*/ 2147483647 w 451"/>
              <a:gd name="T3" fmla="*/ 2147483647 h 8"/>
              <a:gd name="T4" fmla="*/ 0 60000 65536"/>
              <a:gd name="T5" fmla="*/ 0 60000 65536"/>
              <a:gd name="T6" fmla="*/ 0 w 451"/>
              <a:gd name="T7" fmla="*/ 0 h 8"/>
              <a:gd name="T8" fmla="*/ 451 w 451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1" h="8">
                <a:moveTo>
                  <a:pt x="0" y="0"/>
                </a:moveTo>
                <a:lnTo>
                  <a:pt x="451" y="8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3033" name="Freeform 58"/>
          <p:cNvSpPr>
            <a:spLocks/>
          </p:cNvSpPr>
          <p:nvPr/>
        </p:nvSpPr>
        <p:spPr bwMode="auto">
          <a:xfrm>
            <a:off x="5021263" y="4567238"/>
            <a:ext cx="287337" cy="4762"/>
          </a:xfrm>
          <a:custGeom>
            <a:avLst/>
            <a:gdLst>
              <a:gd name="T0" fmla="*/ 0 w 451"/>
              <a:gd name="T1" fmla="*/ 0 h 8"/>
              <a:gd name="T2" fmla="*/ 2147483647 w 451"/>
              <a:gd name="T3" fmla="*/ 2147483647 h 8"/>
              <a:gd name="T4" fmla="*/ 0 60000 65536"/>
              <a:gd name="T5" fmla="*/ 0 60000 65536"/>
              <a:gd name="T6" fmla="*/ 0 w 451"/>
              <a:gd name="T7" fmla="*/ 0 h 8"/>
              <a:gd name="T8" fmla="*/ 451 w 451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1" h="8">
                <a:moveTo>
                  <a:pt x="0" y="0"/>
                </a:moveTo>
                <a:lnTo>
                  <a:pt x="451" y="8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3034" name="Line 60"/>
          <p:cNvSpPr>
            <a:spLocks noChangeShapeType="1"/>
          </p:cNvSpPr>
          <p:nvPr/>
        </p:nvSpPr>
        <p:spPr bwMode="auto">
          <a:xfrm>
            <a:off x="2928938" y="2214563"/>
            <a:ext cx="0" cy="23574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3035" name="Freeform 58"/>
          <p:cNvSpPr>
            <a:spLocks/>
          </p:cNvSpPr>
          <p:nvPr/>
        </p:nvSpPr>
        <p:spPr bwMode="auto">
          <a:xfrm>
            <a:off x="2928938" y="4568825"/>
            <a:ext cx="285750" cy="3175"/>
          </a:xfrm>
          <a:custGeom>
            <a:avLst/>
            <a:gdLst>
              <a:gd name="T0" fmla="*/ 0 w 451"/>
              <a:gd name="T1" fmla="*/ 0 h 8"/>
              <a:gd name="T2" fmla="*/ 2147483647 w 451"/>
              <a:gd name="T3" fmla="*/ 2147483647 h 8"/>
              <a:gd name="T4" fmla="*/ 0 60000 65536"/>
              <a:gd name="T5" fmla="*/ 0 60000 65536"/>
              <a:gd name="T6" fmla="*/ 0 w 451"/>
              <a:gd name="T7" fmla="*/ 0 h 8"/>
              <a:gd name="T8" fmla="*/ 451 w 451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1" h="8">
                <a:moveTo>
                  <a:pt x="0" y="0"/>
                </a:moveTo>
                <a:lnTo>
                  <a:pt x="451" y="8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3036" name="Freeform 58"/>
          <p:cNvSpPr>
            <a:spLocks/>
          </p:cNvSpPr>
          <p:nvPr/>
        </p:nvSpPr>
        <p:spPr bwMode="auto">
          <a:xfrm>
            <a:off x="2928938" y="3424238"/>
            <a:ext cx="285750" cy="4762"/>
          </a:xfrm>
          <a:custGeom>
            <a:avLst/>
            <a:gdLst>
              <a:gd name="T0" fmla="*/ 0 w 451"/>
              <a:gd name="T1" fmla="*/ 0 h 8"/>
              <a:gd name="T2" fmla="*/ 2147483647 w 451"/>
              <a:gd name="T3" fmla="*/ 2147483647 h 8"/>
              <a:gd name="T4" fmla="*/ 0 60000 65536"/>
              <a:gd name="T5" fmla="*/ 0 60000 65536"/>
              <a:gd name="T6" fmla="*/ 0 w 451"/>
              <a:gd name="T7" fmla="*/ 0 h 8"/>
              <a:gd name="T8" fmla="*/ 451 w 451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1" h="8">
                <a:moveTo>
                  <a:pt x="0" y="0"/>
                </a:moveTo>
                <a:lnTo>
                  <a:pt x="451" y="8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3037" name="Freeform 58"/>
          <p:cNvSpPr>
            <a:spLocks/>
          </p:cNvSpPr>
          <p:nvPr/>
        </p:nvSpPr>
        <p:spPr bwMode="auto">
          <a:xfrm>
            <a:off x="2928938" y="2209800"/>
            <a:ext cx="285750" cy="4763"/>
          </a:xfrm>
          <a:custGeom>
            <a:avLst/>
            <a:gdLst>
              <a:gd name="T0" fmla="*/ 0 w 451"/>
              <a:gd name="T1" fmla="*/ 0 h 8"/>
              <a:gd name="T2" fmla="*/ 2147483647 w 451"/>
              <a:gd name="T3" fmla="*/ 2147483647 h 8"/>
              <a:gd name="T4" fmla="*/ 0 60000 65536"/>
              <a:gd name="T5" fmla="*/ 0 60000 65536"/>
              <a:gd name="T6" fmla="*/ 0 w 451"/>
              <a:gd name="T7" fmla="*/ 0 h 8"/>
              <a:gd name="T8" fmla="*/ 451 w 451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1" h="8">
                <a:moveTo>
                  <a:pt x="0" y="0"/>
                </a:moveTo>
                <a:lnTo>
                  <a:pt x="451" y="8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3038" name="Line 93"/>
          <p:cNvSpPr>
            <a:spLocks noChangeShapeType="1"/>
          </p:cNvSpPr>
          <p:nvPr/>
        </p:nvSpPr>
        <p:spPr bwMode="auto">
          <a:xfrm>
            <a:off x="5867400" y="3035300"/>
            <a:ext cx="381000" cy="1588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3039" name="Line 93"/>
          <p:cNvSpPr>
            <a:spLocks noChangeShapeType="1"/>
          </p:cNvSpPr>
          <p:nvPr/>
        </p:nvSpPr>
        <p:spPr bwMode="auto">
          <a:xfrm>
            <a:off x="5867400" y="2498725"/>
            <a:ext cx="381000" cy="1588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3040" name="Line 93"/>
          <p:cNvSpPr>
            <a:spLocks noChangeShapeType="1"/>
          </p:cNvSpPr>
          <p:nvPr/>
        </p:nvSpPr>
        <p:spPr bwMode="auto">
          <a:xfrm>
            <a:off x="5867400" y="5214938"/>
            <a:ext cx="381000" cy="1587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3041" name="Line 87"/>
          <p:cNvSpPr>
            <a:spLocks noChangeShapeType="1"/>
          </p:cNvSpPr>
          <p:nvPr/>
        </p:nvSpPr>
        <p:spPr bwMode="auto">
          <a:xfrm>
            <a:off x="8429625" y="3638550"/>
            <a:ext cx="381000" cy="1588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3042" name="Line 91"/>
          <p:cNvSpPr>
            <a:spLocks noChangeShapeType="1"/>
          </p:cNvSpPr>
          <p:nvPr/>
        </p:nvSpPr>
        <p:spPr bwMode="auto">
          <a:xfrm>
            <a:off x="8429625" y="4213225"/>
            <a:ext cx="381000" cy="1588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3043" name="Line 93"/>
          <p:cNvSpPr>
            <a:spLocks noChangeShapeType="1"/>
          </p:cNvSpPr>
          <p:nvPr/>
        </p:nvSpPr>
        <p:spPr bwMode="auto">
          <a:xfrm>
            <a:off x="8429625" y="4784725"/>
            <a:ext cx="381000" cy="1588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3044" name="Line 93"/>
          <p:cNvSpPr>
            <a:spLocks noChangeShapeType="1"/>
          </p:cNvSpPr>
          <p:nvPr/>
        </p:nvSpPr>
        <p:spPr bwMode="auto">
          <a:xfrm>
            <a:off x="8429625" y="3036888"/>
            <a:ext cx="381000" cy="1587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3045" name="Line 93"/>
          <p:cNvSpPr>
            <a:spLocks noChangeShapeType="1"/>
          </p:cNvSpPr>
          <p:nvPr/>
        </p:nvSpPr>
        <p:spPr bwMode="auto">
          <a:xfrm>
            <a:off x="8429625" y="2500313"/>
            <a:ext cx="381000" cy="1587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3046" name="Line 93"/>
          <p:cNvSpPr>
            <a:spLocks noChangeShapeType="1"/>
          </p:cNvSpPr>
          <p:nvPr/>
        </p:nvSpPr>
        <p:spPr bwMode="auto">
          <a:xfrm>
            <a:off x="8429625" y="5216525"/>
            <a:ext cx="381000" cy="1588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03" name="Text Box 44"/>
          <p:cNvSpPr txBox="1">
            <a:spLocks noChangeArrowheads="1"/>
          </p:cNvSpPr>
          <p:nvPr/>
        </p:nvSpPr>
        <p:spPr bwMode="auto">
          <a:xfrm>
            <a:off x="6249988" y="2871788"/>
            <a:ext cx="2286000" cy="342900"/>
          </a:xfrm>
          <a:prstGeom prst="rect">
            <a:avLst/>
          </a:prstGeom>
          <a:solidFill>
            <a:srgbClr val="FFCC00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defTabSz="449263" eaLnBrk="0" hangingPunct="0">
              <a:buClr>
                <a:srgbClr val="FFFFFF"/>
              </a:buClr>
              <a:buSzPct val="100000"/>
              <a:buFont typeface="Arial Black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Enquadramento</a:t>
            </a:r>
          </a:p>
        </p:txBody>
      </p:sp>
      <p:sp>
        <p:nvSpPr>
          <p:cNvPr id="104" name="Text Box 45"/>
          <p:cNvSpPr txBox="1">
            <a:spLocks noChangeArrowheads="1"/>
          </p:cNvSpPr>
          <p:nvPr/>
        </p:nvSpPr>
        <p:spPr bwMode="auto">
          <a:xfrm>
            <a:off x="6249988" y="2286000"/>
            <a:ext cx="2286000" cy="360363"/>
          </a:xfrm>
          <a:prstGeom prst="rect">
            <a:avLst/>
          </a:prstGeom>
          <a:solidFill>
            <a:srgbClr val="FFCC00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Arial Black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Outorga</a:t>
            </a:r>
          </a:p>
        </p:txBody>
      </p:sp>
      <p:sp>
        <p:nvSpPr>
          <p:cNvPr id="105" name="Text Box 46"/>
          <p:cNvSpPr txBox="1">
            <a:spLocks noChangeArrowheads="1"/>
          </p:cNvSpPr>
          <p:nvPr/>
        </p:nvSpPr>
        <p:spPr bwMode="auto">
          <a:xfrm>
            <a:off x="6249988" y="3425825"/>
            <a:ext cx="2286000" cy="360363"/>
          </a:xfrm>
          <a:prstGeom prst="rect">
            <a:avLst/>
          </a:prstGeom>
          <a:solidFill>
            <a:srgbClr val="FFCC00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Arial Black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Cobrança</a:t>
            </a:r>
          </a:p>
        </p:txBody>
      </p:sp>
      <p:sp>
        <p:nvSpPr>
          <p:cNvPr id="106" name="Text Box 48"/>
          <p:cNvSpPr txBox="1">
            <a:spLocks noChangeArrowheads="1"/>
          </p:cNvSpPr>
          <p:nvPr/>
        </p:nvSpPr>
        <p:spPr bwMode="auto">
          <a:xfrm>
            <a:off x="6249988" y="3929063"/>
            <a:ext cx="2286000" cy="561975"/>
          </a:xfrm>
          <a:prstGeom prst="rect">
            <a:avLst/>
          </a:prstGeom>
          <a:solidFill>
            <a:srgbClr val="99FF66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95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Qualidade e Monitoramento</a:t>
            </a:r>
          </a:p>
        </p:txBody>
      </p:sp>
      <p:sp>
        <p:nvSpPr>
          <p:cNvPr id="107" name="Text Box 49"/>
          <p:cNvSpPr txBox="1">
            <a:spLocks noChangeArrowheads="1"/>
          </p:cNvSpPr>
          <p:nvPr/>
        </p:nvSpPr>
        <p:spPr bwMode="auto">
          <a:xfrm>
            <a:off x="6249988" y="5072063"/>
            <a:ext cx="2286000" cy="328612"/>
          </a:xfrm>
          <a:prstGeom prst="rect">
            <a:avLst/>
          </a:prstGeom>
          <a:solidFill>
            <a:srgbClr val="99FF66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95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Fiscalização</a:t>
            </a:r>
          </a:p>
        </p:txBody>
      </p:sp>
      <p:sp>
        <p:nvSpPr>
          <p:cNvPr id="108" name="Text Box 49"/>
          <p:cNvSpPr txBox="1">
            <a:spLocks noChangeArrowheads="1"/>
          </p:cNvSpPr>
          <p:nvPr/>
        </p:nvSpPr>
        <p:spPr bwMode="auto">
          <a:xfrm>
            <a:off x="6249988" y="4600575"/>
            <a:ext cx="2286000" cy="328613"/>
          </a:xfrm>
          <a:prstGeom prst="rect">
            <a:avLst/>
          </a:prstGeom>
          <a:solidFill>
            <a:srgbClr val="99FF66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95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FERHBA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85" grpId="0" animBg="1"/>
      <p:bldP spid="103" grpId="0" animBg="1"/>
      <p:bldP spid="104" grpId="0" animBg="1"/>
      <p:bldP spid="105" grpId="0" animBg="1"/>
      <p:bldP spid="106" grpId="0" build="allAtOnce" animBg="1"/>
      <p:bldP spid="107" grpId="0" build="allAtOnce" animBg="1"/>
      <p:bldP spid="108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4"/>
          <p:cNvGrpSpPr>
            <a:grpSpLocks/>
          </p:cNvGrpSpPr>
          <p:nvPr/>
        </p:nvGrpSpPr>
        <p:grpSpPr bwMode="auto">
          <a:xfrm>
            <a:off x="142875" y="1257300"/>
            <a:ext cx="8858250" cy="5314950"/>
            <a:chOff x="518" y="2531"/>
            <a:chExt cx="14940" cy="8581"/>
          </a:xfrm>
        </p:grpSpPr>
        <p:grpSp>
          <p:nvGrpSpPr>
            <p:cNvPr id="44038" name="Group 5"/>
            <p:cNvGrpSpPr>
              <a:grpSpLocks/>
            </p:cNvGrpSpPr>
            <p:nvPr/>
          </p:nvGrpSpPr>
          <p:grpSpPr bwMode="auto">
            <a:xfrm>
              <a:off x="518" y="3602"/>
              <a:ext cx="14940" cy="7509"/>
              <a:chOff x="518" y="3602"/>
              <a:chExt cx="14940" cy="7509"/>
            </a:xfrm>
          </p:grpSpPr>
          <p:grpSp>
            <p:nvGrpSpPr>
              <p:cNvPr id="44060" name="Group 6"/>
              <p:cNvGrpSpPr>
                <a:grpSpLocks/>
              </p:cNvGrpSpPr>
              <p:nvPr/>
            </p:nvGrpSpPr>
            <p:grpSpPr bwMode="auto">
              <a:xfrm>
                <a:off x="518" y="3602"/>
                <a:ext cx="14940" cy="7509"/>
                <a:chOff x="518" y="3602"/>
                <a:chExt cx="14940" cy="7509"/>
              </a:xfrm>
            </p:grpSpPr>
            <p:grpSp>
              <p:nvGrpSpPr>
                <p:cNvPr id="44078" name="Group 7"/>
                <p:cNvGrpSpPr>
                  <a:grpSpLocks/>
                </p:cNvGrpSpPr>
                <p:nvPr/>
              </p:nvGrpSpPr>
              <p:grpSpPr bwMode="auto">
                <a:xfrm>
                  <a:off x="518" y="8052"/>
                  <a:ext cx="1620" cy="2945"/>
                  <a:chOff x="518" y="8052"/>
                  <a:chExt cx="1620" cy="2945"/>
                </a:xfrm>
              </p:grpSpPr>
              <p:sp>
                <p:nvSpPr>
                  <p:cNvPr id="44086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518" y="8052"/>
                    <a:ext cx="1620" cy="2945"/>
                  </a:xfrm>
                  <a:prstGeom prst="rect">
                    <a:avLst/>
                  </a:prstGeom>
                  <a:solidFill>
                    <a:srgbClr val="CDFFBD"/>
                  </a:solidFill>
                  <a:ln w="1905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44087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518" y="9036"/>
                    <a:ext cx="1620" cy="923"/>
                  </a:xfrm>
                  <a:prstGeom prst="rect">
                    <a:avLst/>
                  </a:prstGeom>
                  <a:solidFill>
                    <a:srgbClr val="99FF6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r>
                      <a:rPr lang="pt-BR" sz="1200" b="1">
                        <a:latin typeface="Calibri" pitchFamily="34" charset="0"/>
                      </a:rPr>
                      <a:t>ESTADUAL</a:t>
                    </a:r>
                  </a:p>
                </p:txBody>
              </p:sp>
            </p:grpSp>
            <p:grpSp>
              <p:nvGrpSpPr>
                <p:cNvPr id="44079" name="Group 10"/>
                <p:cNvGrpSpPr>
                  <a:grpSpLocks/>
                </p:cNvGrpSpPr>
                <p:nvPr/>
              </p:nvGrpSpPr>
              <p:grpSpPr bwMode="auto">
                <a:xfrm>
                  <a:off x="518" y="3602"/>
                  <a:ext cx="14940" cy="7509"/>
                  <a:chOff x="518" y="3602"/>
                  <a:chExt cx="14940" cy="7509"/>
                </a:xfrm>
              </p:grpSpPr>
              <p:grpSp>
                <p:nvGrpSpPr>
                  <p:cNvPr id="44080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518" y="3602"/>
                    <a:ext cx="14940" cy="7509"/>
                    <a:chOff x="518" y="3602"/>
                    <a:chExt cx="14940" cy="7509"/>
                  </a:xfrm>
                </p:grpSpPr>
                <p:grpSp>
                  <p:nvGrpSpPr>
                    <p:cNvPr id="44082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18" y="3602"/>
                      <a:ext cx="13140" cy="7509"/>
                      <a:chOff x="2318" y="3602"/>
                      <a:chExt cx="13140" cy="7509"/>
                    </a:xfrm>
                  </p:grpSpPr>
                  <p:sp>
                    <p:nvSpPr>
                      <p:cNvPr id="44084" name="Rectangl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38" y="3602"/>
                        <a:ext cx="2520" cy="7509"/>
                      </a:xfrm>
                      <a:prstGeom prst="rect">
                        <a:avLst/>
                      </a:prstGeom>
                      <a:solidFill>
                        <a:srgbClr val="6699FF"/>
                      </a:solidFill>
                      <a:ln w="19050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44085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18" y="8052"/>
                        <a:ext cx="10620" cy="2945"/>
                      </a:xfrm>
                      <a:prstGeom prst="rect">
                        <a:avLst/>
                      </a:prstGeom>
                      <a:solidFill>
                        <a:srgbClr val="CDFFBD"/>
                      </a:solidFill>
                      <a:ln w="19050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pt-BR"/>
                      </a:p>
                    </p:txBody>
                  </p:sp>
                </p:grpSp>
                <p:sp>
                  <p:nvSpPr>
                    <p:cNvPr id="44083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8" y="3602"/>
                      <a:ext cx="1620" cy="4500"/>
                    </a:xfrm>
                    <a:prstGeom prst="rect">
                      <a:avLst/>
                    </a:prstGeom>
                    <a:solidFill>
                      <a:srgbClr val="FFE26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sp>
                <p:nvSpPr>
                  <p:cNvPr id="44081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518" y="5459"/>
                    <a:ext cx="1620" cy="695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r>
                      <a:rPr lang="pt-BR" sz="1200" b="1">
                        <a:latin typeface="Calibri" pitchFamily="34" charset="0"/>
                      </a:rPr>
                      <a:t>NACIONAL</a:t>
                    </a:r>
                  </a:p>
                </p:txBody>
              </p:sp>
            </p:grpSp>
          </p:grpSp>
          <p:grpSp>
            <p:nvGrpSpPr>
              <p:cNvPr id="44061" name="Group 17"/>
              <p:cNvGrpSpPr>
                <a:grpSpLocks/>
              </p:cNvGrpSpPr>
              <p:nvPr/>
            </p:nvGrpSpPr>
            <p:grpSpPr bwMode="auto">
              <a:xfrm>
                <a:off x="2318" y="3602"/>
                <a:ext cx="10620" cy="6338"/>
                <a:chOff x="2318" y="3602"/>
                <a:chExt cx="10620" cy="6338"/>
              </a:xfrm>
            </p:grpSpPr>
            <p:grpSp>
              <p:nvGrpSpPr>
                <p:cNvPr id="44062" name="Group 18"/>
                <p:cNvGrpSpPr>
                  <a:grpSpLocks/>
                </p:cNvGrpSpPr>
                <p:nvPr/>
              </p:nvGrpSpPr>
              <p:grpSpPr bwMode="auto">
                <a:xfrm>
                  <a:off x="2318" y="9036"/>
                  <a:ext cx="10440" cy="904"/>
                  <a:chOff x="2318" y="9036"/>
                  <a:chExt cx="10440" cy="904"/>
                </a:xfrm>
              </p:grpSpPr>
              <p:sp>
                <p:nvSpPr>
                  <p:cNvPr id="4407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318" y="9040"/>
                    <a:ext cx="1440" cy="900"/>
                  </a:xfrm>
                  <a:prstGeom prst="rect">
                    <a:avLst/>
                  </a:prstGeom>
                  <a:solidFill>
                    <a:srgbClr val="99FF6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r>
                      <a:rPr lang="pt-BR" sz="1200" b="1">
                        <a:latin typeface="Calibri" pitchFamily="34" charset="0"/>
                      </a:rPr>
                      <a:t>CONERH</a:t>
                    </a:r>
                  </a:p>
                </p:txBody>
              </p:sp>
              <p:sp>
                <p:nvSpPr>
                  <p:cNvPr id="4407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4118" y="9040"/>
                    <a:ext cx="1620" cy="900"/>
                  </a:xfrm>
                  <a:prstGeom prst="rect">
                    <a:avLst/>
                  </a:prstGeom>
                  <a:solidFill>
                    <a:srgbClr val="99FF6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r>
                      <a:rPr lang="pt-BR" sz="1200" b="1">
                        <a:latin typeface="Calibri" pitchFamily="34" charset="0"/>
                      </a:rPr>
                      <a:t>SEMA</a:t>
                    </a:r>
                  </a:p>
                </p:txBody>
              </p:sp>
              <p:sp>
                <p:nvSpPr>
                  <p:cNvPr id="44075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6098" y="9040"/>
                    <a:ext cx="1620" cy="900"/>
                  </a:xfrm>
                  <a:prstGeom prst="rect">
                    <a:avLst/>
                  </a:prstGeom>
                  <a:solidFill>
                    <a:srgbClr val="99FF6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r>
                      <a:rPr lang="pt-BR" sz="1200" b="1">
                        <a:latin typeface="Calibri" pitchFamily="34" charset="0"/>
                      </a:rPr>
                      <a:t>INEMA</a:t>
                    </a:r>
                  </a:p>
                </p:txBody>
              </p:sp>
              <p:sp>
                <p:nvSpPr>
                  <p:cNvPr id="44076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8258" y="9036"/>
                    <a:ext cx="1980" cy="904"/>
                  </a:xfrm>
                  <a:prstGeom prst="rect">
                    <a:avLst/>
                  </a:prstGeom>
                  <a:solidFill>
                    <a:srgbClr val="99FF6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r>
                      <a:rPr lang="pt-BR" sz="1200" b="1">
                        <a:latin typeface="Calibri" pitchFamily="34" charset="0"/>
                      </a:rPr>
                      <a:t>Comitê de</a:t>
                    </a:r>
                  </a:p>
                  <a:p>
                    <a:pPr algn="ctr" eaLnBrk="0" hangingPunct="0"/>
                    <a:r>
                      <a:rPr lang="pt-BR" sz="1200" b="1">
                        <a:latin typeface="Calibri" pitchFamily="34" charset="0"/>
                      </a:rPr>
                      <a:t>Bacia</a:t>
                    </a:r>
                  </a:p>
                </p:txBody>
              </p:sp>
              <p:sp>
                <p:nvSpPr>
                  <p:cNvPr id="44077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10598" y="9040"/>
                    <a:ext cx="2160" cy="890"/>
                  </a:xfrm>
                  <a:prstGeom prst="rect">
                    <a:avLst/>
                  </a:prstGeom>
                  <a:solidFill>
                    <a:srgbClr val="99FF6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r>
                      <a:rPr lang="pt-BR" sz="1200" b="1">
                        <a:latin typeface="Calibri" pitchFamily="34" charset="0"/>
                      </a:rPr>
                      <a:t>Agência</a:t>
                    </a:r>
                  </a:p>
                  <a:p>
                    <a:pPr algn="ctr" eaLnBrk="0" hangingPunct="0"/>
                    <a:r>
                      <a:rPr lang="pt-BR" sz="1200" b="1">
                        <a:latin typeface="Calibri" pitchFamily="34" charset="0"/>
                      </a:rPr>
                      <a:t>de Água</a:t>
                    </a:r>
                  </a:p>
                </p:txBody>
              </p:sp>
            </p:grpSp>
            <p:grpSp>
              <p:nvGrpSpPr>
                <p:cNvPr id="44063" name="Group 39"/>
                <p:cNvGrpSpPr>
                  <a:grpSpLocks/>
                </p:cNvGrpSpPr>
                <p:nvPr/>
              </p:nvGrpSpPr>
              <p:grpSpPr bwMode="auto">
                <a:xfrm>
                  <a:off x="2318" y="3602"/>
                  <a:ext cx="10620" cy="4500"/>
                  <a:chOff x="2318" y="3602"/>
                  <a:chExt cx="10620" cy="4500"/>
                </a:xfrm>
              </p:grpSpPr>
              <p:sp>
                <p:nvSpPr>
                  <p:cNvPr id="44064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2318" y="3602"/>
                    <a:ext cx="10620" cy="4500"/>
                  </a:xfrm>
                  <a:prstGeom prst="rect">
                    <a:avLst/>
                  </a:prstGeom>
                  <a:solidFill>
                    <a:srgbClr val="FFE26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grpSp>
                <p:nvGrpSpPr>
                  <p:cNvPr id="44065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2318" y="5344"/>
                    <a:ext cx="10260" cy="2525"/>
                    <a:chOff x="2318" y="5344"/>
                    <a:chExt cx="10260" cy="2525"/>
                  </a:xfrm>
                </p:grpSpPr>
                <p:sp>
                  <p:nvSpPr>
                    <p:cNvPr id="44067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18" y="5344"/>
                      <a:ext cx="1620" cy="876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eaLnBrk="0" hangingPunct="0"/>
                      <a:r>
                        <a:rPr lang="pt-BR" sz="1200" b="1">
                          <a:latin typeface="Calibri" pitchFamily="34" charset="0"/>
                        </a:rPr>
                        <a:t>CNRH</a:t>
                      </a:r>
                    </a:p>
                  </p:txBody>
                </p:sp>
                <p:sp>
                  <p:nvSpPr>
                    <p:cNvPr id="44068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98" y="5344"/>
                      <a:ext cx="1260" cy="907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eaLnBrk="0" hangingPunct="0"/>
                      <a:r>
                        <a:rPr lang="pt-BR" sz="1200" b="1">
                          <a:latin typeface="Calibri" pitchFamily="34" charset="0"/>
                        </a:rPr>
                        <a:t>MMA</a:t>
                      </a:r>
                    </a:p>
                  </p:txBody>
                </p:sp>
                <p:sp>
                  <p:nvSpPr>
                    <p:cNvPr id="44069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98" y="5344"/>
                      <a:ext cx="1620" cy="900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eaLnBrk="0" hangingPunct="0"/>
                      <a:r>
                        <a:rPr lang="pt-BR" sz="1200" b="1">
                          <a:latin typeface="Calibri" pitchFamily="34" charset="0"/>
                        </a:rPr>
                        <a:t>ANA</a:t>
                      </a:r>
                    </a:p>
                  </p:txBody>
                </p:sp>
                <p:sp>
                  <p:nvSpPr>
                    <p:cNvPr id="44070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58" y="5344"/>
                      <a:ext cx="1980" cy="908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eaLnBrk="0" hangingPunct="0"/>
                      <a:r>
                        <a:rPr lang="pt-BR" sz="1200" b="1">
                          <a:latin typeface="Calibri" pitchFamily="34" charset="0"/>
                        </a:rPr>
                        <a:t>Comitê de </a:t>
                      </a:r>
                    </a:p>
                    <a:p>
                      <a:pPr algn="ctr" eaLnBrk="0" hangingPunct="0"/>
                      <a:r>
                        <a:rPr lang="pt-BR" sz="1200" b="1">
                          <a:latin typeface="Calibri" pitchFamily="34" charset="0"/>
                        </a:rPr>
                        <a:t>Bacia</a:t>
                      </a:r>
                    </a:p>
                  </p:txBody>
                </p:sp>
                <p:sp>
                  <p:nvSpPr>
                    <p:cNvPr id="44071" name="Rectangle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98" y="5344"/>
                      <a:ext cx="1980" cy="900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eaLnBrk="0" hangingPunct="0"/>
                      <a:r>
                        <a:rPr lang="pt-BR" sz="1200" b="1">
                          <a:latin typeface="Calibri" pitchFamily="34" charset="0"/>
                        </a:rPr>
                        <a:t>Agência</a:t>
                      </a:r>
                    </a:p>
                    <a:p>
                      <a:pPr algn="ctr" eaLnBrk="0" hangingPunct="0"/>
                      <a:r>
                        <a:rPr lang="pt-BR" sz="1200" b="1">
                          <a:latin typeface="Calibri" pitchFamily="34" charset="0"/>
                        </a:rPr>
                        <a:t>de Água</a:t>
                      </a:r>
                    </a:p>
                  </p:txBody>
                </p:sp>
                <p:sp>
                  <p:nvSpPr>
                    <p:cNvPr id="44072" name="Rectangle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3" y="7144"/>
                      <a:ext cx="1305" cy="725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eaLnBrk="0" hangingPunct="0"/>
                      <a:r>
                        <a:rPr lang="pt-BR" sz="1200" b="1">
                          <a:latin typeface="Calibri" pitchFamily="34" charset="0"/>
                        </a:rPr>
                        <a:t>SRHU</a:t>
                      </a:r>
                    </a:p>
                  </p:txBody>
                </p:sp>
              </p:grpSp>
              <p:sp>
                <p:nvSpPr>
                  <p:cNvPr id="44066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4838" y="6244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</p:grpSp>
        <p:grpSp>
          <p:nvGrpSpPr>
            <p:cNvPr id="44039" name="Group 66"/>
            <p:cNvGrpSpPr>
              <a:grpSpLocks/>
            </p:cNvGrpSpPr>
            <p:nvPr/>
          </p:nvGrpSpPr>
          <p:grpSpPr bwMode="auto">
            <a:xfrm>
              <a:off x="518" y="2531"/>
              <a:ext cx="14940" cy="8581"/>
              <a:chOff x="518" y="2531"/>
              <a:chExt cx="14940" cy="8581"/>
            </a:xfrm>
          </p:grpSpPr>
          <p:grpSp>
            <p:nvGrpSpPr>
              <p:cNvPr id="44040" name="Group 67"/>
              <p:cNvGrpSpPr>
                <a:grpSpLocks/>
              </p:cNvGrpSpPr>
              <p:nvPr/>
            </p:nvGrpSpPr>
            <p:grpSpPr bwMode="auto">
              <a:xfrm>
                <a:off x="518" y="2531"/>
                <a:ext cx="14760" cy="1083"/>
                <a:chOff x="518" y="2531"/>
                <a:chExt cx="14760" cy="1083"/>
              </a:xfrm>
            </p:grpSpPr>
            <p:sp>
              <p:nvSpPr>
                <p:cNvPr id="44053" name="Rectangle 69"/>
                <p:cNvSpPr>
                  <a:spLocks noChangeArrowheads="1"/>
                </p:cNvSpPr>
                <p:nvPr/>
              </p:nvSpPr>
              <p:spPr bwMode="auto">
                <a:xfrm>
                  <a:off x="518" y="2531"/>
                  <a:ext cx="1620" cy="1083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pt-BR" sz="1400" b="1">
                      <a:latin typeface="Calibri" pitchFamily="34" charset="0"/>
                    </a:rPr>
                    <a:t>Âmbito</a:t>
                  </a:r>
                </a:p>
              </p:txBody>
            </p:sp>
            <p:sp>
              <p:nvSpPr>
                <p:cNvPr id="44054" name="Rectangle 70"/>
                <p:cNvSpPr>
                  <a:spLocks noChangeArrowheads="1"/>
                </p:cNvSpPr>
                <p:nvPr/>
              </p:nvSpPr>
              <p:spPr bwMode="auto">
                <a:xfrm>
                  <a:off x="2318" y="2531"/>
                  <a:ext cx="1620" cy="1083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pt-BR" sz="1400" b="1">
                      <a:latin typeface="Calibri" pitchFamily="34" charset="0"/>
                    </a:rPr>
                    <a:t>Conselho</a:t>
                  </a:r>
                </a:p>
              </p:txBody>
            </p:sp>
            <p:sp>
              <p:nvSpPr>
                <p:cNvPr id="44055" name="Rectangle 71"/>
                <p:cNvSpPr>
                  <a:spLocks noChangeArrowheads="1"/>
                </p:cNvSpPr>
                <p:nvPr/>
              </p:nvSpPr>
              <p:spPr bwMode="auto">
                <a:xfrm>
                  <a:off x="4118" y="2531"/>
                  <a:ext cx="1620" cy="1083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pt-BR" sz="1400" b="1">
                      <a:latin typeface="Calibri" pitchFamily="34" charset="0"/>
                    </a:rPr>
                    <a:t>Políticas</a:t>
                  </a:r>
                </a:p>
                <a:p>
                  <a:pPr algn="ctr" eaLnBrk="0" hangingPunct="0"/>
                  <a:r>
                    <a:rPr lang="pt-BR" sz="1400" b="1">
                      <a:latin typeface="Calibri" pitchFamily="34" charset="0"/>
                    </a:rPr>
                    <a:t>Públicas</a:t>
                  </a:r>
                </a:p>
              </p:txBody>
            </p:sp>
            <p:sp>
              <p:nvSpPr>
                <p:cNvPr id="44056" name="Rectangle 72"/>
                <p:cNvSpPr>
                  <a:spLocks noChangeArrowheads="1"/>
                </p:cNvSpPr>
                <p:nvPr/>
              </p:nvSpPr>
              <p:spPr bwMode="auto">
                <a:xfrm>
                  <a:off x="5918" y="2531"/>
                  <a:ext cx="1980" cy="1083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pt-BR" sz="1400" b="1">
                      <a:latin typeface="Calibri" pitchFamily="34" charset="0"/>
                    </a:rPr>
                    <a:t>Órgão</a:t>
                  </a:r>
                </a:p>
                <a:p>
                  <a:pPr algn="ctr" eaLnBrk="0" hangingPunct="0"/>
                  <a:r>
                    <a:rPr lang="pt-BR" sz="1400" b="1">
                      <a:latin typeface="Calibri" pitchFamily="34" charset="0"/>
                    </a:rPr>
                    <a:t> Gestor</a:t>
                  </a:r>
                </a:p>
              </p:txBody>
            </p:sp>
            <p:sp>
              <p:nvSpPr>
                <p:cNvPr id="44057" name="Rectangle 73"/>
                <p:cNvSpPr>
                  <a:spLocks noChangeArrowheads="1"/>
                </p:cNvSpPr>
                <p:nvPr/>
              </p:nvSpPr>
              <p:spPr bwMode="auto">
                <a:xfrm>
                  <a:off x="10418" y="2531"/>
                  <a:ext cx="2520" cy="1083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pt-BR" sz="1400" b="1">
                      <a:latin typeface="Calibri" pitchFamily="34" charset="0"/>
                    </a:rPr>
                    <a:t>Executiva-</a:t>
                  </a:r>
                </a:p>
                <a:p>
                  <a:pPr algn="ctr" eaLnBrk="0" hangingPunct="0"/>
                  <a:r>
                    <a:rPr lang="pt-BR" sz="1400" b="1">
                      <a:latin typeface="Calibri" pitchFamily="34" charset="0"/>
                    </a:rPr>
                    <a:t>-Administrativa</a:t>
                  </a:r>
                </a:p>
              </p:txBody>
            </p:sp>
            <p:sp>
              <p:nvSpPr>
                <p:cNvPr id="44058" name="Rectangle 74"/>
                <p:cNvSpPr>
                  <a:spLocks noChangeArrowheads="1"/>
                </p:cNvSpPr>
                <p:nvPr/>
              </p:nvSpPr>
              <p:spPr bwMode="auto">
                <a:xfrm>
                  <a:off x="8078" y="2531"/>
                  <a:ext cx="2160" cy="1083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pt-BR" sz="1400" b="1">
                      <a:latin typeface="Calibri" pitchFamily="34" charset="0"/>
                    </a:rPr>
                    <a:t>Participação </a:t>
                  </a:r>
                </a:p>
                <a:p>
                  <a:pPr algn="ctr" eaLnBrk="0" hangingPunct="0"/>
                  <a:r>
                    <a:rPr lang="pt-BR" sz="1400" b="1">
                      <a:latin typeface="Calibri" pitchFamily="34" charset="0"/>
                    </a:rPr>
                    <a:t>Social</a:t>
                  </a:r>
                </a:p>
              </p:txBody>
            </p:sp>
            <p:sp>
              <p:nvSpPr>
                <p:cNvPr id="44059" name="Rectangle 75"/>
                <p:cNvSpPr>
                  <a:spLocks noChangeArrowheads="1"/>
                </p:cNvSpPr>
                <p:nvPr/>
              </p:nvSpPr>
              <p:spPr bwMode="auto">
                <a:xfrm>
                  <a:off x="13118" y="2531"/>
                  <a:ext cx="2160" cy="108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pt-BR" sz="1400" b="1">
                      <a:latin typeface="Calibri" pitchFamily="34" charset="0"/>
                    </a:rPr>
                    <a:t>Órgãos </a:t>
                  </a:r>
                </a:p>
                <a:p>
                  <a:pPr algn="ctr" eaLnBrk="0" hangingPunct="0"/>
                  <a:r>
                    <a:rPr lang="pt-BR" sz="1400" b="1">
                      <a:latin typeface="Calibri" pitchFamily="34" charset="0"/>
                    </a:rPr>
                    <a:t>Setoriais </a:t>
                  </a:r>
                </a:p>
              </p:txBody>
            </p:sp>
          </p:grpSp>
          <p:grpSp>
            <p:nvGrpSpPr>
              <p:cNvPr id="44041" name="Group 76"/>
              <p:cNvGrpSpPr>
                <a:grpSpLocks/>
              </p:cNvGrpSpPr>
              <p:nvPr/>
            </p:nvGrpSpPr>
            <p:grpSpPr bwMode="auto">
              <a:xfrm>
                <a:off x="12938" y="3602"/>
                <a:ext cx="2520" cy="7510"/>
                <a:chOff x="12938" y="3602"/>
                <a:chExt cx="2520" cy="7510"/>
              </a:xfrm>
            </p:grpSpPr>
            <p:sp>
              <p:nvSpPr>
                <p:cNvPr id="44042" name="Rectangle 77"/>
                <p:cNvSpPr>
                  <a:spLocks noChangeArrowheads="1"/>
                </p:cNvSpPr>
                <p:nvPr/>
              </p:nvSpPr>
              <p:spPr bwMode="auto">
                <a:xfrm>
                  <a:off x="12938" y="3602"/>
                  <a:ext cx="2520" cy="360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just" eaLnBrk="0" hangingPunct="0"/>
                  <a:r>
                    <a:rPr lang="pt-BR" sz="1300" b="1">
                      <a:latin typeface="Calibri" pitchFamily="34" charset="0"/>
                    </a:rPr>
                    <a:t>1- Saneamento</a:t>
                  </a:r>
                </a:p>
              </p:txBody>
            </p:sp>
            <p:sp>
              <p:nvSpPr>
                <p:cNvPr id="44043" name="Rectangle 78"/>
                <p:cNvSpPr>
                  <a:spLocks noChangeArrowheads="1"/>
                </p:cNvSpPr>
                <p:nvPr/>
              </p:nvSpPr>
              <p:spPr bwMode="auto">
                <a:xfrm>
                  <a:off x="12938" y="4142"/>
                  <a:ext cx="2520" cy="360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just" eaLnBrk="0" hangingPunct="0"/>
                  <a:r>
                    <a:rPr lang="pt-BR" sz="1300" b="1">
                      <a:latin typeface="Calibri" pitchFamily="34" charset="0"/>
                    </a:rPr>
                    <a:t>2- Pecuária</a:t>
                  </a:r>
                </a:p>
              </p:txBody>
            </p:sp>
            <p:sp>
              <p:nvSpPr>
                <p:cNvPr id="44044" name="Rectangle 79"/>
                <p:cNvSpPr>
                  <a:spLocks noChangeArrowheads="1"/>
                </p:cNvSpPr>
                <p:nvPr/>
              </p:nvSpPr>
              <p:spPr bwMode="auto">
                <a:xfrm>
                  <a:off x="12938" y="4682"/>
                  <a:ext cx="2520" cy="431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just" eaLnBrk="0" hangingPunct="0"/>
                  <a:r>
                    <a:rPr lang="pt-BR" sz="1300" b="1">
                      <a:latin typeface="Calibri" pitchFamily="34" charset="0"/>
                    </a:rPr>
                    <a:t>3- Indústria</a:t>
                  </a:r>
                </a:p>
              </p:txBody>
            </p:sp>
            <p:sp>
              <p:nvSpPr>
                <p:cNvPr id="44045" name="Rectangle 80"/>
                <p:cNvSpPr>
                  <a:spLocks noChangeArrowheads="1"/>
                </p:cNvSpPr>
                <p:nvPr/>
              </p:nvSpPr>
              <p:spPr bwMode="auto">
                <a:xfrm>
                  <a:off x="12938" y="5316"/>
                  <a:ext cx="2520" cy="720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just" eaLnBrk="0" hangingPunct="0"/>
                  <a:r>
                    <a:rPr lang="pt-BR" sz="1300" b="1">
                      <a:latin typeface="Calibri" pitchFamily="34" charset="0"/>
                    </a:rPr>
                    <a:t>4- Geração de</a:t>
                  </a:r>
                </a:p>
                <a:p>
                  <a:pPr algn="just" eaLnBrk="0" hangingPunct="0"/>
                  <a:r>
                    <a:rPr lang="pt-BR" sz="1300" b="1">
                      <a:latin typeface="Calibri" pitchFamily="34" charset="0"/>
                    </a:rPr>
                    <a:t> Energia Elétrica</a:t>
                  </a:r>
                </a:p>
              </p:txBody>
            </p:sp>
            <p:sp>
              <p:nvSpPr>
                <p:cNvPr id="44046" name="Rectangle 81"/>
                <p:cNvSpPr>
                  <a:spLocks noChangeArrowheads="1"/>
                </p:cNvSpPr>
                <p:nvPr/>
              </p:nvSpPr>
              <p:spPr bwMode="auto">
                <a:xfrm>
                  <a:off x="12938" y="6188"/>
                  <a:ext cx="2520" cy="425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just" eaLnBrk="0" hangingPunct="0"/>
                  <a:r>
                    <a:rPr lang="pt-BR" sz="1300" b="1">
                      <a:latin typeface="Calibri" pitchFamily="34" charset="0"/>
                    </a:rPr>
                    <a:t>5- Irrigação</a:t>
                  </a:r>
                </a:p>
              </p:txBody>
            </p:sp>
            <p:sp>
              <p:nvSpPr>
                <p:cNvPr id="44047" name="Rectangle 82"/>
                <p:cNvSpPr>
                  <a:spLocks noChangeArrowheads="1"/>
                </p:cNvSpPr>
                <p:nvPr/>
              </p:nvSpPr>
              <p:spPr bwMode="auto">
                <a:xfrm>
                  <a:off x="12938" y="6757"/>
                  <a:ext cx="2520" cy="43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just" eaLnBrk="0" hangingPunct="0"/>
                  <a:r>
                    <a:rPr lang="pt-BR" sz="1300" b="1">
                      <a:latin typeface="Calibri" pitchFamily="34" charset="0"/>
                    </a:rPr>
                    <a:t>6- Mineração</a:t>
                  </a:r>
                </a:p>
              </p:txBody>
            </p:sp>
            <p:sp>
              <p:nvSpPr>
                <p:cNvPr id="44048" name="Rectangle 83"/>
                <p:cNvSpPr>
                  <a:spLocks noChangeArrowheads="1"/>
                </p:cNvSpPr>
                <p:nvPr/>
              </p:nvSpPr>
              <p:spPr bwMode="auto">
                <a:xfrm>
                  <a:off x="12938" y="7421"/>
                  <a:ext cx="2520" cy="728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r>
                    <a:rPr lang="pt-BR" sz="1300" b="1">
                      <a:latin typeface="Calibri" pitchFamily="34" charset="0"/>
                    </a:rPr>
                    <a:t>7- Aquicultura e</a:t>
                  </a:r>
                </a:p>
                <a:p>
                  <a:pPr eaLnBrk="0" hangingPunct="0"/>
                  <a:r>
                    <a:rPr lang="pt-BR" sz="1300" b="1">
                      <a:latin typeface="Calibri" pitchFamily="34" charset="0"/>
                    </a:rPr>
                    <a:t>Pesca</a:t>
                  </a:r>
                </a:p>
              </p:txBody>
            </p:sp>
            <p:sp>
              <p:nvSpPr>
                <p:cNvPr id="44049" name="Rectangle 84"/>
                <p:cNvSpPr>
                  <a:spLocks noChangeArrowheads="1"/>
                </p:cNvSpPr>
                <p:nvPr/>
              </p:nvSpPr>
              <p:spPr bwMode="auto">
                <a:xfrm>
                  <a:off x="12938" y="8343"/>
                  <a:ext cx="2520" cy="368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just" eaLnBrk="0" hangingPunct="0"/>
                  <a:r>
                    <a:rPr lang="pt-BR" sz="1300" b="1">
                      <a:latin typeface="Calibri" pitchFamily="34" charset="0"/>
                    </a:rPr>
                    <a:t>8- Transporte</a:t>
                  </a:r>
                </a:p>
              </p:txBody>
            </p:sp>
            <p:sp>
              <p:nvSpPr>
                <p:cNvPr id="44050" name="Rectangle 85"/>
                <p:cNvSpPr>
                  <a:spLocks noChangeArrowheads="1"/>
                </p:cNvSpPr>
                <p:nvPr/>
              </p:nvSpPr>
              <p:spPr bwMode="auto">
                <a:xfrm>
                  <a:off x="12938" y="8920"/>
                  <a:ext cx="2520" cy="368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just" eaLnBrk="0" hangingPunct="0"/>
                  <a:r>
                    <a:rPr lang="pt-BR" sz="1300" b="1">
                      <a:latin typeface="Calibri" pitchFamily="34" charset="0"/>
                    </a:rPr>
                    <a:t>9- Turismo</a:t>
                  </a:r>
                </a:p>
              </p:txBody>
            </p:sp>
            <p:sp>
              <p:nvSpPr>
                <p:cNvPr id="44051" name="Rectangle 86"/>
                <p:cNvSpPr>
                  <a:spLocks noChangeArrowheads="1"/>
                </p:cNvSpPr>
                <p:nvPr/>
              </p:nvSpPr>
              <p:spPr bwMode="auto">
                <a:xfrm>
                  <a:off x="12938" y="10392"/>
                  <a:ext cx="2520" cy="720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r>
                    <a:rPr lang="pt-BR" sz="1300" b="1">
                      <a:latin typeface="Calibri" pitchFamily="34" charset="0"/>
                    </a:rPr>
                    <a:t>11- Conservação </a:t>
                  </a:r>
                </a:p>
                <a:p>
                  <a:pPr eaLnBrk="0" hangingPunct="0"/>
                  <a:r>
                    <a:rPr lang="pt-BR" sz="1300" b="1">
                      <a:latin typeface="Calibri" pitchFamily="34" charset="0"/>
                    </a:rPr>
                    <a:t>e Controle Amb.</a:t>
                  </a:r>
                </a:p>
              </p:txBody>
            </p:sp>
            <p:sp>
              <p:nvSpPr>
                <p:cNvPr id="44052" name="Rectangle 87"/>
                <p:cNvSpPr>
                  <a:spLocks noChangeArrowheads="1"/>
                </p:cNvSpPr>
                <p:nvPr/>
              </p:nvSpPr>
              <p:spPr bwMode="auto">
                <a:xfrm>
                  <a:off x="12938" y="9469"/>
                  <a:ext cx="2520" cy="720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r>
                    <a:rPr lang="pt-BR" sz="1300" b="1">
                      <a:latin typeface="Calibri" pitchFamily="34" charset="0"/>
                    </a:rPr>
                    <a:t>10- Cultura</a:t>
                  </a:r>
                </a:p>
                <a:p>
                  <a:pPr eaLnBrk="0" hangingPunct="0"/>
                  <a:r>
                    <a:rPr lang="pt-BR" sz="1300" b="1">
                      <a:latin typeface="Calibri" pitchFamily="34" charset="0"/>
                    </a:rPr>
                    <a:t>(Povos Tradic.)</a:t>
                  </a:r>
                </a:p>
              </p:txBody>
            </p:sp>
          </p:grpSp>
        </p:grpSp>
      </p:grp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0" y="142875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latin typeface="Calibri" pitchFamily="34" charset="0"/>
              </a:rPr>
              <a:t>  </a:t>
            </a:r>
            <a:r>
              <a:rPr lang="pt-BR" sz="2600" b="1" dirty="0">
                <a:solidFill>
                  <a:srgbClr val="0000FF"/>
                </a:solidFill>
                <a:latin typeface="Calibri" pitchFamily="34" charset="0"/>
              </a:rPr>
              <a:t>SISTEMA DE GERENCIAMENTO DE RECURSOS HÍDRICOS</a:t>
            </a:r>
          </a:p>
          <a:p>
            <a:pPr algn="ctr"/>
            <a:r>
              <a:rPr lang="pt-BR" sz="1400" b="1" dirty="0">
                <a:solidFill>
                  <a:srgbClr val="0000FF"/>
                </a:solidFill>
                <a:latin typeface="Calibri" pitchFamily="34" charset="0"/>
              </a:rPr>
              <a:t>Leis n° 9433/97 e n° 11612/09</a:t>
            </a:r>
          </a:p>
        </p:txBody>
      </p:sp>
      <p:pic>
        <p:nvPicPr>
          <p:cNvPr id="44036" name="Picture 3" descr="http://intranet.meioambiente.ba.gov.br/images/banners/sem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6519863"/>
            <a:ext cx="14398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http://intranet.meioambiente.ba.gov.br/images/banners/inem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27800"/>
            <a:ext cx="12588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42875" y="357188"/>
            <a:ext cx="8858250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000" b="1" dirty="0">
                <a:latin typeface="Calibri"/>
              </a:rPr>
              <a:t> 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pt-BR" sz="2000" dirty="0">
                <a:latin typeface="Calibri"/>
              </a:rPr>
              <a:t> </a:t>
            </a:r>
            <a:r>
              <a:rPr lang="pt-BR" sz="2000" dirty="0">
                <a:solidFill>
                  <a:srgbClr val="FF0000"/>
                </a:solidFill>
                <a:latin typeface="Calibri"/>
              </a:rPr>
              <a:t>Plano diretor de natureza estratégica e operacional, que têm por finalidade fundamentar a implementação da Política Estadual de Recursos Hídricos, compatibilizando os aspectos quantitativos e qualitativos do uso das águas, de modo a assegurar as metas e os usos neles previstos, na área da bacia ou região hidrográfica considerada </a:t>
            </a:r>
            <a:r>
              <a:rPr lang="pt-BR" sz="2000" b="1" dirty="0">
                <a:solidFill>
                  <a:srgbClr val="FF0000"/>
                </a:solidFill>
                <a:latin typeface="Calibri"/>
              </a:rPr>
              <a:t>(Lei 11.612/09, art. 11)</a:t>
            </a:r>
            <a:r>
              <a:rPr lang="pt-BR" sz="2000" dirty="0">
                <a:solidFill>
                  <a:srgbClr val="FF0000"/>
                </a:solidFill>
                <a:latin typeface="Calibri"/>
              </a:rPr>
              <a:t>.</a:t>
            </a:r>
            <a:endParaRPr lang="pt-BR" sz="2000" b="1" dirty="0">
              <a:solidFill>
                <a:srgbClr val="FF0000"/>
              </a:solidFill>
              <a:latin typeface="Calibri"/>
            </a:endParaRPr>
          </a:p>
          <a:p>
            <a:pPr algn="just">
              <a:defRPr/>
            </a:pPr>
            <a:endParaRPr lang="pt-BR" sz="2000" b="1" dirty="0">
              <a:effectLst>
                <a:outerShdw blurRad="38100" dist="38100" dir="2700000" algn="tl">
                  <a:srgbClr val="C0C0C0"/>
                </a:outerShdw>
              </a:effectLst>
              <a:latin typeface="Calibri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pt-BR" sz="2000" dirty="0">
                <a:latin typeface="Calibri"/>
                <a:cs typeface="Calibri" pitchFamily="34" charset="0"/>
              </a:rPr>
              <a:t> O Plano de Bacia visa gerar elementos e meios que permitam aos comitês, ao INEMA e aos demais componentes do Sistema Estadual de Gerenciamento de Recursos Hídricos gerirem efetiva e sustentavelmente os recursos hídricos superficiais e subterrâneos, de modo a garantir os usos múltiplos de forma racional e sustentável.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pt-BR" sz="2000" dirty="0">
              <a:latin typeface="Calibri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pt-BR" sz="2000" dirty="0">
                <a:latin typeface="Calibri"/>
                <a:cs typeface="Arial" pitchFamily="34" charset="0"/>
              </a:rPr>
              <a:t> </a:t>
            </a:r>
            <a:r>
              <a:rPr lang="pt-BR" sz="2000" dirty="0">
                <a:solidFill>
                  <a:srgbClr val="FF0000"/>
                </a:solidFill>
                <a:latin typeface="Calibri"/>
                <a:cs typeface="Arial" pitchFamily="34" charset="0"/>
              </a:rPr>
              <a:t>Deve ser </a:t>
            </a:r>
            <a:r>
              <a:rPr lang="pt-BR" sz="2000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exequível</a:t>
            </a:r>
            <a:r>
              <a:rPr lang="pt-BR" sz="2000" dirty="0">
                <a:solidFill>
                  <a:srgbClr val="FF0000"/>
                </a:solidFill>
                <a:latin typeface="Calibri"/>
                <a:cs typeface="Arial" pitchFamily="34" charset="0"/>
              </a:rPr>
              <a:t> dentro das prioridades estabelecidas</a:t>
            </a:r>
            <a:r>
              <a:rPr lang="pt-BR" sz="2000" b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pt-BR" sz="2000" dirty="0">
                <a:solidFill>
                  <a:srgbClr val="FF0000"/>
                </a:solidFill>
                <a:latin typeface="Calibri"/>
                <a:cs typeface="Arial" pitchFamily="34" charset="0"/>
              </a:rPr>
              <a:t>pelo CBH e pelo planejamento dos setores envolvidos.</a:t>
            </a:r>
            <a:endParaRPr lang="pt-BR" sz="2000" dirty="0">
              <a:solidFill>
                <a:srgbClr val="FF0000"/>
              </a:solidFill>
              <a:latin typeface="Calibri"/>
            </a:endParaRPr>
          </a:p>
          <a:p>
            <a:pPr algn="just">
              <a:buFont typeface="Wingdings" pitchFamily="2" charset="2"/>
              <a:buChar char="ü"/>
              <a:defRPr/>
            </a:pPr>
            <a:endParaRPr lang="pt-BR" sz="2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</a:endParaRPr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142875" y="142875"/>
            <a:ext cx="88582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FF"/>
                </a:solidFill>
                <a:latin typeface="Calibri" pitchFamily="34" charset="0"/>
              </a:rPr>
              <a:t>PLANO DE BACIA HIDROGRÁFICA</a:t>
            </a:r>
          </a:p>
        </p:txBody>
      </p:sp>
      <p:pic>
        <p:nvPicPr>
          <p:cNvPr id="47108" name="Picture 5" descr="http://intranet.meioambiente.ba.gov.br/images/banners/inem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7800"/>
            <a:ext cx="12588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3" descr="http://intranet.meioambiente.ba.gov.br/images/banners/sem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6519863"/>
            <a:ext cx="14398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Imagem 8" descr="08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56338" y="4714875"/>
            <a:ext cx="26924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42875" y="2951163"/>
            <a:ext cx="8858250" cy="3693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pt-BR" dirty="0">
                <a:latin typeface="Calibri" pitchFamily="34" charset="0"/>
                <a:cs typeface="Calibri" pitchFamily="34" charset="0"/>
              </a:rPr>
              <a:t> Promover a visão dos usos múltiplos e gestão descentralizada e participativa no âmbito dos recursos hídricos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pt-BR" dirty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pt-BR" dirty="0">
                <a:latin typeface="Calibri" pitchFamily="34" charset="0"/>
                <a:cs typeface="Calibri" pitchFamily="34" charset="0"/>
              </a:rPr>
              <a:t> Produzir um instrumento de planejamento, contínuo e dinâmico, numa visão de longo prazo, definido em cenários, de forma a permitir uma gestão compartilhada de uso integrado dos recursos hídricos superficiais e subterrâneos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pt-BR" dirty="0">
              <a:effectLst>
                <a:outerShdw blurRad="38100" dist="38100" dir="2700000" algn="tl">
                  <a:srgbClr val="C0C0C0"/>
                </a:outerShdw>
              </a:effectLst>
              <a:latin typeface="Calibri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pt-BR" dirty="0">
                <a:latin typeface="Calibri"/>
                <a:cs typeface="Arial" pitchFamily="34" charset="0"/>
              </a:rPr>
              <a:t> São dinâmicos e mutáveis, acompanhando a evolução do território e da sociedade.</a:t>
            </a:r>
          </a:p>
          <a:p>
            <a:pPr algn="just">
              <a:spcBef>
                <a:spcPts val="0"/>
              </a:spcBef>
              <a:defRPr/>
            </a:pPr>
            <a:r>
              <a:rPr lang="en-GB" dirty="0">
                <a:latin typeface="Calibri"/>
                <a:cs typeface="Arial" pitchFamily="34" charset="0"/>
              </a:rPr>
              <a:t>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pt-BR" dirty="0">
                <a:latin typeface="Calibri"/>
              </a:rPr>
              <a:t> Os planos são como um pacto da bacia, um instrumento de construção da visão de futuro </a:t>
            </a:r>
            <a:r>
              <a:rPr lang="pt-BR" dirty="0" err="1">
                <a:latin typeface="Calibri"/>
              </a:rPr>
              <a:t>consensuado</a:t>
            </a:r>
            <a:r>
              <a:rPr lang="pt-BR" dirty="0">
                <a:latin typeface="Calibri"/>
              </a:rPr>
              <a:t> por todos os seus atores, uma resposta aos anseios, preocupações e expectativas da sociedade.</a:t>
            </a:r>
            <a:endParaRPr lang="pt-BR" dirty="0">
              <a:effectLst>
                <a:outerShdw blurRad="38100" dist="38100" dir="2700000" algn="tl">
                  <a:srgbClr val="C0C0C0"/>
                </a:outerShdw>
              </a:effectLst>
              <a:latin typeface="Calibri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en-GB" dirty="0">
              <a:latin typeface="Calibri"/>
              <a:cs typeface="Arial" pitchFamily="34" charset="0"/>
            </a:endParaRPr>
          </a:p>
        </p:txBody>
      </p:sp>
      <p:pic>
        <p:nvPicPr>
          <p:cNvPr id="48131" name="Picture 5" descr="http://intranet.meioambiente.ba.gov.br/images/banners/inem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7800"/>
            <a:ext cx="12588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3" descr="http://intranet.meioambiente.ba.gov.br/images/banners/sem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6519863"/>
            <a:ext cx="14398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688" y="677863"/>
            <a:ext cx="2349500" cy="2228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323850" y="720725"/>
            <a:ext cx="6072188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pt-BR" b="1" dirty="0">
                <a:latin typeface="Calibri"/>
              </a:rPr>
              <a:t> </a:t>
            </a:r>
            <a:r>
              <a:rPr lang="pt-BR" b="1" dirty="0">
                <a:solidFill>
                  <a:srgbClr val="FF0000"/>
                </a:solidFill>
                <a:latin typeface="Calibri"/>
              </a:rPr>
              <a:t>Base Legal dos PBH:</a:t>
            </a:r>
          </a:p>
          <a:p>
            <a:pPr algn="just">
              <a:defRPr/>
            </a:pPr>
            <a:endParaRPr lang="pt-BR" b="1" dirty="0">
              <a:solidFill>
                <a:srgbClr val="FF0000"/>
              </a:solidFill>
              <a:latin typeface="Calibri"/>
            </a:endParaRPr>
          </a:p>
          <a:p>
            <a:pPr algn="just">
              <a:buFontTx/>
              <a:buChar char="•"/>
              <a:defRPr/>
            </a:pP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Lei Federal n° 9.433/1997;</a:t>
            </a:r>
          </a:p>
          <a:p>
            <a:pPr algn="just">
              <a:buFontTx/>
              <a:buChar char="•"/>
              <a:defRPr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 Resoluções CNRH  n° </a:t>
            </a:r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145/2012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e n° 22/2002;</a:t>
            </a:r>
          </a:p>
          <a:p>
            <a:pPr algn="just">
              <a:buFontTx/>
              <a:buChar char="•"/>
              <a:defRPr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 Lei Estadual n° 11.612 /2009;</a:t>
            </a:r>
          </a:p>
          <a:p>
            <a:pPr algn="just">
              <a:buFontTx/>
              <a:buChar char="•"/>
              <a:defRPr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 Regimento do Comitê de Bacia Hidrográfica</a:t>
            </a:r>
          </a:p>
          <a:p>
            <a:pPr algn="just">
              <a:defRPr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     (Acompanhamento e </a:t>
            </a:r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Aprova o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PBH).</a:t>
            </a:r>
          </a:p>
        </p:txBody>
      </p:sp>
      <p:sp>
        <p:nvSpPr>
          <p:cNvPr id="48135" name="Rectangle 2"/>
          <p:cNvSpPr>
            <a:spLocks noChangeArrowheads="1"/>
          </p:cNvSpPr>
          <p:nvPr/>
        </p:nvSpPr>
        <p:spPr bwMode="auto">
          <a:xfrm>
            <a:off x="142875" y="142875"/>
            <a:ext cx="88582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FF"/>
                </a:solidFill>
                <a:latin typeface="Calibri" pitchFamily="34" charset="0"/>
              </a:rPr>
              <a:t>PLANO DE BACIA HIDROGRÁFICA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5857875" y="142875"/>
            <a:ext cx="3143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000" b="1">
                <a:latin typeface="Calibri" pitchFamily="34" charset="0"/>
              </a:rPr>
              <a:t>  </a:t>
            </a:r>
          </a:p>
        </p:txBody>
      </p:sp>
      <p:pic>
        <p:nvPicPr>
          <p:cNvPr id="1028" name="Picture 5" descr="http://intranet.meioambiente.ba.gov.br/images/banners/inem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7800"/>
            <a:ext cx="12588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3" descr="http://intranet.meioambiente.ba.gov.br/images/banners/sem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8888" y="6519863"/>
            <a:ext cx="14398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1403350" y="981075"/>
            <a:ext cx="5905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BR" sz="3200" b="1"/>
          </a:p>
        </p:txBody>
      </p:sp>
      <p:graphicFrame>
        <p:nvGraphicFramePr>
          <p:cNvPr id="1026" name="Object 8">
            <a:hlinkClick r:id="rId7" action="ppaction://hlinksldjump"/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071670" y="1857364"/>
          <a:ext cx="5059363" cy="4525963"/>
        </p:xfrm>
        <a:graphic>
          <a:graphicData uri="http://schemas.openxmlformats.org/presentationml/2006/ole">
            <p:oleObj spid="_x0000_s1043" name="CorelDRAW" r:id="rId8" imgW="5964120" imgH="5336280" progId="">
              <p:embed/>
            </p:oleObj>
          </a:graphicData>
        </a:graphic>
      </p:graphicFrame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142875" y="142875"/>
            <a:ext cx="885825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 dirty="0">
                <a:solidFill>
                  <a:srgbClr val="0000FF"/>
                </a:solidFill>
                <a:latin typeface="Calibri" pitchFamily="34" charset="0"/>
              </a:rPr>
              <a:t>PLANO DE BACIA </a:t>
            </a:r>
            <a:r>
              <a:rPr lang="pt-BR" sz="2600" b="1" dirty="0" smtClean="0">
                <a:solidFill>
                  <a:srgbClr val="0000FF"/>
                </a:solidFill>
                <a:latin typeface="Calibri" pitchFamily="34" charset="0"/>
              </a:rPr>
              <a:t>HIDROGRÁFICA</a:t>
            </a:r>
          </a:p>
          <a:p>
            <a:pPr algn="ctr"/>
            <a:endParaRPr lang="pt-BR" sz="2600" b="1" dirty="0" smtClean="0">
              <a:latin typeface="Calibri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FF0000"/>
                </a:solidFill>
                <a:latin typeface="Calibri"/>
                <a:cs typeface="Arial" pitchFamily="34" charset="0"/>
              </a:rPr>
              <a:t>São parte do </a:t>
            </a:r>
            <a:r>
              <a:rPr lang="en-GB" sz="2000" dirty="0" err="1" smtClean="0">
                <a:solidFill>
                  <a:srgbClr val="FF0000"/>
                </a:solidFill>
                <a:latin typeface="Calibri"/>
                <a:cs typeface="Arial" pitchFamily="34" charset="0"/>
              </a:rPr>
              <a:t>processo</a:t>
            </a:r>
            <a:r>
              <a:rPr lang="en-GB" sz="2000" dirty="0" smtClean="0">
                <a:solidFill>
                  <a:srgbClr val="FF0000"/>
                </a:solidFill>
                <a:latin typeface="Calibri"/>
                <a:cs typeface="Arial" pitchFamily="34" charset="0"/>
              </a:rPr>
              <a:t> de </a:t>
            </a:r>
            <a:r>
              <a:rPr lang="en-GB" sz="2000" dirty="0" err="1" smtClean="0">
                <a:solidFill>
                  <a:srgbClr val="FF0000"/>
                </a:solidFill>
                <a:latin typeface="Calibri"/>
                <a:cs typeface="Arial" pitchFamily="34" charset="0"/>
              </a:rPr>
              <a:t>planejamento</a:t>
            </a:r>
            <a:r>
              <a:rPr lang="en-GB" sz="2000" dirty="0" smtClean="0">
                <a:solidFill>
                  <a:srgbClr val="FF0000"/>
                </a:solidFill>
                <a:latin typeface="Calibri"/>
                <a:cs typeface="Arial" pitchFamily="34" charset="0"/>
              </a:rPr>
              <a:t> e </a:t>
            </a:r>
            <a:r>
              <a:rPr lang="en-GB" sz="2000" dirty="0" err="1" smtClean="0">
                <a:solidFill>
                  <a:srgbClr val="FF0000"/>
                </a:solidFill>
                <a:latin typeface="Calibri"/>
                <a:cs typeface="Arial" pitchFamily="34" charset="0"/>
              </a:rPr>
              <a:t>gestão</a:t>
            </a:r>
            <a:r>
              <a:rPr lang="en-GB" sz="2000" dirty="0" smtClean="0">
                <a:solidFill>
                  <a:srgbClr val="FF0000"/>
                </a:solidFill>
                <a:latin typeface="Calibri"/>
                <a:cs typeface="Arial" pitchFamily="34" charset="0"/>
              </a:rPr>
              <a:t> dos </a:t>
            </a:r>
            <a:r>
              <a:rPr lang="en-GB" sz="2000" dirty="0" err="1" smtClean="0">
                <a:solidFill>
                  <a:srgbClr val="FF0000"/>
                </a:solidFill>
                <a:latin typeface="Calibri"/>
                <a:cs typeface="Arial" pitchFamily="34" charset="0"/>
              </a:rPr>
              <a:t>recursos</a:t>
            </a:r>
            <a:r>
              <a:rPr lang="en-GB" sz="2000" dirty="0" smtClean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  <a:latin typeface="Calibri"/>
                <a:cs typeface="Arial" pitchFamily="34" charset="0"/>
              </a:rPr>
              <a:t>hídricos</a:t>
            </a:r>
            <a:r>
              <a:rPr lang="en-GB" sz="2000" dirty="0" smtClean="0">
                <a:solidFill>
                  <a:srgbClr val="FF0000"/>
                </a:solidFill>
                <a:latin typeface="Calibri"/>
                <a:cs typeface="Arial" pitchFamily="34" charset="0"/>
              </a:rPr>
              <a:t>, </a:t>
            </a:r>
            <a:r>
              <a:rPr lang="en-GB" sz="2000" dirty="0" err="1" smtClean="0">
                <a:solidFill>
                  <a:srgbClr val="FF0000"/>
                </a:solidFill>
                <a:latin typeface="Calibri"/>
                <a:cs typeface="Arial" pitchFamily="34" charset="0"/>
              </a:rPr>
              <a:t>não</a:t>
            </a:r>
            <a:r>
              <a:rPr lang="en-GB" sz="2000" dirty="0" smtClean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  <a:latin typeface="Calibri"/>
                <a:cs typeface="Arial" pitchFamily="34" charset="0"/>
              </a:rPr>
              <a:t>sendo</a:t>
            </a:r>
            <a:r>
              <a:rPr lang="en-GB" sz="2000" dirty="0" smtClean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  <a:latin typeface="Calibri"/>
                <a:cs typeface="Arial" pitchFamily="34" charset="0"/>
              </a:rPr>
              <a:t>portanto</a:t>
            </a:r>
            <a:r>
              <a:rPr lang="en-GB" sz="2000" dirty="0" smtClean="0">
                <a:solidFill>
                  <a:srgbClr val="FF0000"/>
                </a:solidFill>
                <a:latin typeface="Calibri"/>
                <a:cs typeface="Arial" pitchFamily="34" charset="0"/>
              </a:rPr>
              <a:t> um </a:t>
            </a:r>
            <a:r>
              <a:rPr lang="en-GB" sz="2000" dirty="0" err="1" smtClean="0">
                <a:solidFill>
                  <a:srgbClr val="FF0000"/>
                </a:solidFill>
                <a:latin typeface="Calibri"/>
                <a:cs typeface="Arial" pitchFamily="34" charset="0"/>
              </a:rPr>
              <a:t>fim</a:t>
            </a:r>
            <a:r>
              <a:rPr lang="en-GB" sz="2000" dirty="0" smtClean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  <a:latin typeface="Calibri"/>
                <a:cs typeface="Arial" pitchFamily="34" charset="0"/>
              </a:rPr>
              <a:t>em</a:t>
            </a:r>
            <a:r>
              <a:rPr lang="en-GB" sz="2000" dirty="0" smtClean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  <a:latin typeface="Calibri"/>
                <a:cs typeface="Arial" pitchFamily="34" charset="0"/>
              </a:rPr>
              <a:t>si</a:t>
            </a:r>
            <a:r>
              <a:rPr lang="en-GB" sz="2000" dirty="0" smtClean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  <a:latin typeface="Calibri"/>
                <a:cs typeface="Arial" pitchFamily="34" charset="0"/>
              </a:rPr>
              <a:t>mesmos</a:t>
            </a:r>
            <a:r>
              <a:rPr lang="en-GB" sz="2000" dirty="0" smtClean="0">
                <a:solidFill>
                  <a:srgbClr val="FF0000"/>
                </a:solidFill>
                <a:latin typeface="Calibri"/>
                <a:cs typeface="Arial" pitchFamily="34" charset="0"/>
              </a:rPr>
              <a:t>.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6"/>
          <p:cNvSpPr txBox="1">
            <a:spLocks noChangeArrowheads="1"/>
          </p:cNvSpPr>
          <p:nvPr/>
        </p:nvSpPr>
        <p:spPr bwMode="auto">
          <a:xfrm>
            <a:off x="-71438" y="190500"/>
            <a:ext cx="364331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spcBef>
                <a:spcPts val="1125"/>
              </a:spcBef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b="1" dirty="0">
                <a:solidFill>
                  <a:srgbClr val="0000FF"/>
                </a:solidFill>
                <a:latin typeface="Calibri" pitchFamily="34" charset="0"/>
              </a:rPr>
              <a:t>Plano </a:t>
            </a:r>
            <a:r>
              <a:rPr lang="en-GB" sz="1500" b="1" dirty="0" err="1">
                <a:solidFill>
                  <a:srgbClr val="0000FF"/>
                </a:solidFill>
                <a:latin typeface="Calibri" pitchFamily="34" charset="0"/>
              </a:rPr>
              <a:t>Nacional</a:t>
            </a:r>
            <a:r>
              <a:rPr lang="en-GB" sz="1500" b="1" dirty="0">
                <a:solidFill>
                  <a:srgbClr val="0000FF"/>
                </a:solidFill>
                <a:latin typeface="Calibri" pitchFamily="34" charset="0"/>
              </a:rPr>
              <a:t> de </a:t>
            </a:r>
            <a:r>
              <a:rPr lang="en-GB" sz="1500" b="1" dirty="0" err="1">
                <a:solidFill>
                  <a:srgbClr val="0000FF"/>
                </a:solidFill>
                <a:latin typeface="Calibri" pitchFamily="34" charset="0"/>
              </a:rPr>
              <a:t>Recursos</a:t>
            </a:r>
            <a:r>
              <a:rPr lang="en-GB" sz="15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GB" sz="1500" b="1" dirty="0" err="1">
                <a:solidFill>
                  <a:srgbClr val="0000FF"/>
                </a:solidFill>
                <a:latin typeface="Calibri" pitchFamily="34" charset="0"/>
              </a:rPr>
              <a:t>Hídricos</a:t>
            </a:r>
            <a:endParaRPr lang="en-GB" sz="15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786182" y="2998786"/>
            <a:ext cx="492125" cy="857250"/>
            <a:chOff x="2199" y="1887"/>
            <a:chExt cx="549" cy="726"/>
          </a:xfrm>
          <a:solidFill>
            <a:srgbClr val="FF0000"/>
          </a:solidFill>
        </p:grpSpPr>
        <p:sp>
          <p:nvSpPr>
            <p:cNvPr id="114" name="Freeform 8"/>
            <p:cNvSpPr>
              <a:spLocks noChangeArrowheads="1"/>
            </p:cNvSpPr>
            <p:nvPr/>
          </p:nvSpPr>
          <p:spPr bwMode="auto">
            <a:xfrm>
              <a:off x="2207" y="1854"/>
              <a:ext cx="542" cy="315"/>
            </a:xfrm>
            <a:custGeom>
              <a:avLst/>
              <a:gdLst>
                <a:gd name="T0" fmla="*/ 2389 w 2390"/>
                <a:gd name="T1" fmla="*/ 250 h 1387"/>
                <a:gd name="T2" fmla="*/ 165 w 2390"/>
                <a:gd name="T3" fmla="*/ 732 h 1387"/>
                <a:gd name="T4" fmla="*/ 0 w 2390"/>
                <a:gd name="T5" fmla="*/ 1386 h 1387"/>
                <a:gd name="T6" fmla="*/ 2224 w 2390"/>
                <a:gd name="T7" fmla="*/ 905 h 1387"/>
                <a:gd name="T8" fmla="*/ 2389 w 2390"/>
                <a:gd name="T9" fmla="*/ 250 h 1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0"/>
                <a:gd name="T16" fmla="*/ 0 h 1387"/>
                <a:gd name="T17" fmla="*/ 2390 w 2390"/>
                <a:gd name="T18" fmla="*/ 1387 h 13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0" h="1387">
                  <a:moveTo>
                    <a:pt x="2389" y="250"/>
                  </a:moveTo>
                  <a:cubicBezTo>
                    <a:pt x="1400" y="0"/>
                    <a:pt x="289" y="241"/>
                    <a:pt x="165" y="732"/>
                  </a:cubicBezTo>
                  <a:lnTo>
                    <a:pt x="0" y="1386"/>
                  </a:lnTo>
                  <a:cubicBezTo>
                    <a:pt x="206" y="570"/>
                    <a:pt x="1235" y="655"/>
                    <a:pt x="2224" y="905"/>
                  </a:cubicBezTo>
                  <a:lnTo>
                    <a:pt x="2389" y="250"/>
                  </a:lnTo>
                </a:path>
              </a:pathLst>
            </a:custGeom>
            <a:grpFill/>
            <a:ln w="144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alibri" pitchFamily="34" charset="0"/>
              </a:endParaRPr>
            </a:p>
          </p:txBody>
        </p:sp>
        <p:sp>
          <p:nvSpPr>
            <p:cNvPr id="115" name="Freeform 9"/>
            <p:cNvSpPr>
              <a:spLocks noChangeArrowheads="1"/>
            </p:cNvSpPr>
            <p:nvPr/>
          </p:nvSpPr>
          <p:spPr bwMode="auto">
            <a:xfrm>
              <a:off x="2170" y="2020"/>
              <a:ext cx="430" cy="595"/>
            </a:xfrm>
            <a:custGeom>
              <a:avLst/>
              <a:gdLst>
                <a:gd name="T0" fmla="*/ 165 w 1894"/>
                <a:gd name="T1" fmla="*/ 654 h 2623"/>
                <a:gd name="T2" fmla="*/ 1151 w 1894"/>
                <a:gd name="T3" fmla="*/ 2293 h 2623"/>
                <a:gd name="T4" fmla="*/ 1068 w 1894"/>
                <a:gd name="T5" fmla="*/ 2622 h 2623"/>
                <a:gd name="T6" fmla="*/ 1893 w 1894"/>
                <a:gd name="T7" fmla="*/ 2134 h 2623"/>
                <a:gd name="T8" fmla="*/ 1399 w 1894"/>
                <a:gd name="T9" fmla="*/ 1314 h 2623"/>
                <a:gd name="T10" fmla="*/ 1316 w 1894"/>
                <a:gd name="T11" fmla="*/ 1641 h 2623"/>
                <a:gd name="T12" fmla="*/ 330 w 1894"/>
                <a:gd name="T13" fmla="*/ 0 h 2623"/>
                <a:gd name="T14" fmla="*/ 165 w 1894"/>
                <a:gd name="T15" fmla="*/ 654 h 26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94"/>
                <a:gd name="T25" fmla="*/ 0 h 2623"/>
                <a:gd name="T26" fmla="*/ 1894 w 1894"/>
                <a:gd name="T27" fmla="*/ 2623 h 26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94" h="2623">
                  <a:moveTo>
                    <a:pt x="165" y="654"/>
                  </a:moveTo>
                  <a:cubicBezTo>
                    <a:pt x="0" y="1308"/>
                    <a:pt x="494" y="2127"/>
                    <a:pt x="1151" y="2293"/>
                  </a:cubicBezTo>
                  <a:lnTo>
                    <a:pt x="1068" y="2622"/>
                  </a:lnTo>
                  <a:lnTo>
                    <a:pt x="1893" y="2134"/>
                  </a:lnTo>
                  <a:lnTo>
                    <a:pt x="1399" y="1314"/>
                  </a:lnTo>
                  <a:lnTo>
                    <a:pt x="1316" y="1641"/>
                  </a:lnTo>
                  <a:cubicBezTo>
                    <a:pt x="659" y="1474"/>
                    <a:pt x="165" y="654"/>
                    <a:pt x="330" y="0"/>
                  </a:cubicBezTo>
                  <a:lnTo>
                    <a:pt x="165" y="654"/>
                  </a:lnTo>
                </a:path>
              </a:pathLst>
            </a:custGeom>
            <a:grpFill/>
            <a:ln w="144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alibri" pitchFamily="3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649782" y="3214686"/>
            <a:ext cx="493712" cy="855663"/>
            <a:chOff x="2745" y="1926"/>
            <a:chExt cx="551" cy="724"/>
          </a:xfrm>
          <a:solidFill>
            <a:srgbClr val="FF0000"/>
          </a:solidFill>
        </p:grpSpPr>
        <p:sp>
          <p:nvSpPr>
            <p:cNvPr id="117" name="Freeform 11"/>
            <p:cNvSpPr>
              <a:spLocks noChangeArrowheads="1"/>
            </p:cNvSpPr>
            <p:nvPr/>
          </p:nvSpPr>
          <p:spPr bwMode="auto">
            <a:xfrm>
              <a:off x="2745" y="2374"/>
              <a:ext cx="545" cy="311"/>
            </a:xfrm>
            <a:custGeom>
              <a:avLst/>
              <a:gdLst>
                <a:gd name="T0" fmla="*/ 0 w 2402"/>
                <a:gd name="T1" fmla="*/ 1111 h 1372"/>
                <a:gd name="T2" fmla="*/ 2228 w 2402"/>
                <a:gd name="T3" fmla="*/ 653 h 1372"/>
                <a:gd name="T4" fmla="*/ 2401 w 2402"/>
                <a:gd name="T5" fmla="*/ 0 h 1372"/>
                <a:gd name="T6" fmla="*/ 173 w 2402"/>
                <a:gd name="T7" fmla="*/ 458 h 1372"/>
                <a:gd name="T8" fmla="*/ 0 w 2402"/>
                <a:gd name="T9" fmla="*/ 1111 h 1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2"/>
                <a:gd name="T16" fmla="*/ 0 h 1372"/>
                <a:gd name="T17" fmla="*/ 2402 w 2402"/>
                <a:gd name="T18" fmla="*/ 1372 h 1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2" h="1372">
                  <a:moveTo>
                    <a:pt x="0" y="1111"/>
                  </a:moveTo>
                  <a:cubicBezTo>
                    <a:pt x="986" y="1371"/>
                    <a:pt x="2099" y="1142"/>
                    <a:pt x="2228" y="653"/>
                  </a:cubicBezTo>
                  <a:lnTo>
                    <a:pt x="2401" y="0"/>
                  </a:lnTo>
                  <a:cubicBezTo>
                    <a:pt x="2186" y="814"/>
                    <a:pt x="1158" y="719"/>
                    <a:pt x="173" y="458"/>
                  </a:cubicBezTo>
                  <a:lnTo>
                    <a:pt x="0" y="1111"/>
                  </a:lnTo>
                </a:path>
              </a:pathLst>
            </a:custGeom>
            <a:grpFill/>
            <a:ln w="144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alibri" pitchFamily="34" charset="0"/>
              </a:endParaRPr>
            </a:p>
          </p:txBody>
        </p:sp>
        <p:sp>
          <p:nvSpPr>
            <p:cNvPr id="118" name="Freeform 12"/>
            <p:cNvSpPr>
              <a:spLocks noChangeArrowheads="1"/>
            </p:cNvSpPr>
            <p:nvPr/>
          </p:nvSpPr>
          <p:spPr bwMode="auto">
            <a:xfrm>
              <a:off x="2901" y="1926"/>
              <a:ext cx="427" cy="597"/>
            </a:xfrm>
            <a:custGeom>
              <a:avLst/>
              <a:gdLst>
                <a:gd name="T0" fmla="*/ 1712 w 1885"/>
                <a:gd name="T1" fmla="*/ 1977 h 2631"/>
                <a:gd name="T2" fmla="*/ 742 w 1885"/>
                <a:gd name="T3" fmla="*/ 328 h 2631"/>
                <a:gd name="T4" fmla="*/ 829 w 1885"/>
                <a:gd name="T5" fmla="*/ 0 h 2631"/>
                <a:gd name="T6" fmla="*/ 0 w 1885"/>
                <a:gd name="T7" fmla="*/ 479 h 2631"/>
                <a:gd name="T8" fmla="*/ 485 w 1885"/>
                <a:gd name="T9" fmla="*/ 1304 h 2631"/>
                <a:gd name="T10" fmla="*/ 571 w 1885"/>
                <a:gd name="T11" fmla="*/ 979 h 2631"/>
                <a:gd name="T12" fmla="*/ 1539 w 1885"/>
                <a:gd name="T13" fmla="*/ 2630 h 2631"/>
                <a:gd name="T14" fmla="*/ 1712 w 1885"/>
                <a:gd name="T15" fmla="*/ 1977 h 26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85"/>
                <a:gd name="T25" fmla="*/ 0 h 2631"/>
                <a:gd name="T26" fmla="*/ 1885 w 1885"/>
                <a:gd name="T27" fmla="*/ 2631 h 26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85" h="2631">
                  <a:moveTo>
                    <a:pt x="1712" y="1977"/>
                  </a:moveTo>
                  <a:cubicBezTo>
                    <a:pt x="1884" y="1325"/>
                    <a:pt x="1399" y="501"/>
                    <a:pt x="742" y="328"/>
                  </a:cubicBezTo>
                  <a:lnTo>
                    <a:pt x="829" y="0"/>
                  </a:lnTo>
                  <a:lnTo>
                    <a:pt x="0" y="479"/>
                  </a:lnTo>
                  <a:lnTo>
                    <a:pt x="485" y="1304"/>
                  </a:lnTo>
                  <a:lnTo>
                    <a:pt x="571" y="979"/>
                  </a:lnTo>
                  <a:cubicBezTo>
                    <a:pt x="1227" y="1152"/>
                    <a:pt x="1712" y="1977"/>
                    <a:pt x="1539" y="2630"/>
                  </a:cubicBezTo>
                  <a:lnTo>
                    <a:pt x="1712" y="1977"/>
                  </a:lnTo>
                </a:path>
              </a:pathLst>
            </a:custGeom>
            <a:grpFill/>
            <a:ln w="144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alibri" pitchFamily="34" charset="0"/>
              </a:endParaRPr>
            </a:p>
          </p:txBody>
        </p:sp>
      </p:grpSp>
      <p:sp>
        <p:nvSpPr>
          <p:cNvPr id="49157" name="Text Box 21"/>
          <p:cNvSpPr txBox="1">
            <a:spLocks noChangeArrowheads="1"/>
          </p:cNvSpPr>
          <p:nvPr/>
        </p:nvSpPr>
        <p:spPr bwMode="auto">
          <a:xfrm>
            <a:off x="-214313" y="6500813"/>
            <a:ext cx="3786188" cy="309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spcBef>
                <a:spcPts val="1125"/>
              </a:spcBef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b="1" dirty="0">
                <a:solidFill>
                  <a:srgbClr val="0000FF"/>
                </a:solidFill>
                <a:latin typeface="Calibri" pitchFamily="34" charset="0"/>
              </a:rPr>
              <a:t>Plano </a:t>
            </a:r>
            <a:r>
              <a:rPr lang="en-GB" sz="1500" b="1" dirty="0" err="1">
                <a:solidFill>
                  <a:srgbClr val="0000FF"/>
                </a:solidFill>
                <a:latin typeface="Calibri" pitchFamily="34" charset="0"/>
              </a:rPr>
              <a:t>Estadual</a:t>
            </a:r>
            <a:r>
              <a:rPr lang="en-GB" sz="1500" b="1" dirty="0">
                <a:solidFill>
                  <a:srgbClr val="0000FF"/>
                </a:solidFill>
                <a:latin typeface="Calibri" pitchFamily="34" charset="0"/>
              </a:rPr>
              <a:t> de </a:t>
            </a:r>
            <a:r>
              <a:rPr lang="en-GB" sz="1500" b="1" dirty="0" err="1">
                <a:solidFill>
                  <a:srgbClr val="0000FF"/>
                </a:solidFill>
                <a:latin typeface="Calibri" pitchFamily="34" charset="0"/>
              </a:rPr>
              <a:t>Recurso</a:t>
            </a:r>
            <a:r>
              <a:rPr lang="en-GB" sz="15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GB" sz="1500" b="1" dirty="0" err="1">
                <a:solidFill>
                  <a:srgbClr val="0000FF"/>
                </a:solidFill>
                <a:latin typeface="Calibri" pitchFamily="34" charset="0"/>
              </a:rPr>
              <a:t>Hídrico</a:t>
            </a:r>
            <a:endParaRPr lang="en-GB" sz="15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9158" name="Text Box 22"/>
          <p:cNvSpPr txBox="1">
            <a:spLocks noChangeArrowheads="1"/>
          </p:cNvSpPr>
          <p:nvPr/>
        </p:nvSpPr>
        <p:spPr bwMode="auto">
          <a:xfrm>
            <a:off x="5429250" y="1785938"/>
            <a:ext cx="3214688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spcBef>
                <a:spcPts val="1125"/>
              </a:spcBef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b="1" dirty="0" err="1">
                <a:solidFill>
                  <a:srgbClr val="0000FF"/>
                </a:solidFill>
                <a:latin typeface="Calibri" pitchFamily="34" charset="0"/>
              </a:rPr>
              <a:t>Planos</a:t>
            </a:r>
            <a:r>
              <a:rPr lang="en-GB" sz="1500" b="1" dirty="0">
                <a:solidFill>
                  <a:srgbClr val="0000FF"/>
                </a:solidFill>
                <a:latin typeface="Calibri" pitchFamily="34" charset="0"/>
              </a:rPr>
              <a:t> de </a:t>
            </a:r>
            <a:r>
              <a:rPr lang="en-GB" sz="1500" b="1" dirty="0" err="1">
                <a:solidFill>
                  <a:srgbClr val="0000FF"/>
                </a:solidFill>
                <a:latin typeface="Calibri" pitchFamily="34" charset="0"/>
              </a:rPr>
              <a:t>Bacias</a:t>
            </a:r>
            <a:r>
              <a:rPr lang="en-GB" sz="15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GB" sz="1500" b="1" dirty="0" err="1">
                <a:solidFill>
                  <a:srgbClr val="0000FF"/>
                </a:solidFill>
                <a:latin typeface="Calibri" pitchFamily="34" charset="0"/>
              </a:rPr>
              <a:t>Hidrográficas</a:t>
            </a:r>
            <a:endParaRPr lang="en-GB" sz="15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4929188" y="4875213"/>
            <a:ext cx="42148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pt-BR" sz="1500" dirty="0">
                <a:latin typeface="Calibri" pitchFamily="34" charset="0"/>
              </a:rPr>
              <a:t> Rios de domínio da União: São Francisco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pt-BR" sz="1500" dirty="0">
                <a:latin typeface="Calibri" pitchFamily="34" charset="0"/>
              </a:rPr>
              <a:t> Rios de domínio do Estado</a:t>
            </a:r>
            <a:r>
              <a:rPr lang="pt-BR" sz="1500" dirty="0" smtClean="0">
                <a:latin typeface="Calibri" pitchFamily="34" charset="0"/>
              </a:rPr>
              <a:t>: bacias do Leste</a:t>
            </a:r>
            <a:endParaRPr lang="pt-BR" sz="1500" dirty="0">
              <a:latin typeface="Calibri" pitchFamily="34" charset="0"/>
            </a:endParaRPr>
          </a:p>
        </p:txBody>
      </p:sp>
      <p:sp>
        <p:nvSpPr>
          <p:cNvPr id="49160" name="Rectangle 2"/>
          <p:cNvSpPr>
            <a:spLocks noChangeArrowheads="1"/>
          </p:cNvSpPr>
          <p:nvPr/>
        </p:nvSpPr>
        <p:spPr bwMode="auto">
          <a:xfrm>
            <a:off x="6156325" y="115888"/>
            <a:ext cx="2857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000" b="1">
                <a:latin typeface="Calibri" pitchFamily="34" charset="0"/>
              </a:rPr>
              <a:t>  Planos de Recursos Hídricos</a:t>
            </a:r>
          </a:p>
        </p:txBody>
      </p:sp>
      <p:pic>
        <p:nvPicPr>
          <p:cNvPr id="49161" name="Picture 5" descr="http://intranet.meioambiente.ba.gov.br/images/banners/inem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5250" y="6527800"/>
            <a:ext cx="12588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3" descr="http://intranet.meioambiente.ba.gov.br/images/banners/sem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138" y="6519863"/>
            <a:ext cx="14398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Imagem 124" descr="foto bacias_hidrograficas_brasileiras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" y="504825"/>
            <a:ext cx="3095625" cy="288448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9164" name="Imagem 125" descr="imagem.bmp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5" y="3500438"/>
            <a:ext cx="3089275" cy="300037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9165" name="Imagem 126" descr="imagem2.b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63" y="2119313"/>
            <a:ext cx="2784475" cy="276542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9166" name="CaixaDeTexto 16"/>
          <p:cNvSpPr txBox="1">
            <a:spLocks noChangeArrowheads="1"/>
          </p:cNvSpPr>
          <p:nvPr/>
        </p:nvSpPr>
        <p:spPr bwMode="auto">
          <a:xfrm>
            <a:off x="3214688" y="407988"/>
            <a:ext cx="3714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1500" b="1">
                <a:latin typeface="Calibri" pitchFamily="34" charset="0"/>
              </a:rPr>
              <a:t> </a:t>
            </a:r>
            <a:r>
              <a:rPr lang="pt-BR" sz="1500">
                <a:latin typeface="Calibri" pitchFamily="34" charset="0"/>
              </a:rPr>
              <a:t> aprovado pela Resolução CNRH n° 58 de 30 de janeiro de 2006</a:t>
            </a:r>
          </a:p>
          <a:p>
            <a:pPr algn="just">
              <a:buFont typeface="Wingdings" pitchFamily="2" charset="2"/>
              <a:buChar char="ü"/>
            </a:pPr>
            <a:r>
              <a:rPr lang="pt-BR" sz="1500">
                <a:latin typeface="Calibri" pitchFamily="34" charset="0"/>
              </a:rPr>
              <a:t> primeira revisão - prioridades 2012/2015 (dezembro/2011)</a:t>
            </a:r>
          </a:p>
        </p:txBody>
      </p:sp>
      <p:sp>
        <p:nvSpPr>
          <p:cNvPr id="49167" name="CaixaDeTexto 17"/>
          <p:cNvSpPr txBox="1">
            <a:spLocks noChangeArrowheads="1"/>
          </p:cNvSpPr>
          <p:nvPr/>
        </p:nvSpPr>
        <p:spPr bwMode="auto">
          <a:xfrm>
            <a:off x="3214688" y="5780088"/>
            <a:ext cx="41433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1500" b="1">
                <a:latin typeface="Calibri" pitchFamily="34" charset="0"/>
              </a:rPr>
              <a:t> </a:t>
            </a:r>
            <a:r>
              <a:rPr lang="pt-BR" sz="1500">
                <a:latin typeface="Calibri" pitchFamily="34" charset="0"/>
              </a:rPr>
              <a:t> aprovado pela Resolução CONERH n° 01 de 22 de março de 2005</a:t>
            </a:r>
          </a:p>
          <a:p>
            <a:pPr algn="just">
              <a:buFont typeface="Wingdings" pitchFamily="2" charset="2"/>
              <a:buChar char="ü"/>
            </a:pPr>
            <a:r>
              <a:rPr lang="pt-BR" sz="1500">
                <a:latin typeface="Calibri" pitchFamily="34" charset="0"/>
              </a:rPr>
              <a:t> atualmente, em processo de revisão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5970</TotalTime>
  <Words>1312</Words>
  <Application>Microsoft Office PowerPoint</Application>
  <PresentationFormat>Apresentação na tela (4:3)</PresentationFormat>
  <Paragraphs>263</Paragraphs>
  <Slides>21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3" baseType="lpstr">
      <vt:lpstr>Design padrão</vt:lpstr>
      <vt:lpstr>CorelDRAW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luiz.pinheiro</dc:creator>
  <cp:lastModifiedBy>lorena.castro</cp:lastModifiedBy>
  <cp:revision>352</cp:revision>
  <dcterms:created xsi:type="dcterms:W3CDTF">2011-05-23T17:09:21Z</dcterms:created>
  <dcterms:modified xsi:type="dcterms:W3CDTF">2013-07-09T16:12:33Z</dcterms:modified>
</cp:coreProperties>
</file>