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Override5.xml" ContentType="application/vnd.openxmlformats-officedocument.themeOverr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71" r:id="rId4"/>
    <p:sldId id="260" r:id="rId5"/>
    <p:sldId id="259" r:id="rId6"/>
    <p:sldId id="272" r:id="rId7"/>
    <p:sldId id="273" r:id="rId8"/>
    <p:sldId id="274" r:id="rId9"/>
  </p:sldIdLst>
  <p:sldSz cx="9144000" cy="6858000" type="screen4x3"/>
  <p:notesSz cx="7099300" cy="102362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B1CA5E"/>
    <a:srgbClr val="F7A93B"/>
    <a:srgbClr val="EB29A0"/>
    <a:srgbClr val="F490D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Estilo com Tema 2 - Ênfas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52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stiep\Coep\Relat&#243;rios\Relat&#243;rios%20LAI\Relat&#243;rio%20de%202025\Modelo%20de%20gr&#225;ficos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stiep\Coep\Relat&#243;rios\Relat&#243;rios%20LAI\Relat&#243;rio%20de%202025\Modelo%20de%20gr&#225;ficos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iep\Coep\Relat&#243;rios\Relat&#243;rios%20LAI\Relat&#243;rio%20de%202025\grafico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stiep\Coep\Relat&#243;rios\Relat&#243;rios%20LAI\Relat&#243;rio%20de%202024\grafico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\\stiep\Coep\Relat&#243;rios\Relat&#243;rios%20LAI\Relat&#243;rio%20de%202025\Modelo%20de%20gr&#225;ficos.xlsx" TargetMode="External"/><Relationship Id="rId1" Type="http://schemas.openxmlformats.org/officeDocument/2006/relationships/themeOverride" Target="../theme/themeOverride3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\\stiep\Coep\Relat&#243;rios\Relat&#243;rios%20LAI\Relat&#243;rio%20de%202025\Modelo%20de%20gr&#225;ficos.xlsx" TargetMode="External"/><Relationship Id="rId1" Type="http://schemas.openxmlformats.org/officeDocument/2006/relationships/themeOverride" Target="../theme/themeOverride4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\\stiep\COEP\Relat&#243;rios\Relat&#243;rios%20LAI\Relat&#243;rio%20de%202024\Modelo%20de%20gr&#225;ficos.xlsx" TargetMode="External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sz="1400" b="1" i="0" baseline="0">
                <a:effectLst/>
              </a:rPr>
              <a:t>DEMONSTRATIVO DO PRAZO DE RESPOSTA</a:t>
            </a:r>
            <a:endParaRPr lang="pt-BR" sz="1400">
              <a:effectLst/>
            </a:endParaRPr>
          </a:p>
        </c:rich>
      </c:tx>
      <c:layout>
        <c:manualLayout>
          <c:xMode val="edge"/>
          <c:yMode val="edge"/>
          <c:x val="0.23547696931413364"/>
          <c:y val="6.9865227995409063E-2"/>
        </c:manualLayout>
      </c:layout>
    </c:title>
    <c:view3D>
      <c:rotX val="0"/>
      <c:rotY val="0"/>
      <c:perspective val="30"/>
    </c:view3D>
    <c:sideWall>
      <c:spPr>
        <a:noFill/>
        <a:ln>
          <a:noFill/>
        </a:ln>
      </c:spPr>
    </c:sideWall>
    <c:backWall>
      <c:spPr>
        <a:noFill/>
        <a:ln>
          <a:noFill/>
        </a:ln>
      </c:spPr>
    </c:backWall>
    <c:plotArea>
      <c:layout>
        <c:manualLayout>
          <c:layoutTarget val="inner"/>
          <c:xMode val="edge"/>
          <c:yMode val="edge"/>
          <c:x val="3.4216376638594767E-2"/>
          <c:y val="0.25271781233904955"/>
          <c:w val="0.95667159034959215"/>
          <c:h val="0.64711583124824235"/>
        </c:manualLayout>
      </c:layout>
      <c:bar3DChart>
        <c:barDir val="col"/>
        <c:grouping val="clustered"/>
        <c:ser>
          <c:idx val="1"/>
          <c:order val="0"/>
          <c:spPr>
            <a:solidFill>
              <a:srgbClr val="B1CA5E"/>
            </a:solidFill>
            <a:ln>
              <a:solidFill>
                <a:sysClr val="windowText" lastClr="000000"/>
              </a:solidFill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dLbls>
            <c:dLbl>
              <c:idx val="0"/>
              <c:layout>
                <c:manualLayout>
                  <c:x val="1.0133630941140359E-2"/>
                  <c:y val="-2.9817947946593766E-17"/>
                </c:manualLayout>
              </c:layout>
              <c:tx>
                <c:rich>
                  <a:bodyPr/>
                  <a:lstStyle/>
                  <a:p>
                    <a:r>
                      <a:rPr lang="en-US" sz="1200" b="0" i="0" u="none" strike="noStrike" baseline="0"/>
                      <a:t>43.012</a:t>
                    </a:r>
                    <a:endParaRPr lang="en-US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AFD-4FB7-92C7-B0B50A5CB2C5}"/>
                </c:ext>
              </c:extLst>
            </c:dLbl>
            <c:dLbl>
              <c:idx val="1"/>
              <c:layout>
                <c:manualLayout>
                  <c:x val="1.293532426986398E-2"/>
                  <c:y val="-4.2045422298735334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AFD-4FB7-92C7-B0B50A5CB2C5}"/>
                </c:ext>
              </c:extLst>
            </c:dLbl>
            <c:dLbl>
              <c:idx val="2"/>
              <c:layout>
                <c:manualLayout>
                  <c:x val="1.293532426986398E-2"/>
                  <c:y val="-2.702920004918700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AFD-4FB7-92C7-B0B50A5CB2C5}"/>
                </c:ext>
              </c:extLst>
            </c:dLbl>
            <c:dLbl>
              <c:idx val="3"/>
              <c:layout>
                <c:manualLayout>
                  <c:x val="6.4676621349319336E-3"/>
                  <c:y val="-2.702920004918700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1AFD-4FB7-92C7-B0B50A5CB2C5}"/>
                </c:ext>
              </c:extLst>
            </c:dLbl>
            <c:dLbl>
              <c:idx val="4"/>
              <c:layout>
                <c:manualLayout>
                  <c:x val="-6.4818001584144571E-4"/>
                  <c:y val="-2.402590234165603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1AFD-4FB7-92C7-B0B50A5CB2C5}"/>
                </c:ext>
              </c:extLst>
            </c:dLbl>
            <c:dLbl>
              <c:idx val="5"/>
              <c:layout>
                <c:manualLayout>
                  <c:x val="-7.1158835222905328E-3"/>
                  <c:y val="-2.702907610080727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1AFD-4FB7-92C7-B0B50A5CB2C5}"/>
                </c:ext>
              </c:extLst>
            </c:dLbl>
            <c:dLbl>
              <c:idx val="6"/>
              <c:layout>
                <c:manualLayout>
                  <c:x val="-9.0209263468553087E-3"/>
                  <c:y val="-2.702907610080727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1AFD-4FB7-92C7-B0B50A5CB2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pt-BR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Tipologia!$D$29:$D$35</c:f>
              <c:strCache>
                <c:ptCount val="7"/>
                <c:pt idx="0">
                  <c:v>     1 A 10 DIAS</c:v>
                </c:pt>
                <c:pt idx="1">
                  <c:v>     11 A 15 DIAS</c:v>
                </c:pt>
                <c:pt idx="2">
                  <c:v>16 A 20 DIAS</c:v>
                </c:pt>
                <c:pt idx="3">
                  <c:v> 21 A 30 DIAS</c:v>
                </c:pt>
                <c:pt idx="4">
                  <c:v>31 A 60 DIAS</c:v>
                </c:pt>
                <c:pt idx="5">
                  <c:v>ACIMA DE 60 DIAS</c:v>
                </c:pt>
                <c:pt idx="6">
                  <c:v>PENDENTES</c:v>
                </c:pt>
              </c:strCache>
            </c:strRef>
          </c:cat>
          <c:val>
            <c:numRef>
              <c:f>Tipologia!$E$29:$E$35</c:f>
              <c:numCache>
                <c:formatCode>General</c:formatCode>
                <c:ptCount val="7"/>
                <c:pt idx="0" formatCode="#,##0">
                  <c:v>43012</c:v>
                </c:pt>
                <c:pt idx="1">
                  <c:v>701</c:v>
                </c:pt>
                <c:pt idx="2">
                  <c:v>333</c:v>
                </c:pt>
                <c:pt idx="3">
                  <c:v>884</c:v>
                </c:pt>
                <c:pt idx="4">
                  <c:v>286</c:v>
                </c:pt>
                <c:pt idx="5">
                  <c:v>36</c:v>
                </c:pt>
                <c:pt idx="6">
                  <c:v>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1AFD-4FB7-92C7-B0B50A5CB2C5}"/>
            </c:ext>
          </c:extLst>
        </c:ser>
        <c:dLbls>
          <c:showVal val="1"/>
        </c:dLbls>
        <c:shape val="box"/>
        <c:axId val="98928512"/>
        <c:axId val="105059072"/>
        <c:axId val="0"/>
      </c:bar3DChart>
      <c:catAx>
        <c:axId val="98928512"/>
        <c:scaling>
          <c:orientation val="minMax"/>
        </c:scaling>
        <c:axPos val="b"/>
        <c:numFmt formatCode="General" sourceLinked="0"/>
        <c:majorTickMark val="none"/>
        <c:tickLblPos val="nextTo"/>
        <c:txPr>
          <a:bodyPr/>
          <a:lstStyle/>
          <a:p>
            <a:pPr>
              <a:defRPr sz="1000">
                <a:latin typeface="+mj-lt"/>
                <a:cs typeface="Times New Roman" panose="02020603050405020304" pitchFamily="18" charset="0"/>
              </a:defRPr>
            </a:pPr>
            <a:endParaRPr lang="pt-BR"/>
          </a:p>
        </c:txPr>
        <c:crossAx val="105059072"/>
        <c:crosses val="autoZero"/>
        <c:auto val="1"/>
        <c:lblAlgn val="ctr"/>
        <c:lblOffset val="100"/>
      </c:catAx>
      <c:valAx>
        <c:axId val="105059072"/>
        <c:scaling>
          <c:orientation val="minMax"/>
        </c:scaling>
        <c:delete val="1"/>
        <c:axPos val="l"/>
        <c:numFmt formatCode="#,##0" sourceLinked="1"/>
        <c:tickLblPos val="none"/>
        <c:crossAx val="98928512"/>
        <c:crosses val="autoZero"/>
        <c:crossBetween val="between"/>
      </c:valAx>
    </c:plotArea>
    <c:plotVisOnly val="1"/>
    <c:dispBlanksAs val="gap"/>
  </c:chart>
  <c:spPr>
    <a:noFill/>
    <a:ln>
      <a:noFill/>
    </a:ln>
  </c:sp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 sz="1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sz="1800" b="1" i="0" baseline="0">
                <a:effectLst/>
              </a:rPr>
              <a:t>DEMONSTRATIVO DAS SITUAÇÕES</a:t>
            </a:r>
            <a:endParaRPr lang="pt-BR" sz="1800">
              <a:effectLst/>
            </a:endParaRPr>
          </a:p>
          <a:p>
            <a:pPr algn="ctr">
              <a:defRPr sz="1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sz="1800" b="1" i="0" baseline="0">
                <a:effectLst/>
              </a:rPr>
              <a:t> DAS MANIFESTAÇÕES</a:t>
            </a:r>
            <a:endParaRPr lang="pt-BR" sz="1800">
              <a:effectLst/>
            </a:endParaRPr>
          </a:p>
        </c:rich>
      </c:tx>
      <c:layout>
        <c:manualLayout>
          <c:xMode val="edge"/>
          <c:yMode val="edge"/>
          <c:x val="0.19577410108128121"/>
          <c:y val="6.9865325201036055E-2"/>
        </c:manualLayout>
      </c:layout>
    </c:title>
    <c:plotArea>
      <c:layout>
        <c:manualLayout>
          <c:layoutTarget val="inner"/>
          <c:xMode val="edge"/>
          <c:yMode val="edge"/>
          <c:x val="0.15750894073501548"/>
          <c:y val="0.31127018753891655"/>
          <c:w val="0.77088831249245315"/>
          <c:h val="0.53977008879917365"/>
        </c:manualLayout>
      </c:layout>
      <c:barChart>
        <c:barDir val="bar"/>
        <c:grouping val="clustered"/>
        <c:ser>
          <c:idx val="1"/>
          <c:order val="0"/>
          <c:spPr>
            <a:solidFill>
              <a:srgbClr val="F7A93B"/>
            </a:solidFill>
            <a:ln>
              <a:solidFill>
                <a:sysClr val="windowText" lastClr="000000"/>
              </a:solidFill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dLbls>
            <c:dLbl>
              <c:idx val="0"/>
              <c:layout>
                <c:manualLayout>
                  <c:x val="1.0133630941140358E-2"/>
                  <c:y val="-2.981794794659376E-17"/>
                </c:manualLayout>
              </c:layout>
              <c:tx>
                <c:rich>
                  <a:bodyPr/>
                  <a:lstStyle/>
                  <a:p>
                    <a:r>
                      <a:rPr lang="en-US" sz="1200" b="0" i="0" u="none" strike="noStrike" baseline="0"/>
                      <a:t>5</a:t>
                    </a:r>
                    <a:endParaRPr lang="en-US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588-4499-B9BB-C05018E46332}"/>
                </c:ext>
              </c:extLst>
            </c:dLbl>
            <c:dLbl>
              <c:idx val="1"/>
              <c:layout>
                <c:manualLayout>
                  <c:x val="1.2935324269863975E-2"/>
                  <c:y val="-4.2045422298735334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588-4499-B9BB-C05018E46332}"/>
                </c:ext>
              </c:extLst>
            </c:dLbl>
            <c:dLbl>
              <c:idx val="2"/>
              <c:layout>
                <c:manualLayout>
                  <c:x val="1.2935324269863975E-2"/>
                  <c:y val="-2.702920004918700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3588-4499-B9BB-C05018E46332}"/>
                </c:ext>
              </c:extLst>
            </c:dLbl>
            <c:dLbl>
              <c:idx val="3"/>
              <c:layout>
                <c:manualLayout>
                  <c:x val="6.467662134931931E-3"/>
                  <c:y val="-2.702920004918700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588-4499-B9BB-C05018E46332}"/>
                </c:ext>
              </c:extLst>
            </c:dLbl>
            <c:dLbl>
              <c:idx val="4"/>
              <c:layout>
                <c:manualLayout>
                  <c:x val="-6.481800158414455E-4"/>
                  <c:y val="-2.402590234165602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588-4499-B9BB-C05018E46332}"/>
                </c:ext>
              </c:extLst>
            </c:dLbl>
            <c:dLbl>
              <c:idx val="5"/>
              <c:layout>
                <c:manualLayout>
                  <c:x val="-7.1158835222905302E-3"/>
                  <c:y val="-2.702907610080726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588-4499-B9BB-C05018E46332}"/>
                </c:ext>
              </c:extLst>
            </c:dLbl>
            <c:dLbl>
              <c:idx val="6"/>
              <c:layout>
                <c:manualLayout>
                  <c:x val="-9.0209263468553087E-3"/>
                  <c:y val="-2.702907610080726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588-4499-B9BB-C05018E463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pt-BR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Tipologia!$D$69:$D$72</c:f>
              <c:strCache>
                <c:ptCount val="4"/>
                <c:pt idx="0">
                  <c:v>     NÃO LIDA</c:v>
                </c:pt>
                <c:pt idx="1">
                  <c:v>     PROVIDENCIADA</c:v>
                </c:pt>
                <c:pt idx="2">
                  <c:v>     LIDA</c:v>
                </c:pt>
                <c:pt idx="3">
                  <c:v>  ENCERRADA</c:v>
                </c:pt>
              </c:strCache>
            </c:strRef>
          </c:cat>
          <c:val>
            <c:numRef>
              <c:f>Tipologia!$E$69:$E$72</c:f>
              <c:numCache>
                <c:formatCode>General</c:formatCode>
                <c:ptCount val="4"/>
                <c:pt idx="0">
                  <c:v>5</c:v>
                </c:pt>
                <c:pt idx="1">
                  <c:v>5</c:v>
                </c:pt>
                <c:pt idx="2">
                  <c:v>9</c:v>
                </c:pt>
                <c:pt idx="3" formatCode="#,##0">
                  <c:v>45252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3588-4499-B9BB-C05018E46332}"/>
            </c:ext>
          </c:extLst>
        </c:ser>
        <c:ser>
          <c:idx val="0"/>
          <c:order val="1"/>
          <c:dLbls>
            <c:dLbl>
              <c:idx val="0"/>
              <c:layout>
                <c:manualLayout>
                  <c:x val="-5.0539177413205915E-3"/>
                  <c:y val="9.333334346999844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3588-4499-B9BB-C05018E46332}"/>
                </c:ext>
              </c:extLst>
            </c:dLbl>
            <c:dLbl>
              <c:idx val="1"/>
              <c:layout>
                <c:manualLayout>
                  <c:x val="-5.0539177413205915E-3"/>
                  <c:y val="8.045977885344687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3588-4499-B9BB-C05018E46332}"/>
                </c:ext>
              </c:extLst>
            </c:dLbl>
            <c:dLbl>
              <c:idx val="2"/>
              <c:layout>
                <c:manualLayout>
                  <c:x val="-3.3692784942137271E-3"/>
                  <c:y val="6.7586214236895426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3588-4499-B9BB-C05018E46332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Tipologia!$D$69:$D$72</c:f>
              <c:strCache>
                <c:ptCount val="4"/>
                <c:pt idx="0">
                  <c:v>     NÃO LIDA</c:v>
                </c:pt>
                <c:pt idx="1">
                  <c:v>     PROVIDENCIADA</c:v>
                </c:pt>
                <c:pt idx="2">
                  <c:v>     LIDA</c:v>
                </c:pt>
                <c:pt idx="3">
                  <c:v>  ENCERRADA</c:v>
                </c:pt>
              </c:strCache>
            </c:strRef>
          </c:cat>
          <c:val>
            <c:numRef>
              <c:f>Tipologia!$F$69:$F$72</c:f>
              <c:numCache>
                <c:formatCode>0.00%</c:formatCode>
                <c:ptCount val="4"/>
                <c:pt idx="0">
                  <c:v>1.0000000000000007E-4</c:v>
                </c:pt>
                <c:pt idx="1">
                  <c:v>1.0000000000000007E-4</c:v>
                </c:pt>
                <c:pt idx="2">
                  <c:v>2.0000000000000015E-4</c:v>
                </c:pt>
                <c:pt idx="3">
                  <c:v>0.99960000000000004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3588-4499-B9BB-C05018E46332}"/>
            </c:ext>
          </c:extLst>
        </c:ser>
        <c:dLbls>
          <c:showVal val="1"/>
        </c:dLbls>
        <c:axId val="105656320"/>
        <c:axId val="105657856"/>
      </c:barChart>
      <c:catAx>
        <c:axId val="105656320"/>
        <c:scaling>
          <c:orientation val="minMax"/>
        </c:scaling>
        <c:axPos val="l"/>
        <c:numFmt formatCode="General" sourceLinked="0"/>
        <c:majorTickMark val="none"/>
        <c:tickLblPos val="nextTo"/>
        <c:txPr>
          <a:bodyPr/>
          <a:lstStyle/>
          <a:p>
            <a:pPr>
              <a:defRPr sz="1000">
                <a:latin typeface="+mj-lt"/>
                <a:cs typeface="Times New Roman" panose="02020603050405020304" pitchFamily="18" charset="0"/>
              </a:defRPr>
            </a:pPr>
            <a:endParaRPr lang="pt-BR"/>
          </a:p>
        </c:txPr>
        <c:crossAx val="105657856"/>
        <c:crosses val="autoZero"/>
        <c:auto val="1"/>
        <c:lblAlgn val="ctr"/>
        <c:lblOffset val="100"/>
      </c:catAx>
      <c:valAx>
        <c:axId val="105657856"/>
        <c:scaling>
          <c:orientation val="minMax"/>
        </c:scaling>
        <c:delete val="1"/>
        <c:axPos val="b"/>
        <c:numFmt formatCode="General" sourceLinked="1"/>
        <c:tickLblPos val="none"/>
        <c:crossAx val="105656320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</c:chart>
  <c:spPr>
    <a:noFill/>
    <a:ln>
      <a:noFill/>
    </a:ln>
  </c:sp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/>
          <a:lstStyle/>
          <a:p>
            <a:pPr>
              <a:defRPr sz="1400">
                <a:solidFill>
                  <a:sysClr val="windowText" lastClr="000000"/>
                </a:solidFill>
              </a:defRPr>
            </a:pPr>
            <a:r>
              <a:rPr lang="en-US" sz="1400" b="1" i="0" baseline="0">
                <a:effectLst/>
              </a:rPr>
              <a:t>GÊNERO DO MANIFESTANTE</a:t>
            </a:r>
            <a:endParaRPr lang="pt-BR" sz="1400">
              <a:effectLst/>
            </a:endParaRPr>
          </a:p>
        </c:rich>
      </c:tx>
      <c:layout>
        <c:manualLayout>
          <c:xMode val="edge"/>
          <c:yMode val="edge"/>
          <c:x val="0.49891666666667384"/>
          <c:y val="4.1666666666666664E-2"/>
        </c:manualLayout>
      </c:layout>
    </c:title>
    <c:plotArea>
      <c:layout>
        <c:manualLayout>
          <c:layoutTarget val="inner"/>
          <c:xMode val="edge"/>
          <c:yMode val="edge"/>
          <c:x val="1.8299431321084865E-2"/>
          <c:y val="0.12554060950714493"/>
          <c:w val="0.51340113735783022"/>
          <c:h val="0.85566856226305565"/>
        </c:manualLayout>
      </c:layout>
      <c:pieChart>
        <c:varyColors val="1"/>
        <c:dLbls>
          <c:showPercent val="1"/>
        </c:dLbls>
        <c:firstSliceAng val="12"/>
      </c:pieChart>
    </c:plotArea>
    <c:legend>
      <c:legendPos val="t"/>
      <c:layout>
        <c:manualLayout>
          <c:xMode val="edge"/>
          <c:yMode val="edge"/>
          <c:x val="0.64664216972878397"/>
          <c:y val="0.31006962671332755"/>
          <c:w val="0.3255800524934383"/>
          <c:h val="0.51828101966706208"/>
        </c:manualLayout>
      </c:layout>
      <c:txPr>
        <a:bodyPr/>
        <a:lstStyle/>
        <a:p>
          <a:pPr>
            <a:defRPr sz="1200">
              <a:solidFill>
                <a:sysClr val="windowText" lastClr="000000"/>
              </a:solidFill>
            </a:defRPr>
          </a:pPr>
          <a:endParaRPr lang="pt-BR"/>
        </a:p>
      </c:txPr>
    </c:legend>
    <c:plotVisOnly val="1"/>
    <c:dispBlanksAs val="zero"/>
  </c:chart>
  <c:spPr>
    <a:noFill/>
    <a:ln w="9525" cap="flat" cmpd="sng" algn="ctr">
      <a:noFill/>
      <a:prstDash val="solid"/>
    </a:ln>
    <a:effectLst>
      <a:outerShdw blurRad="40000" dist="23000" dir="5400000" rotWithShape="0">
        <a:srgbClr val="000000">
          <a:alpha val="35000"/>
        </a:srgbClr>
      </a:outerShdw>
    </a:effectLst>
  </c:spPr>
  <c:txPr>
    <a:bodyPr/>
    <a:lstStyle/>
    <a:p>
      <a:pPr>
        <a:defRPr>
          <a:solidFill>
            <a:schemeClr val="lt1"/>
          </a:solidFill>
          <a:latin typeface="+mn-lt"/>
          <a:ea typeface="+mn-ea"/>
          <a:cs typeface="+mn-cs"/>
        </a:defRPr>
      </a:pPr>
      <a:endParaRPr lang="pt-B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title>
      <c:tx>
        <c:rich>
          <a:bodyPr/>
          <a:lstStyle/>
          <a:p>
            <a:pPr>
              <a:defRPr sz="1400">
                <a:solidFill>
                  <a:sysClr val="windowText" lastClr="000000"/>
                </a:solidFill>
              </a:defRPr>
            </a:pPr>
            <a:r>
              <a:rPr lang="en-US" sz="1400" b="1" i="0" baseline="0">
                <a:effectLst/>
              </a:rPr>
              <a:t>GÊNERO DO MANIFESTANTE</a:t>
            </a:r>
            <a:endParaRPr lang="pt-BR" sz="1400">
              <a:effectLst/>
            </a:endParaRPr>
          </a:p>
        </c:rich>
      </c:tx>
      <c:layout>
        <c:manualLayout>
          <c:xMode val="edge"/>
          <c:yMode val="edge"/>
          <c:x val="0.49891666666667417"/>
          <c:y val="4.1666666666666664E-2"/>
        </c:manualLayout>
      </c:layout>
    </c:title>
    <c:plotArea>
      <c:layout>
        <c:manualLayout>
          <c:layoutTarget val="inner"/>
          <c:xMode val="edge"/>
          <c:yMode val="edge"/>
          <c:x val="1.8299431321084865E-2"/>
          <c:y val="0.12554060950714493"/>
          <c:w val="0.51340113735783022"/>
          <c:h val="0.85566856226305565"/>
        </c:manualLayout>
      </c:layout>
      <c:pieChart>
        <c:varyColors val="1"/>
        <c:ser>
          <c:idx val="0"/>
          <c:order val="0"/>
          <c:spPr>
            <a:solidFill>
              <a:srgbClr val="B1CA5E"/>
            </a:solidFill>
            <a:ln w="3175" cap="flat" cmpd="sng" algn="ctr">
              <a:solidFill>
                <a:sysClr val="windowText" lastClr="000000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6350"/>
              <a:bevelB w="12700"/>
            </a:sp3d>
          </c:spPr>
          <c:explosion val="23"/>
          <c:dPt>
            <c:idx val="0"/>
            <c:spPr>
              <a:gradFill flip="none" rotWithShape="1">
                <a:gsLst>
                  <a:gs pos="0">
                    <a:srgbClr val="B1CA5E">
                      <a:tint val="66000"/>
                      <a:satMod val="160000"/>
                    </a:srgbClr>
                  </a:gs>
                  <a:gs pos="50000">
                    <a:srgbClr val="B1CA5E">
                      <a:tint val="44500"/>
                      <a:satMod val="160000"/>
                    </a:srgbClr>
                  </a:gs>
                  <a:gs pos="100000">
                    <a:srgbClr val="B1CA5E">
                      <a:tint val="23500"/>
                      <a:satMod val="160000"/>
                    </a:srgbClr>
                  </a:gs>
                </a:gsLst>
                <a:lin ang="13500000" scaled="1"/>
                <a:tileRect/>
              </a:gradFill>
              <a:ln w="3175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6350"/>
                <a:bevelB w="127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158-41D9-9C80-EEF927414729}"/>
              </c:ext>
            </c:extLst>
          </c:dPt>
          <c:dPt>
            <c:idx val="1"/>
            <c:spPr>
              <a:gradFill flip="none" rotWithShape="1">
                <a:gsLst>
                  <a:gs pos="0">
                    <a:srgbClr val="B1CA5E">
                      <a:shade val="30000"/>
                      <a:satMod val="115000"/>
                    </a:srgbClr>
                  </a:gs>
                  <a:gs pos="50000">
                    <a:srgbClr val="B1CA5E">
                      <a:shade val="67500"/>
                      <a:satMod val="115000"/>
                    </a:srgbClr>
                  </a:gs>
                  <a:gs pos="100000">
                    <a:srgbClr val="B1CA5E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 w="3175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6350"/>
                <a:bevelB w="127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158-41D9-9C80-EEF927414729}"/>
              </c:ext>
            </c:extLst>
          </c:dPt>
          <c:dPt>
            <c:idx val="2"/>
            <c:spPr>
              <a:solidFill>
                <a:srgbClr val="CBDC94"/>
              </a:solidFill>
              <a:ln w="3175" cap="flat" cmpd="sng" algn="ctr">
                <a:solidFill>
                  <a:sysClr val="windowText" lastClr="00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6350"/>
                <a:bevelB w="127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3158-41D9-9C80-EEF927414729}"/>
              </c:ext>
            </c:extLst>
          </c:dPt>
          <c:dLbls>
            <c:dLbl>
              <c:idx val="0"/>
              <c:layout>
                <c:manualLayout>
                  <c:x val="1.5774415623957382E-2"/>
                  <c:y val="7.373173598811695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35,74%</a:t>
                    </a:r>
                    <a:endParaRPr lang="pt-BR" dirty="0"/>
                  </a:p>
                </c:rich>
              </c:tx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158-41D9-9C80-EEF927414729}"/>
                </c:ext>
              </c:extLst>
            </c:dLbl>
            <c:dLbl>
              <c:idx val="1"/>
              <c:layout>
                <c:manualLayout>
                  <c:x val="1.7585729703895339E-2"/>
                  <c:y val="2.1609952083331635E-2"/>
                </c:manualLayout>
              </c:layout>
              <c:tx>
                <c:rich>
                  <a:bodyPr lIns="38100" tIns="19050" rIns="38100" bIns="19050">
                    <a:noAutofit/>
                  </a:bodyPr>
                  <a:lstStyle/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en-US" dirty="0" smtClean="0"/>
                      <a:t>3,61%</a:t>
                    </a:r>
                    <a:endParaRPr lang="en-US" dirty="0"/>
                  </a:p>
                </c:rich>
              </c:tx>
              <c:spPr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13162886902428664"/>
                      <c:h val="8.78833646629022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158-41D9-9C80-EEF927414729}"/>
                </c:ext>
              </c:extLst>
            </c:dLbl>
            <c:dLbl>
              <c:idx val="2"/>
              <c:layout>
                <c:manualLayout>
                  <c:x val="3.3132494425615007E-2"/>
                  <c:y val="-0.4361059901250489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60,65%</a:t>
                    </a:r>
                    <a:endParaRPr lang="en-US" dirty="0"/>
                  </a:p>
                </c:rich>
              </c:tx>
              <c:showVal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3158-41D9-9C80-EEF92741472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lIns="38100" tIns="19050" rIns="38100" bIns="19050">
                <a:spAutoFit/>
              </a:bodyPr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pt-BR"/>
              </a:p>
            </c:txPr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Janeiro!$C$8:$C$10</c:f>
              <c:strCache>
                <c:ptCount val="3"/>
                <c:pt idx="0">
                  <c:v>FEMININO </c:v>
                </c:pt>
                <c:pt idx="1">
                  <c:v>MASCULINO</c:v>
                </c:pt>
                <c:pt idx="2">
                  <c:v>OUTROS</c:v>
                </c:pt>
              </c:strCache>
            </c:strRef>
          </c:cat>
          <c:val>
            <c:numRef>
              <c:f>Janeiro!$D$8:$D$10</c:f>
              <c:numCache>
                <c:formatCode>0.00%</c:formatCode>
                <c:ptCount val="3"/>
                <c:pt idx="0">
                  <c:v>0.61850000000000005</c:v>
                </c:pt>
                <c:pt idx="1">
                  <c:v>0.36250000000000027</c:v>
                </c:pt>
                <c:pt idx="2" formatCode="General">
                  <c:v>1.85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3158-41D9-9C80-EEF927414729}"/>
            </c:ext>
          </c:extLst>
        </c:ser>
        <c:dLbls>
          <c:showPercent val="1"/>
        </c:dLbls>
        <c:firstSliceAng val="12"/>
      </c:pieChart>
    </c:plotArea>
    <c:legend>
      <c:legendPos val="t"/>
      <c:layout>
        <c:manualLayout>
          <c:xMode val="edge"/>
          <c:yMode val="edge"/>
          <c:x val="0.6466421697287843"/>
          <c:y val="0.31006962671332755"/>
          <c:w val="0.3255800524934383"/>
          <c:h val="0.51828101966706208"/>
        </c:manualLayout>
      </c:layout>
      <c:txPr>
        <a:bodyPr/>
        <a:lstStyle/>
        <a:p>
          <a:pPr>
            <a:defRPr sz="1200">
              <a:solidFill>
                <a:sysClr val="windowText" lastClr="000000"/>
              </a:solidFill>
            </a:defRPr>
          </a:pPr>
          <a:endParaRPr lang="pt-BR"/>
        </a:p>
      </c:txPr>
    </c:legend>
    <c:plotVisOnly val="1"/>
    <c:dispBlanksAs val="zero"/>
  </c:chart>
  <c:spPr>
    <a:noFill/>
    <a:ln w="9525" cap="flat" cmpd="sng" algn="ctr">
      <a:noFill/>
      <a:prstDash val="solid"/>
    </a:ln>
    <a:effectLst>
      <a:outerShdw blurRad="40000" dist="23000" dir="5400000" rotWithShape="0">
        <a:srgbClr val="000000">
          <a:alpha val="35000"/>
        </a:srgbClr>
      </a:outerShdw>
    </a:effectLst>
  </c:spPr>
  <c:txPr>
    <a:bodyPr/>
    <a:lstStyle/>
    <a:p>
      <a:pPr>
        <a:defRPr>
          <a:solidFill>
            <a:schemeClr val="lt1"/>
          </a:solidFill>
          <a:latin typeface="+mn-lt"/>
          <a:ea typeface="+mn-ea"/>
          <a:cs typeface="+mn-cs"/>
        </a:defRPr>
      </a:pPr>
      <a:endParaRPr lang="pt-BR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sz="1400" b="1" i="0" baseline="0">
                <a:effectLst/>
              </a:rPr>
              <a:t>DEMONSTRATIVO DAS SITUAÇÕES</a:t>
            </a:r>
            <a:endParaRPr lang="pt-BR" sz="1400">
              <a:effectLst/>
            </a:endParaRPr>
          </a:p>
          <a:p>
            <a:pPr algn="ctr"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sz="1400" b="1" i="0" baseline="0">
                <a:effectLst/>
              </a:rPr>
              <a:t> DAS MANIFESTAÇÕES</a:t>
            </a:r>
            <a:endParaRPr lang="pt-BR" sz="1400">
              <a:effectLst/>
            </a:endParaRPr>
          </a:p>
        </c:rich>
      </c:tx>
      <c:layout>
        <c:manualLayout>
          <c:xMode val="edge"/>
          <c:yMode val="edge"/>
          <c:x val="0.31316816135506637"/>
          <c:y val="6.9865237505641428E-2"/>
        </c:manualLayout>
      </c:layout>
    </c:title>
    <c:plotArea>
      <c:layout>
        <c:manualLayout>
          <c:layoutTarget val="inner"/>
          <c:xMode val="edge"/>
          <c:yMode val="edge"/>
          <c:x val="0.20364531889063911"/>
          <c:y val="0.28037288495904494"/>
          <c:w val="0.73203126341906366"/>
          <c:h val="0.59565039687291355"/>
        </c:manualLayout>
      </c:layout>
      <c:barChart>
        <c:barDir val="bar"/>
        <c:grouping val="clustered"/>
        <c:ser>
          <c:idx val="1"/>
          <c:order val="0"/>
          <c:spPr>
            <a:solidFill>
              <a:srgbClr val="B1CA5E"/>
            </a:solidFill>
            <a:ln>
              <a:solidFill>
                <a:sysClr val="windowText" lastClr="000000"/>
              </a:solidFill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dLbls>
            <c:dLbl>
              <c:idx val="0"/>
              <c:layout>
                <c:manualLayout>
                  <c:x val="6.5601843098061462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200" b="0" i="0" u="none" strike="noStrike" baseline="0"/>
                      <a:t>9</a:t>
                    </a:r>
                    <a:endParaRPr lang="en-US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DFB-4D66-B773-9C7C62BCCCDA}"/>
                </c:ext>
              </c:extLst>
            </c:dLbl>
            <c:dLbl>
              <c:idx val="1"/>
              <c:layout>
                <c:manualLayout>
                  <c:x val="1.2935366638754579E-2"/>
                  <c:y val="6.1653995480698874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DFB-4D66-B773-9C7C62BCCCDA}"/>
                </c:ext>
              </c:extLst>
            </c:dLbl>
            <c:dLbl>
              <c:idx val="2"/>
              <c:layout>
                <c:manualLayout>
                  <c:x val="1.2935366638754579E-2"/>
                  <c:y val="-2.9237365747274186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DFB-4D66-B773-9C7C62BCCCDA}"/>
                </c:ext>
              </c:extLst>
            </c:dLbl>
            <c:dLbl>
              <c:idx val="3"/>
              <c:layout>
                <c:manualLayout>
                  <c:x val="6.4676129764187898E-3"/>
                  <c:y val="-2.9237365747274728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DFB-4D66-B773-9C7C62BCCCDA}"/>
                </c:ext>
              </c:extLst>
            </c:dLbl>
            <c:dLbl>
              <c:idx val="4"/>
              <c:layout>
                <c:manualLayout>
                  <c:x val="-6.4814001962849974E-4"/>
                  <c:y val="7.9481599653792462E-5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1.540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C642-42D3-AB91-61362A544CBD}"/>
                </c:ext>
              </c:extLst>
            </c:dLbl>
            <c:dLbl>
              <c:idx val="5"/>
              <c:layout>
                <c:manualLayout>
                  <c:x val="4.1672021952625145E-3"/>
                  <c:y val="-1.9804537210088784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DFB-4D66-B773-9C7C62BCCCDA}"/>
                </c:ext>
              </c:extLst>
            </c:dLbl>
            <c:dLbl>
              <c:idx val="6"/>
              <c:layout>
                <c:manualLayout>
                  <c:x val="-9.0209263468553087E-3"/>
                  <c:y val="-2.702907610080726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DFB-4D66-B773-9C7C62BCCC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pt-BR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Tipologia!$M$98:$M$103</c:f>
              <c:strCache>
                <c:ptCount val="6"/>
                <c:pt idx="0">
                  <c:v>     PENSIONISTA</c:v>
                </c:pt>
                <c:pt idx="1">
                  <c:v>     ABAIXO ASSINADO</c:v>
                </c:pt>
                <c:pt idx="2">
                  <c:v>     PESSOA JURÍDICA</c:v>
                </c:pt>
                <c:pt idx="3">
                  <c:v>     ANÔNIMO</c:v>
                </c:pt>
                <c:pt idx="4">
                  <c:v>     SERVIDOR PÚBLICO</c:v>
                </c:pt>
                <c:pt idx="5">
                  <c:v>  PESSOA FÍSICA</c:v>
                </c:pt>
              </c:strCache>
            </c:strRef>
          </c:cat>
          <c:val>
            <c:numRef>
              <c:f>Tipologia!$N$98:$N$103</c:f>
              <c:numCache>
                <c:formatCode>General</c:formatCode>
                <c:ptCount val="6"/>
                <c:pt idx="0">
                  <c:v>9</c:v>
                </c:pt>
                <c:pt idx="1">
                  <c:v>9</c:v>
                </c:pt>
                <c:pt idx="2">
                  <c:v>131</c:v>
                </c:pt>
                <c:pt idx="3">
                  <c:v>766</c:v>
                </c:pt>
                <c:pt idx="4" formatCode="#,##0">
                  <c:v>1543</c:v>
                </c:pt>
                <c:pt idx="5" formatCode="#,##0">
                  <c:v>42816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FDFB-4D66-B773-9C7C62BCCCDA}"/>
            </c:ext>
          </c:extLst>
        </c:ser>
        <c:dLbls>
          <c:showVal val="1"/>
        </c:dLbls>
        <c:axId val="106227968"/>
        <c:axId val="106283008"/>
      </c:barChart>
      <c:catAx>
        <c:axId val="106227968"/>
        <c:scaling>
          <c:orientation val="minMax"/>
        </c:scaling>
        <c:axPos val="l"/>
        <c:numFmt formatCode="General" sourceLinked="0"/>
        <c:majorTickMark val="none"/>
        <c:tickLblPos val="nextTo"/>
        <c:txPr>
          <a:bodyPr/>
          <a:lstStyle/>
          <a:p>
            <a:pPr>
              <a:defRPr sz="1000">
                <a:latin typeface="+mj-lt"/>
                <a:cs typeface="Times New Roman" panose="02020603050405020304" pitchFamily="18" charset="0"/>
              </a:defRPr>
            </a:pPr>
            <a:endParaRPr lang="pt-BR"/>
          </a:p>
        </c:txPr>
        <c:crossAx val="106283008"/>
        <c:crosses val="autoZero"/>
        <c:auto val="1"/>
        <c:lblAlgn val="ctr"/>
        <c:lblOffset val="100"/>
      </c:catAx>
      <c:valAx>
        <c:axId val="106283008"/>
        <c:scaling>
          <c:orientation val="minMax"/>
        </c:scaling>
        <c:delete val="1"/>
        <c:axPos val="b"/>
        <c:numFmt formatCode="General" sourceLinked="1"/>
        <c:tickLblPos val="none"/>
        <c:crossAx val="106227968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</c:chart>
  <c:spPr>
    <a:noFill/>
    <a:ln>
      <a:noFill/>
    </a:ln>
  </c:spPr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BR" sz="1400" b="1" i="0" baseline="0">
                <a:effectLst/>
              </a:rPr>
              <a:t>RESULTADO DOS PEDIDOS DE ACESSO A INFORMAÇÃO  ENCERRADOS</a:t>
            </a:r>
            <a:endParaRPr lang="pt-BR" sz="1400">
              <a:effectLst/>
            </a:endParaRPr>
          </a:p>
          <a:p>
            <a:pPr algn="ctr"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BR" sz="1400" b="1" i="0" baseline="0">
                <a:effectLst/>
              </a:rPr>
              <a:t>JANEIRO À DEZEMBRO</a:t>
            </a:r>
            <a:endParaRPr lang="pt-BR" sz="1400">
              <a:effectLst/>
            </a:endParaRPr>
          </a:p>
        </c:rich>
      </c:tx>
      <c:layout>
        <c:manualLayout>
          <c:xMode val="edge"/>
          <c:yMode val="edge"/>
          <c:x val="0.15240589198036025"/>
          <c:y val="5.3916286779942001E-2"/>
        </c:manualLayout>
      </c:layout>
    </c:title>
    <c:plotArea>
      <c:layout>
        <c:manualLayout>
          <c:layoutTarget val="inner"/>
          <c:xMode val="edge"/>
          <c:yMode val="edge"/>
          <c:x val="0.25278821836788312"/>
          <c:y val="0.26892412406950789"/>
          <c:w val="0.72135783882567439"/>
          <c:h val="0.6042305165962667"/>
        </c:manualLayout>
      </c:layout>
      <c:barChart>
        <c:barDir val="bar"/>
        <c:grouping val="clustered"/>
        <c:ser>
          <c:idx val="1"/>
          <c:order val="0"/>
          <c:spPr>
            <a:solidFill>
              <a:srgbClr val="F7A93B"/>
            </a:solidFill>
            <a:ln>
              <a:solidFill>
                <a:sysClr val="windowText" lastClr="000000"/>
              </a:solidFill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dLbls>
            <c:dLbl>
              <c:idx val="0"/>
              <c:layout>
                <c:manualLayout>
                  <c:x val="1.0133630941140358E-2"/>
                  <c:y val="-2.981794794659376E-17"/>
                </c:manualLayout>
              </c:layout>
              <c:tx>
                <c:rich>
                  <a:bodyPr/>
                  <a:lstStyle/>
                  <a:p>
                    <a:r>
                      <a:rPr lang="en-US" sz="1200" b="0" i="0" u="none" strike="noStrike" baseline="0" dirty="0" smtClean="0"/>
                      <a:t>42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0BE-4C6F-9B32-7ADF3C7F74FC}"/>
                </c:ext>
              </c:extLst>
            </c:dLbl>
            <c:dLbl>
              <c:idx val="1"/>
              <c:layout>
                <c:manualLayout>
                  <c:x val="1.2935379804202023E-2"/>
                  <c:y val="-3.767973979329141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59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0BE-4C6F-9B32-7ADF3C7F74FC}"/>
                </c:ext>
              </c:extLst>
            </c:dLbl>
            <c:dLbl>
              <c:idx val="2"/>
              <c:layout>
                <c:manualLayout>
                  <c:x val="6.3887349596848698E-3"/>
                  <c:y val="1.679036531916707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105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0BE-4C6F-9B32-7ADF3C7F74FC}"/>
                </c:ext>
              </c:extLst>
            </c:dLbl>
            <c:dLbl>
              <c:idx val="3"/>
              <c:layout>
                <c:manualLayout>
                  <c:x val="4.2853890399542939E-3"/>
                  <c:y val="-7.890341458513805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1.300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0BE-4C6F-9B32-7ADF3C7F74FC}"/>
                </c:ext>
              </c:extLst>
            </c:dLbl>
            <c:dLbl>
              <c:idx val="4"/>
              <c:layout>
                <c:manualLayout>
                  <c:x val="1.0262939718459912E-2"/>
                  <c:y val="7.8720064298182877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43.750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00BE-4C6F-9B32-7ADF3C7F74FC}"/>
                </c:ext>
              </c:extLst>
            </c:dLbl>
            <c:dLbl>
              <c:idx val="5"/>
              <c:layout>
                <c:manualLayout>
                  <c:x val="-7.1158835222905302E-3"/>
                  <c:y val="-2.702907610080726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0BE-4C6F-9B32-7ADF3C7F74FC}"/>
                </c:ext>
              </c:extLst>
            </c:dLbl>
            <c:dLbl>
              <c:idx val="6"/>
              <c:layout>
                <c:manualLayout>
                  <c:x val="-9.0209263468553087E-3"/>
                  <c:y val="-2.702907610080726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0BE-4C6F-9B32-7ADF3C7F74F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pt-BR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Tipologia!$G$92:$G$96</c:f>
              <c:strCache>
                <c:ptCount val="5"/>
                <c:pt idx="0">
                  <c:v>     NÃO DISPONÍVEL (INFORMAÇÃO)</c:v>
                </c:pt>
                <c:pt idx="1">
                  <c:v>     NÃO COMPETE AO GOVERNO DO ESTADO (INFORMAÇÃO)</c:v>
                </c:pt>
                <c:pt idx="2">
                  <c:v>     CONTEÚDO INSUFICIENTE (INFORMAÇÃO)</c:v>
                </c:pt>
                <c:pt idx="3">
                  <c:v>      NÃO FORNECIDA (INFORMAÇÃO)</c:v>
                </c:pt>
                <c:pt idx="4">
                  <c:v> FORNECIDA (INFORMAÇÃO)</c:v>
                </c:pt>
              </c:strCache>
            </c:strRef>
          </c:cat>
          <c:val>
            <c:numRef>
              <c:f>Tipologia!$H$92:$H$96</c:f>
              <c:numCache>
                <c:formatCode>General</c:formatCode>
                <c:ptCount val="5"/>
                <c:pt idx="0">
                  <c:v>45</c:v>
                </c:pt>
                <c:pt idx="1">
                  <c:v>60</c:v>
                </c:pt>
                <c:pt idx="2">
                  <c:v>108</c:v>
                </c:pt>
                <c:pt idx="3" formatCode="#,##0">
                  <c:v>1336</c:v>
                </c:pt>
                <c:pt idx="4" formatCode="#,##0">
                  <c:v>45975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00BE-4C6F-9B32-7ADF3C7F74FC}"/>
            </c:ext>
          </c:extLst>
        </c:ser>
        <c:dLbls>
          <c:showVal val="1"/>
        </c:dLbls>
        <c:axId val="106305024"/>
        <c:axId val="106306560"/>
      </c:barChart>
      <c:catAx>
        <c:axId val="106305024"/>
        <c:scaling>
          <c:orientation val="minMax"/>
        </c:scaling>
        <c:axPos val="l"/>
        <c:numFmt formatCode="General" sourceLinked="0"/>
        <c:majorTickMark val="none"/>
        <c:tickLblPos val="nextTo"/>
        <c:txPr>
          <a:bodyPr/>
          <a:lstStyle/>
          <a:p>
            <a:pPr>
              <a:defRPr sz="900">
                <a:latin typeface="+mj-lt"/>
                <a:cs typeface="Times New Roman" panose="02020603050405020304" pitchFamily="18" charset="0"/>
              </a:defRPr>
            </a:pPr>
            <a:endParaRPr lang="pt-BR"/>
          </a:p>
        </c:txPr>
        <c:crossAx val="106306560"/>
        <c:crosses val="autoZero"/>
        <c:auto val="1"/>
        <c:lblAlgn val="ctr"/>
        <c:lblOffset val="100"/>
      </c:catAx>
      <c:valAx>
        <c:axId val="106306560"/>
        <c:scaling>
          <c:orientation val="minMax"/>
        </c:scaling>
        <c:delete val="1"/>
        <c:axPos val="b"/>
        <c:numFmt formatCode="General" sourceLinked="1"/>
        <c:tickLblPos val="none"/>
        <c:crossAx val="106305024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</c:chart>
  <c:spPr>
    <a:noFill/>
    <a:ln>
      <a:noFill/>
    </a:ln>
  </c:spPr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BR" sz="1400" b="1" i="0" baseline="0">
                <a:effectLst/>
              </a:rPr>
              <a:t>RESULTADO DOS RECURSOS  ENCERRADOS</a:t>
            </a:r>
            <a:endParaRPr lang="pt-BR" sz="1400">
              <a:effectLst/>
            </a:endParaRPr>
          </a:p>
          <a:p>
            <a:pPr algn="ctr"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t-BR" sz="1400" b="1" i="0" baseline="0">
                <a:effectLst/>
              </a:rPr>
              <a:t>JANEIRO À DEZEMBRO</a:t>
            </a:r>
            <a:endParaRPr lang="pt-BR" sz="1400">
              <a:effectLst/>
            </a:endParaRPr>
          </a:p>
        </c:rich>
      </c:tx>
      <c:layout>
        <c:manualLayout>
          <c:xMode val="edge"/>
          <c:yMode val="edge"/>
          <c:x val="0.15240589198036059"/>
          <c:y val="5.3916286779942049E-2"/>
        </c:manualLayout>
      </c:layout>
    </c:title>
    <c:plotArea>
      <c:layout>
        <c:manualLayout>
          <c:layoutTarget val="inner"/>
          <c:xMode val="edge"/>
          <c:yMode val="edge"/>
          <c:x val="0.27971304732571278"/>
          <c:y val="0.32083964384834734"/>
          <c:w val="0.61365849364016511"/>
          <c:h val="0.4512166751818299"/>
        </c:manualLayout>
      </c:layout>
      <c:barChart>
        <c:barDir val="bar"/>
        <c:grouping val="clustered"/>
        <c:ser>
          <c:idx val="1"/>
          <c:order val="0"/>
          <c:spPr>
            <a:solidFill>
              <a:srgbClr val="B1CA5E"/>
            </a:solidFill>
            <a:ln>
              <a:solidFill>
                <a:sysClr val="windowText" lastClr="000000"/>
              </a:solidFill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dLbls>
            <c:dLbl>
              <c:idx val="0"/>
              <c:layout>
                <c:manualLayout>
                  <c:x val="1.0133630941140358E-2"/>
                  <c:y val="-2.9817947946593963E-17"/>
                </c:manualLayout>
              </c:layout>
              <c:tx>
                <c:rich>
                  <a:bodyPr/>
                  <a:lstStyle/>
                  <a:p>
                    <a:r>
                      <a:rPr lang="en-US" sz="1200" b="0" i="0" u="none" strike="noStrike" baseline="0"/>
                      <a:t>59</a:t>
                    </a:r>
                    <a:endParaRPr lang="en-US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460-4AEB-A60C-187FD3384AEF}"/>
                </c:ext>
              </c:extLst>
            </c:dLbl>
            <c:dLbl>
              <c:idx val="1"/>
              <c:layout>
                <c:manualLayout>
                  <c:x val="1.2935379804202037E-2"/>
                  <c:y val="-3.76797397932914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31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460-4AEB-A60C-187FD3384AEF}"/>
                </c:ext>
              </c:extLst>
            </c:dLbl>
            <c:dLbl>
              <c:idx val="2"/>
              <c:layout>
                <c:manualLayout>
                  <c:x val="6.3887349596848724E-3"/>
                  <c:y val="1.6790365319167121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49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460-4AEB-A60C-187FD3384AEF}"/>
                </c:ext>
              </c:extLst>
            </c:dLbl>
            <c:dLbl>
              <c:idx val="3"/>
              <c:layout>
                <c:manualLayout>
                  <c:x val="4.2853890399542939E-3"/>
                  <c:y val="-7.8903414585138158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460-4AEB-A60C-187FD3384AEF}"/>
                </c:ext>
              </c:extLst>
            </c:dLbl>
            <c:dLbl>
              <c:idx val="4"/>
              <c:layout>
                <c:manualLayout>
                  <c:x val="1.0262939718459926E-2"/>
                  <c:y val="7.8720064298182894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460-4AEB-A60C-187FD3384AEF}"/>
                </c:ext>
              </c:extLst>
            </c:dLbl>
            <c:dLbl>
              <c:idx val="5"/>
              <c:layout>
                <c:manualLayout>
                  <c:x val="-7.1158835222905302E-3"/>
                  <c:y val="-2.702907610080727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460-4AEB-A60C-187FD3384AEF}"/>
                </c:ext>
              </c:extLst>
            </c:dLbl>
            <c:dLbl>
              <c:idx val="6"/>
              <c:layout>
                <c:manualLayout>
                  <c:x val="-9.0209263468553208E-3"/>
                  <c:y val="-2.702907610080727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460-4AEB-A60C-187FD3384AE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pt-BR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Tipologia!$E$139:$E$141</c:f>
              <c:strCache>
                <c:ptCount val="3"/>
                <c:pt idx="1">
                  <c:v>INDEFERIDO</c:v>
                </c:pt>
                <c:pt idx="2">
                  <c:v>DEFERIDO </c:v>
                </c:pt>
              </c:strCache>
            </c:strRef>
          </c:cat>
          <c:val>
            <c:numRef>
              <c:f>Tipologia!$F$139:$F$141</c:f>
              <c:numCache>
                <c:formatCode>General</c:formatCode>
                <c:ptCount val="3"/>
                <c:pt idx="1">
                  <c:v>41</c:v>
                </c:pt>
                <c:pt idx="2">
                  <c:v>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C460-4AEB-A60C-187FD3384AEF}"/>
            </c:ext>
          </c:extLst>
        </c:ser>
        <c:dLbls>
          <c:showVal val="1"/>
        </c:dLbls>
        <c:axId val="99512320"/>
        <c:axId val="105747200"/>
      </c:barChart>
      <c:catAx>
        <c:axId val="99512320"/>
        <c:scaling>
          <c:orientation val="minMax"/>
        </c:scaling>
        <c:axPos val="l"/>
        <c:numFmt formatCode="General" sourceLinked="0"/>
        <c:majorTickMark val="none"/>
        <c:tickLblPos val="nextTo"/>
        <c:txPr>
          <a:bodyPr/>
          <a:lstStyle/>
          <a:p>
            <a:pPr>
              <a:defRPr sz="900">
                <a:latin typeface="+mj-lt"/>
                <a:cs typeface="Times New Roman" panose="02020603050405020304" pitchFamily="18" charset="0"/>
              </a:defRPr>
            </a:pPr>
            <a:endParaRPr lang="pt-BR"/>
          </a:p>
        </c:txPr>
        <c:crossAx val="105747200"/>
        <c:crosses val="autoZero"/>
        <c:auto val="1"/>
        <c:lblAlgn val="ctr"/>
        <c:lblOffset val="100"/>
      </c:catAx>
      <c:valAx>
        <c:axId val="105747200"/>
        <c:scaling>
          <c:orientation val="minMax"/>
        </c:scaling>
        <c:delete val="1"/>
        <c:axPos val="b"/>
        <c:numFmt formatCode="General" sourceLinked="1"/>
        <c:tickLblPos val="none"/>
        <c:crossAx val="99512320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</c:chart>
  <c:spPr>
    <a:noFill/>
    <a:ln>
      <a:noFill/>
    </a:ln>
  </c:spPr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810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1295" y="1"/>
            <a:ext cx="3076363" cy="511810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B5E586D0-71AD-44C6-8F5E-B67B22AF8462}" type="datetimeFigureOut">
              <a:rPr lang="pt-BR" smtClean="0"/>
              <a:pPr/>
              <a:t>28/01/2026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9930" y="4862195"/>
            <a:ext cx="5679440" cy="4606290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722614"/>
            <a:ext cx="3076363" cy="511810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1295" y="9722614"/>
            <a:ext cx="3076363" cy="511810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41C1DBA1-C2AC-4610-A508-A5E8D17914E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Cabeçalho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pt-BR"/>
              <a:t>SECOM- Ouvidoria Geral do Estado da Bahia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5" name="Espaço Reservado para Cabeçalho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pt-BR"/>
              <a:t>SECOM- Ouvidoria Geral do Estado da Bahia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5" name="Espaço Reservado para Cabeçalho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pt-BR"/>
              <a:t>SECOM- Ouvidoria Geral do Estado da Bahia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5" name="Espaço Reservado para Cabeçalho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pt-BR"/>
              <a:t>SECOM- Ouvidoria Geral do Estado da Bahia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C1DBA1-C2AC-4610-A508-A5E8D17914E6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561544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C1DBA1-C2AC-4610-A508-A5E8D17914E6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56970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C2825-004A-4039-B095-52CF8EDE777F}" type="datetime1">
              <a:rPr lang="pt-BR" smtClean="0"/>
              <a:t>28/01/2026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8116B-45C4-4608-96AB-449F67B3992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5BE67-45F1-40D1-999E-ED8D01E6D943}" type="datetime1">
              <a:rPr lang="pt-BR" smtClean="0"/>
              <a:t>28/01/2026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8116B-45C4-4608-96AB-449F67B3992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12CAE-D155-4881-BE61-1E49BEB13634}" type="datetime1">
              <a:rPr lang="pt-BR" smtClean="0"/>
              <a:t>28/01/2026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8116B-45C4-4608-96AB-449F67B3992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EE882-0BA1-4E5C-8196-665FF906E3BA}" type="datetime1">
              <a:rPr lang="pt-BR" smtClean="0"/>
              <a:t>28/01/2026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8116B-45C4-4608-96AB-449F67B3992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A6957-1B34-4700-86EE-7FBCE40E1F9B}" type="datetime1">
              <a:rPr lang="pt-BR" smtClean="0"/>
              <a:t>28/01/2026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8116B-45C4-4608-96AB-449F67B3992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D86A-2B1D-4AE9-AEB7-E560F11F1679}" type="datetime1">
              <a:rPr lang="pt-BR" smtClean="0"/>
              <a:t>28/01/2026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8116B-45C4-4608-96AB-449F67B3992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F3035-0F29-46C2-80E6-891C97B4EF05}" type="datetime1">
              <a:rPr lang="pt-BR" smtClean="0"/>
              <a:t>28/01/2026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8116B-45C4-4608-96AB-449F67B3992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E7C29-1543-4125-9B2E-84EA8DB95683}" type="datetime1">
              <a:rPr lang="pt-BR" smtClean="0"/>
              <a:t>28/01/2026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8116B-45C4-4608-96AB-449F67B3992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2349-E954-40D2-AF56-2379D47D2C99}" type="datetime1">
              <a:rPr lang="pt-BR" smtClean="0"/>
              <a:t>28/01/2026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8116B-45C4-4608-96AB-449F67B3992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AFD5D-50F3-4F54-9742-21C14493DB17}" type="datetime1">
              <a:rPr lang="pt-BR" smtClean="0"/>
              <a:t>28/01/2026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8116B-45C4-4608-96AB-449F67B3992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70A97-F8D9-4212-89BB-73B9450B0EB2}" type="datetime1">
              <a:rPr lang="pt-BR" smtClean="0"/>
              <a:t>28/01/2026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8116B-45C4-4608-96AB-449F67B3992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B4263-D149-46E0-913F-89F093919E10}" type="datetime1">
              <a:rPr lang="pt-BR" smtClean="0"/>
              <a:t>28/01/2026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8116B-45C4-4608-96AB-449F67B3992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29989" y="1844824"/>
            <a:ext cx="7429552" cy="2286016"/>
          </a:xfrm>
        </p:spPr>
        <p:txBody>
          <a:bodyPr>
            <a:normAutofit fontScale="90000"/>
          </a:bodyPr>
          <a:lstStyle/>
          <a:p>
            <a:pPr>
              <a:tabLst>
                <a:tab pos="4927600" algn="l"/>
              </a:tabLst>
            </a:pPr>
            <a:r>
              <a:rPr lang="pt-BR" sz="4000" b="1" dirty="0">
                <a:solidFill>
                  <a:srgbClr val="000000"/>
                </a:solidFill>
                <a:latin typeface="Garamond" pitchFamily="18" charset="0"/>
              </a:rPr>
              <a:t>Relatório das Ações da </a:t>
            </a:r>
            <a:br>
              <a:rPr lang="pt-BR" sz="4000" b="1" dirty="0">
                <a:solidFill>
                  <a:srgbClr val="000000"/>
                </a:solidFill>
                <a:latin typeface="Garamond" pitchFamily="18" charset="0"/>
              </a:rPr>
            </a:br>
            <a:r>
              <a:rPr lang="pt-BR" sz="4000" b="1" dirty="0">
                <a:solidFill>
                  <a:srgbClr val="000000"/>
                </a:solidFill>
                <a:latin typeface="Garamond" pitchFamily="18" charset="0"/>
              </a:rPr>
              <a:t>Ouvidoria Geral do Estado da Bahia</a:t>
            </a:r>
            <a:r>
              <a:rPr lang="pt-BR" dirty="0">
                <a:solidFill>
                  <a:srgbClr val="000000"/>
                </a:solidFill>
                <a:latin typeface="Garamond" pitchFamily="18" charset="0"/>
              </a:rPr>
              <a:t/>
            </a:r>
            <a:br>
              <a:rPr lang="pt-BR" dirty="0">
                <a:solidFill>
                  <a:srgbClr val="000000"/>
                </a:solidFill>
                <a:latin typeface="Garamond" pitchFamily="18" charset="0"/>
              </a:rPr>
            </a:br>
            <a:r>
              <a:rPr lang="pt-BR" dirty="0">
                <a:solidFill>
                  <a:srgbClr val="000000"/>
                </a:solidFill>
                <a:latin typeface="Garamond" pitchFamily="18" charset="0"/>
              </a:rPr>
              <a:t/>
            </a:r>
            <a:br>
              <a:rPr lang="pt-BR" dirty="0">
                <a:solidFill>
                  <a:srgbClr val="000000"/>
                </a:solidFill>
                <a:latin typeface="Garamond" pitchFamily="18" charset="0"/>
              </a:rPr>
            </a:br>
            <a:r>
              <a:rPr lang="pt-BR" sz="4000" b="1" dirty="0">
                <a:latin typeface="Garamond" pitchFamily="18" charset="0"/>
              </a:rPr>
              <a:t>LEI DE ACESSO À INFORMAÇÃO </a:t>
            </a:r>
            <a:r>
              <a:rPr lang="pt-BR" sz="4900" b="1" dirty="0">
                <a:latin typeface="Garamond" pitchFamily="18" charset="0"/>
              </a:rPr>
              <a:t/>
            </a:r>
            <a:br>
              <a:rPr lang="pt-BR" sz="4900" b="1" dirty="0">
                <a:latin typeface="Garamond" pitchFamily="18" charset="0"/>
              </a:rPr>
            </a:br>
            <a:r>
              <a:rPr lang="pt-BR" sz="5400" b="1" dirty="0">
                <a:latin typeface="Garamond" pitchFamily="18" charset="0"/>
              </a:rPr>
              <a:t>–</a:t>
            </a:r>
            <a:r>
              <a:rPr lang="pt-BR" sz="4900" b="1" dirty="0">
                <a:latin typeface="Garamond" pitchFamily="18" charset="0"/>
              </a:rPr>
              <a:t> </a:t>
            </a:r>
            <a:r>
              <a:rPr lang="pt-BR" sz="4000" b="1" dirty="0" smtClean="0">
                <a:latin typeface="Garamond" pitchFamily="18" charset="0"/>
              </a:rPr>
              <a:t>2025 </a:t>
            </a:r>
            <a:r>
              <a:rPr lang="pt-BR" sz="5300" b="1" dirty="0">
                <a:latin typeface="Garamond" pitchFamily="18" charset="0"/>
              </a:rPr>
              <a:t>–</a:t>
            </a:r>
            <a:r>
              <a:rPr lang="pt-BR" sz="4000" b="1" dirty="0">
                <a:latin typeface="Garamond" pitchFamily="18" charset="0"/>
              </a:rPr>
              <a:t/>
            </a:r>
            <a:br>
              <a:rPr lang="pt-BR" sz="4000" b="1" dirty="0">
                <a:latin typeface="Garamond" pitchFamily="18" charset="0"/>
              </a:rPr>
            </a:br>
            <a:endParaRPr lang="pt-BR" b="1" dirty="0"/>
          </a:p>
        </p:txBody>
      </p:sp>
      <p:sp>
        <p:nvSpPr>
          <p:cNvPr id="10" name="CaixaDeTexto 9"/>
          <p:cNvSpPr txBox="1"/>
          <p:nvPr/>
        </p:nvSpPr>
        <p:spPr>
          <a:xfrm>
            <a:off x="142844" y="214290"/>
            <a:ext cx="75724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b="1" dirty="0">
                <a:solidFill>
                  <a:schemeClr val="tx2"/>
                </a:solidFill>
              </a:rPr>
              <a:t>Ouvidoria Geral do Estado da Bahia- OGE  --------------------------------------------------------------------------------------------------------------------------------------------------------------------------------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6" name="AutoShape 2" descr="Visualização da imagem"/>
          <p:cNvSpPr>
            <a:spLocks noChangeAspect="1" noChangeArrowheads="1"/>
          </p:cNvSpPr>
          <p:nvPr/>
        </p:nvSpPr>
        <p:spPr bwMode="auto">
          <a:xfrm>
            <a:off x="155574" y="-144463"/>
            <a:ext cx="2416161" cy="2416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57752" y="5357826"/>
            <a:ext cx="2024729" cy="840474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15272" y="159502"/>
            <a:ext cx="1129344" cy="468796"/>
          </a:xfrm>
          <a:prstGeom prst="rect">
            <a:avLst/>
          </a:prstGeom>
        </p:spPr>
      </p:pic>
      <p:pic>
        <p:nvPicPr>
          <p:cNvPr id="7" name="Imagem 6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5984" y="5214950"/>
            <a:ext cx="1809752" cy="10715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Forma 13"/>
          <p:cNvSpPr>
            <a:spLocks noChangeArrowheads="1"/>
          </p:cNvSpPr>
          <p:nvPr/>
        </p:nvSpPr>
        <p:spPr bwMode="auto">
          <a:xfrm>
            <a:off x="7018338" y="5164137"/>
            <a:ext cx="2125662" cy="1693863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kumimoji="0" lang="pt-BR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mbria" pitchFamily="18" charset="0"/>
                <a:cs typeface="Arial" pitchFamily="34" charset="0"/>
              </a:rPr>
              <a:t>1/7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t-BR" sz="24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42844" y="214290"/>
            <a:ext cx="75724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b="1" dirty="0">
                <a:solidFill>
                  <a:schemeClr val="tx2"/>
                </a:solidFill>
              </a:rPr>
              <a:t>Ouvidoria Geral do Estado da Bahia- OGE  --------------------------------------------------------------------------------------------------------------------------------------------------------------------------------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F7AD50DF-3BB2-45AF-8BD7-93F8030B537B}"/>
              </a:ext>
            </a:extLst>
          </p:cNvPr>
          <p:cNvSpPr txBox="1"/>
          <p:nvPr/>
        </p:nvSpPr>
        <p:spPr>
          <a:xfrm>
            <a:off x="483586" y="1198186"/>
            <a:ext cx="6984776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Relatório de Pedido de Acesso à Informação</a:t>
            </a:r>
          </a:p>
          <a:p>
            <a:endParaRPr lang="pt-BR" sz="1600" b="1" dirty="0"/>
          </a:p>
          <a:p>
            <a:r>
              <a:rPr lang="pt-BR" sz="1600" b="1" dirty="0"/>
              <a:t>Período: 01 de Janeiro de </a:t>
            </a:r>
            <a:r>
              <a:rPr lang="pt-BR" sz="1600" b="1" dirty="0" smtClean="0"/>
              <a:t>2025 </a:t>
            </a:r>
            <a:r>
              <a:rPr lang="pt-BR" sz="1600" b="1" dirty="0"/>
              <a:t>– </a:t>
            </a:r>
            <a:r>
              <a:rPr lang="pt-BR" sz="1600" b="1" dirty="0" smtClean="0"/>
              <a:t>31 </a:t>
            </a:r>
            <a:r>
              <a:rPr lang="pt-BR" sz="1600" b="1" dirty="0"/>
              <a:t>de </a:t>
            </a:r>
            <a:r>
              <a:rPr lang="pt-BR" sz="1600" b="1" dirty="0" smtClean="0"/>
              <a:t>dezembro </a:t>
            </a:r>
            <a:r>
              <a:rPr lang="pt-BR" sz="1600" b="1" dirty="0"/>
              <a:t>de </a:t>
            </a:r>
            <a:r>
              <a:rPr lang="pt-BR" sz="1600" b="1" dirty="0" smtClean="0"/>
              <a:t>2025</a:t>
            </a:r>
            <a:endParaRPr lang="pt-BR" sz="1600" b="1" dirty="0"/>
          </a:p>
          <a:p>
            <a:endParaRPr lang="pt-BR" sz="1600" b="1" dirty="0"/>
          </a:p>
          <a:p>
            <a:r>
              <a:rPr lang="pt-BR" sz="1600" b="1" dirty="0"/>
              <a:t>Secretarias e Órgãos: (Todos)</a:t>
            </a:r>
          </a:p>
          <a:p>
            <a:endParaRPr lang="pt-BR" sz="1600" b="1" dirty="0"/>
          </a:p>
          <a:p>
            <a:r>
              <a:rPr lang="pt-BR" sz="1600" b="1" dirty="0"/>
              <a:t>Quantidade de pedido de Acesso à Informação: 45.271</a:t>
            </a:r>
            <a:r>
              <a:rPr lang="pt-BR" sz="1600" b="1" dirty="0" smtClean="0"/>
              <a:t> </a:t>
            </a:r>
            <a:endParaRPr lang="pt-BR" sz="1600" b="1" dirty="0"/>
          </a:p>
          <a:p>
            <a:endParaRPr lang="pt-BR" sz="1600" b="1" dirty="0"/>
          </a:p>
          <a:p>
            <a:endParaRPr lang="pt-BR" sz="1600" b="1" dirty="0"/>
          </a:p>
        </p:txBody>
      </p:sp>
      <p:graphicFrame>
        <p:nvGraphicFramePr>
          <p:cNvPr id="13" name="Tabela 12">
            <a:extLst>
              <a:ext uri="{FF2B5EF4-FFF2-40B4-BE49-F238E27FC236}">
                <a16:creationId xmlns:a16="http://schemas.microsoft.com/office/drawing/2014/main" xmlns="" id="{CA9435EA-DE73-4DA0-86D1-3F2C3ADCE3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10364675"/>
              </p:ext>
            </p:extLst>
          </p:nvPr>
        </p:nvGraphicFramePr>
        <p:xfrm>
          <a:off x="6075337" y="980727"/>
          <a:ext cx="2786050" cy="2743241"/>
        </p:xfrm>
        <a:graphic>
          <a:graphicData uri="http://schemas.openxmlformats.org/drawingml/2006/table">
            <a:tbl>
              <a:tblPr>
                <a:tableStyleId>{D113A9D2-9D6B-4929-AA2D-F23B5EE8CBE7}</a:tableStyleId>
              </a:tblPr>
              <a:tblGrid>
                <a:gridCol w="1908253">
                  <a:extLst>
                    <a:ext uri="{9D8B030D-6E8A-4147-A177-3AD203B41FA5}">
                      <a16:colId xmlns:a16="http://schemas.microsoft.com/office/drawing/2014/main" xmlns="" val="3629782960"/>
                    </a:ext>
                  </a:extLst>
                </a:gridCol>
                <a:gridCol w="8777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9285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PRAZO</a:t>
                      </a:r>
                      <a:r>
                        <a:rPr lang="pt-BR" sz="1600" b="1" i="0" u="none" strike="noStrike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DE RESPOSTAS</a:t>
                      </a:r>
                      <a:endParaRPr lang="pt-BR" sz="1600" b="1" i="0" u="none" strike="noStrike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1CA5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3495384"/>
                  </a:ext>
                </a:extLst>
              </a:tr>
              <a:tr h="3357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Calibri"/>
                        </a:rPr>
                        <a:t>     1 A 10 DIAS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A5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43.012</a:t>
                      </a:r>
                      <a:endParaRPr lang="pt-B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A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27112117"/>
                  </a:ext>
                </a:extLst>
              </a:tr>
              <a:tr h="3357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Calibri"/>
                        </a:rPr>
                        <a:t>     11 A 15 DIAS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A5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701</a:t>
                      </a:r>
                      <a:endParaRPr lang="pt-B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A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57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Calibri"/>
                        </a:rPr>
                        <a:t>16 A 20 DIAS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A5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333</a:t>
                      </a:r>
                      <a:endParaRPr lang="pt-B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A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57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Calibri"/>
                        </a:rPr>
                        <a:t> 21 A 30 DIAS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A5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884</a:t>
                      </a:r>
                      <a:endParaRPr lang="pt-B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A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57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Calibri"/>
                        </a:rPr>
                        <a:t>31 A 60 DIAS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A5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286</a:t>
                      </a:r>
                      <a:endParaRPr lang="pt-B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A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357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Calibri"/>
                        </a:rPr>
                        <a:t>ACIMA DE 60 DIAS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A5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  <a:endParaRPr lang="pt-B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A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357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Calibri"/>
                        </a:rPr>
                        <a:t>PENDENTES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A5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pt-B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A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xmlns="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579804067"/>
              </p:ext>
            </p:extLst>
          </p:nvPr>
        </p:nvGraphicFramePr>
        <p:xfrm>
          <a:off x="0" y="3000372"/>
          <a:ext cx="6206096" cy="32482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1" name="Imagem 10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15272" y="159502"/>
            <a:ext cx="1129344" cy="468796"/>
          </a:xfrm>
          <a:prstGeom prst="rect">
            <a:avLst/>
          </a:prstGeom>
        </p:spPr>
      </p:pic>
      <p:sp>
        <p:nvSpPr>
          <p:cNvPr id="10" name="Espaço Reservado para Rodapé 9"/>
          <p:cNvSpPr>
            <a:spLocks noGrp="1"/>
          </p:cNvSpPr>
          <p:nvPr>
            <p:ph type="ftr" sz="quarter" idx="11"/>
          </p:nvPr>
        </p:nvSpPr>
        <p:spPr>
          <a:xfrm>
            <a:off x="-142908" y="6492875"/>
            <a:ext cx="7643866" cy="365125"/>
          </a:xfrm>
        </p:spPr>
        <p:txBody>
          <a:bodyPr/>
          <a:lstStyle/>
          <a:p>
            <a:r>
              <a:rPr lang="pt-BR" sz="1300" b="1" dirty="0" smtClean="0"/>
              <a:t>Fonte:</a:t>
            </a:r>
            <a:r>
              <a:rPr lang="pt-BR" sz="1300" dirty="0" smtClean="0"/>
              <a:t> Sistema TAG - Sistema de Ouvidoria e Gestão Pública - dados coletados em </a:t>
            </a:r>
            <a:r>
              <a:rPr lang="pt-BR" sz="1300" dirty="0" smtClean="0"/>
              <a:t>21/01/2026 </a:t>
            </a:r>
            <a:r>
              <a:rPr lang="pt-BR" sz="1300" dirty="0" smtClean="0"/>
              <a:t>às </a:t>
            </a:r>
            <a:r>
              <a:rPr lang="pt-BR" sz="1300" dirty="0" smtClean="0"/>
              <a:t>13h20. </a:t>
            </a:r>
            <a:endParaRPr lang="pt-BR" sz="1300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42844" y="214290"/>
            <a:ext cx="75724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b="1" dirty="0">
                <a:solidFill>
                  <a:schemeClr val="tx2"/>
                </a:solidFill>
              </a:rPr>
              <a:t>Ouvidoria Geral do Estado da Bahia- OGE  --------------------------------------------------------------------------------------------------------------------------------------------------------------------------------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12" name="AutoForma 13"/>
          <p:cNvSpPr>
            <a:spLocks noChangeArrowheads="1"/>
          </p:cNvSpPr>
          <p:nvPr/>
        </p:nvSpPr>
        <p:spPr bwMode="auto">
          <a:xfrm>
            <a:off x="7018338" y="5164137"/>
            <a:ext cx="2125662" cy="1693863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46000">
                <a:schemeClr val="accent6">
                  <a:lumMod val="95000"/>
                  <a:lumOff val="5000"/>
                </a:schemeClr>
              </a:gs>
              <a:gs pos="100000">
                <a:schemeClr val="accent6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pt-BR" sz="2400" dirty="0">
                <a:solidFill>
                  <a:srgbClr val="FFFFFF"/>
                </a:solidFill>
                <a:latin typeface="Cambria" pitchFamily="18" charset="0"/>
                <a:cs typeface="Arial" pitchFamily="34" charset="0"/>
              </a:rPr>
              <a:t>2</a:t>
            </a:r>
            <a:r>
              <a:rPr kumimoji="0" lang="pt-BR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mbria" pitchFamily="18" charset="0"/>
                <a:cs typeface="Arial" pitchFamily="34" charset="0"/>
              </a:rPr>
              <a:t>/7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t-BR" sz="24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xmlns="" id="{CA9435EA-DE73-4DA0-86D1-3F2C3ADCE3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63145043"/>
              </p:ext>
            </p:extLst>
          </p:nvPr>
        </p:nvGraphicFramePr>
        <p:xfrm>
          <a:off x="1142976" y="1000108"/>
          <a:ext cx="6500859" cy="1713054"/>
        </p:xfrm>
        <a:graphic>
          <a:graphicData uri="http://schemas.openxmlformats.org/drawingml/2006/table">
            <a:tbl>
              <a:tblPr>
                <a:tableStyleId>{D113A9D2-9D6B-4929-AA2D-F23B5EE8CBE7}</a:tableStyleId>
              </a:tblPr>
              <a:tblGrid>
                <a:gridCol w="3571900">
                  <a:extLst>
                    <a:ext uri="{9D8B030D-6E8A-4147-A177-3AD203B41FA5}">
                      <a16:colId xmlns:a16="http://schemas.microsoft.com/office/drawing/2014/main" xmlns="" val="3629782960"/>
                    </a:ext>
                  </a:extLst>
                </a:gridCol>
                <a:gridCol w="164307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85885">
                  <a:extLst>
                    <a:ext uri="{9D8B030D-6E8A-4147-A177-3AD203B41FA5}">
                      <a16:colId xmlns:a16="http://schemas.microsoft.com/office/drawing/2014/main" xmlns="" val="4172935494"/>
                    </a:ext>
                  </a:extLst>
                </a:gridCol>
              </a:tblGrid>
              <a:tr h="387674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SITUAÇÃO DAS MANIFESTAÇÕES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A93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3495384"/>
                  </a:ext>
                </a:extLst>
              </a:tr>
              <a:tr h="33134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     ENCERRADA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 smtClean="0">
                          <a:effectLst/>
                        </a:rPr>
                        <a:t>45.252</a:t>
                      </a:r>
                      <a:endParaRPr lang="pt-BR" sz="1100" dirty="0">
                        <a:effectLst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 smtClean="0">
                          <a:effectLst/>
                        </a:rPr>
                        <a:t>99,96%</a:t>
                      </a:r>
                      <a:endParaRPr lang="pt-BR" sz="1100" dirty="0">
                        <a:effectLst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27112117"/>
                  </a:ext>
                </a:extLst>
              </a:tr>
              <a:tr h="33134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     LIDA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0,02%</a:t>
                      </a:r>
                      <a:endParaRPr lang="pt-B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134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     PROVIDENCIADA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05</a:t>
                      </a:r>
                      <a:endParaRPr lang="pt-B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0,01%</a:t>
                      </a:r>
                      <a:endParaRPr lang="pt-B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134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     NÃO LIDA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05</a:t>
                      </a:r>
                      <a:endParaRPr lang="pt-B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0,01%</a:t>
                      </a:r>
                      <a:endParaRPr lang="pt-B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xmlns="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878477228"/>
              </p:ext>
            </p:extLst>
          </p:nvPr>
        </p:nvGraphicFramePr>
        <p:xfrm>
          <a:off x="928662" y="3214686"/>
          <a:ext cx="6631110" cy="3313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9" name="Imagem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15272" y="159502"/>
            <a:ext cx="1129344" cy="468796"/>
          </a:xfrm>
          <a:prstGeom prst="rect">
            <a:avLst/>
          </a:prstGeom>
        </p:spPr>
      </p:pic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214282" y="6492875"/>
            <a:ext cx="7215238" cy="365125"/>
          </a:xfrm>
        </p:spPr>
        <p:txBody>
          <a:bodyPr/>
          <a:lstStyle/>
          <a:p>
            <a:r>
              <a:rPr lang="pt-BR" sz="1300" b="1" dirty="0" smtClean="0"/>
              <a:t>Fonte:</a:t>
            </a:r>
            <a:r>
              <a:rPr lang="pt-BR" sz="1300" dirty="0" smtClean="0"/>
              <a:t> Sistema TAG - Sistema de Ouvidoria e Gestão Pública - dados coletados em </a:t>
            </a:r>
            <a:r>
              <a:rPr lang="pt-BR" sz="1300" dirty="0" smtClean="0"/>
              <a:t>21/01/2026 </a:t>
            </a:r>
            <a:r>
              <a:rPr lang="pt-BR" sz="1300" dirty="0" smtClean="0"/>
              <a:t>às 13h20.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Forma 13"/>
          <p:cNvSpPr>
            <a:spLocks noChangeArrowheads="1"/>
          </p:cNvSpPr>
          <p:nvPr/>
        </p:nvSpPr>
        <p:spPr bwMode="auto">
          <a:xfrm>
            <a:off x="7018338" y="5164137"/>
            <a:ext cx="2125662" cy="1693863"/>
          </a:xfrm>
          <a:prstGeom prst="triangle">
            <a:avLst>
              <a:gd name="adj" fmla="val 100000"/>
            </a:avLst>
          </a:prstGeom>
          <a:gradFill>
            <a:gsLst>
              <a:gs pos="0">
                <a:srgbClr val="EB29A0"/>
              </a:gs>
              <a:gs pos="80000">
                <a:srgbClr val="F490D3"/>
              </a:gs>
              <a:gs pos="100000">
                <a:srgbClr val="F490D3"/>
              </a:gs>
            </a:gsLst>
          </a:grad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pt-BR" sz="2400" dirty="0">
                <a:solidFill>
                  <a:srgbClr val="FFFFFF"/>
                </a:solidFill>
                <a:latin typeface="Cambria" pitchFamily="18" charset="0"/>
                <a:cs typeface="Arial" pitchFamily="34" charset="0"/>
              </a:rPr>
              <a:t>3</a:t>
            </a:r>
            <a:r>
              <a:rPr kumimoji="0" lang="pt-BR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mbria" pitchFamily="18" charset="0"/>
                <a:cs typeface="Arial" pitchFamily="34" charset="0"/>
              </a:rPr>
              <a:t>/7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t-BR" sz="24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42844" y="214290"/>
            <a:ext cx="75724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b="1" dirty="0">
                <a:solidFill>
                  <a:schemeClr val="tx2"/>
                </a:solidFill>
              </a:rPr>
              <a:t>Ouvidoria Geral do Estado da Bahia- OGE  --------------------------------------------------------------------------------------------------------------------------------------------------------------------------------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xmlns="" id="{CA9435EA-DE73-4DA0-86D1-3F2C3ADCE3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7616160"/>
              </p:ext>
            </p:extLst>
          </p:nvPr>
        </p:nvGraphicFramePr>
        <p:xfrm>
          <a:off x="857224" y="836712"/>
          <a:ext cx="6858048" cy="5357849"/>
        </p:xfrm>
        <a:graphic>
          <a:graphicData uri="http://schemas.openxmlformats.org/drawingml/2006/table">
            <a:tbl>
              <a:tblPr>
                <a:tableStyleId>{D113A9D2-9D6B-4929-AA2D-F23B5EE8CBE7}</a:tableStyleId>
              </a:tblPr>
              <a:tblGrid>
                <a:gridCol w="5180016">
                  <a:extLst>
                    <a:ext uri="{9D8B030D-6E8A-4147-A177-3AD203B41FA5}">
                      <a16:colId xmlns:a16="http://schemas.microsoft.com/office/drawing/2014/main" xmlns="" val="3629782960"/>
                    </a:ext>
                  </a:extLst>
                </a:gridCol>
                <a:gridCol w="1678032">
                  <a:extLst>
                    <a:ext uri="{9D8B030D-6E8A-4147-A177-3AD203B41FA5}">
                      <a16:colId xmlns:a16="http://schemas.microsoft.com/office/drawing/2014/main" xmlns="" val="4172935494"/>
                    </a:ext>
                  </a:extLst>
                </a:gridCol>
              </a:tblGrid>
              <a:tr h="38767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ASSUNTOS MAIS DEMANDADAS (TOP</a:t>
                      </a:r>
                      <a:r>
                        <a:rPr lang="pt-BR" sz="1800" b="1" u="none" strike="noStrike" baseline="0" dirty="0">
                          <a:effectLst/>
                        </a:rPr>
                        <a:t> 15)</a:t>
                      </a:r>
                      <a:endParaRPr lang="pt-BR" sz="1800" b="1" u="none" strike="noStrike" dirty="0">
                        <a:effectLst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29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3495384"/>
                  </a:ext>
                </a:extLst>
              </a:tr>
              <a:tr h="33134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INFORMAÇÃO </a:t>
                      </a:r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/ CONTATO TELEFÔNICO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31.755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27112117"/>
                  </a:ext>
                </a:extLst>
              </a:tr>
              <a:tr h="33134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    INFORMAÇÕES GERAIS SOBRE ETAPAS DE PROCESSO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3.114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134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    INFORMAÇÃO SOBRE AUTORIZAÇÃO PRÉVIA BENEFICIÁRIO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1.723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134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    ORIENTAÇÃO PARA A ABERTURA DE PROCESSO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1.440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134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    INFORMAÇÃO SOBRE REDE CREDENCIADA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888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3134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    INFORMAÇÃO SOBRE O ANDAMENTO DO PROCESSO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732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07259454"/>
                  </a:ext>
                </a:extLst>
              </a:tr>
              <a:tr h="33134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    INFORMAÇÃO SOBRE EXAMES E PROCEDIMENTOS PLANSERV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695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3134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    INFORMAÇÃO SOBRE CADASTRO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3134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    INFORMAÇÃO SOBRE DADOS CADASTRAIS ÓRGÃO / UNIDADE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3134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    INFORMAÇÃO SOBRE LIMINAR JUDICIAL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3134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    INFORMAÇÃO SOBRE CONTA/FATURA DE ÁGUA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3134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    ACESSO A DOCUMENTOS EM ÓRGÃOS E UNIDADES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216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3134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    INFORMAÇÃO SOBRE AUTORIZAÇÃO PRÉVIA PRESTADOR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3134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    ORIENTAÇÃO SOBRE SERVIÇOS DE ÓRGÃO/UNIDADE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31345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    INFORMAÇÃO DE CONTATO DE SERVIDOR / EMPREGADO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58148" y="134258"/>
            <a:ext cx="1129344" cy="468796"/>
          </a:xfrm>
          <a:prstGeom prst="rect">
            <a:avLst/>
          </a:prstGeom>
        </p:spPr>
      </p:pic>
      <p:sp>
        <p:nvSpPr>
          <p:cNvPr id="9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285720" y="6492875"/>
            <a:ext cx="7215238" cy="365125"/>
          </a:xfrm>
        </p:spPr>
        <p:txBody>
          <a:bodyPr/>
          <a:lstStyle/>
          <a:p>
            <a:r>
              <a:rPr lang="pt-BR" sz="1300" b="1" dirty="0" smtClean="0"/>
              <a:t>Fonte:</a:t>
            </a:r>
            <a:r>
              <a:rPr lang="pt-BR" sz="1300" dirty="0" smtClean="0"/>
              <a:t> Sistema TAG - Sistema de Ouvidoria e Gestão Pública - dados coletados em </a:t>
            </a:r>
            <a:r>
              <a:rPr lang="pt-BR" sz="1300" dirty="0" smtClean="0"/>
              <a:t>21/01/2026 </a:t>
            </a:r>
            <a:r>
              <a:rPr lang="pt-BR" sz="1300" dirty="0" smtClean="0"/>
              <a:t>às 13h20. </a:t>
            </a:r>
          </a:p>
          <a:p>
            <a:endParaRPr lang="pt-BR" sz="1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Forma 13"/>
          <p:cNvSpPr>
            <a:spLocks noChangeArrowheads="1"/>
          </p:cNvSpPr>
          <p:nvPr/>
        </p:nvSpPr>
        <p:spPr bwMode="auto">
          <a:xfrm>
            <a:off x="7018338" y="5214950"/>
            <a:ext cx="2125662" cy="1693863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rgbClr val="F7A93B">
                  <a:shade val="30000"/>
                  <a:satMod val="115000"/>
                </a:srgbClr>
              </a:gs>
              <a:gs pos="50000">
                <a:srgbClr val="F7A93B">
                  <a:shade val="67500"/>
                  <a:satMod val="115000"/>
                </a:srgbClr>
              </a:gs>
              <a:gs pos="100000">
                <a:srgbClr val="F7A93B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pt-BR" sz="2400" dirty="0">
                <a:solidFill>
                  <a:srgbClr val="FFFFFF"/>
                </a:solidFill>
                <a:latin typeface="Cambria" pitchFamily="18" charset="0"/>
                <a:cs typeface="Arial" pitchFamily="34" charset="0"/>
              </a:rPr>
              <a:t>4</a:t>
            </a:r>
            <a:r>
              <a:rPr kumimoji="0" lang="pt-BR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mbria" pitchFamily="18" charset="0"/>
                <a:cs typeface="Arial" pitchFamily="34" charset="0"/>
              </a:rPr>
              <a:t>/7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t-BR" sz="24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42844" y="214290"/>
            <a:ext cx="75724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b="1" dirty="0">
                <a:solidFill>
                  <a:schemeClr val="tx2"/>
                </a:solidFill>
              </a:rPr>
              <a:t>Ouvidoria Geral do Estado da Bahia- OGE  --------------------------------------------------------------------------------------------------------------------------------------------------------------------------------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BB49675B-C7A7-4D0A-8789-8FBA665E4172}"/>
              </a:ext>
            </a:extLst>
          </p:cNvPr>
          <p:cNvSpPr txBox="1"/>
          <p:nvPr/>
        </p:nvSpPr>
        <p:spPr>
          <a:xfrm>
            <a:off x="5929290" y="1196752"/>
            <a:ext cx="26432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/>
              <a:t>O meio de acesso mais demandado pelo Cidadão, foi pelo 0800, representando </a:t>
            </a:r>
            <a:r>
              <a:rPr lang="pt-BR" sz="1600" dirty="0" smtClean="0"/>
              <a:t>87,04%, </a:t>
            </a:r>
            <a:r>
              <a:rPr lang="pt-BR" sz="1600" dirty="0"/>
              <a:t>em sequência </a:t>
            </a:r>
            <a:r>
              <a:rPr lang="pt-BR" sz="1600" dirty="0" smtClean="0"/>
              <a:t>as redes sociais com 9,25%.</a:t>
            </a:r>
            <a:endParaRPr lang="pt-BR" sz="1600" dirty="0"/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xmlns="" id="{CA9435EA-DE73-4DA0-86D1-3F2C3ADCE3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41128204"/>
              </p:ext>
            </p:extLst>
          </p:nvPr>
        </p:nvGraphicFramePr>
        <p:xfrm>
          <a:off x="1571604" y="857232"/>
          <a:ext cx="4000528" cy="2489801"/>
        </p:xfrm>
        <a:graphic>
          <a:graphicData uri="http://schemas.openxmlformats.org/drawingml/2006/table">
            <a:tbl>
              <a:tblPr>
                <a:tableStyleId>{D113A9D2-9D6B-4929-AA2D-F23B5EE8CBE7}</a:tableStyleId>
              </a:tblPr>
              <a:tblGrid>
                <a:gridCol w="1743820">
                  <a:extLst>
                    <a:ext uri="{9D8B030D-6E8A-4147-A177-3AD203B41FA5}">
                      <a16:colId xmlns:a16="http://schemas.microsoft.com/office/drawing/2014/main" xmlns="" val="3629782960"/>
                    </a:ext>
                  </a:extLst>
                </a:gridCol>
                <a:gridCol w="1128354">
                  <a:extLst>
                    <a:ext uri="{9D8B030D-6E8A-4147-A177-3AD203B41FA5}">
                      <a16:colId xmlns:a16="http://schemas.microsoft.com/office/drawing/2014/main" xmlns="" val="4172935494"/>
                    </a:ext>
                  </a:extLst>
                </a:gridCol>
                <a:gridCol w="11283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5157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MEIO DE ENTRADA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A93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673495384"/>
                  </a:ext>
                </a:extLst>
              </a:tr>
              <a:tr h="30049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TELEFONE</a:t>
                      </a:r>
                      <a:endParaRPr lang="pt-B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39.403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87,04%</a:t>
                      </a:r>
                      <a:endParaRPr lang="pt-B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27112117"/>
                  </a:ext>
                </a:extLst>
              </a:tr>
              <a:tr h="30049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REDE</a:t>
                      </a:r>
                      <a:r>
                        <a:rPr lang="pt-BR" sz="11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SOCIAL</a:t>
                      </a:r>
                      <a:endParaRPr lang="pt-B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4.191</a:t>
                      </a:r>
                      <a:endParaRPr lang="pt-B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9,25%</a:t>
                      </a:r>
                      <a:endParaRPr lang="pt-B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049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APLICATIVO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686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1,52%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07259454"/>
                  </a:ext>
                </a:extLst>
              </a:tr>
              <a:tr h="30049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INTERNET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641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1,42%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0049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PRESENCIAL</a:t>
                      </a:r>
                      <a:endParaRPr lang="pt-B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345</a:t>
                      </a:r>
                      <a:endParaRPr lang="pt-B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0,76%</a:t>
                      </a:r>
                      <a:endParaRPr lang="pt-B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</a:tr>
              <a:tr h="300491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0" i="0" u="none" strike="noStrike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CX. COLETORA</a:t>
                      </a:r>
                      <a:endParaRPr lang="pt-B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pt-B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0,01%</a:t>
                      </a:r>
                      <a:endParaRPr lang="pt-B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</a:tr>
              <a:tr h="30049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OUV. ATIVA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A9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5076366"/>
              </p:ext>
            </p:extLst>
          </p:nvPr>
        </p:nvGraphicFramePr>
        <p:xfrm>
          <a:off x="285720" y="4286256"/>
          <a:ext cx="3428993" cy="1253048"/>
        </p:xfrm>
        <a:graphic>
          <a:graphicData uri="http://schemas.openxmlformats.org/drawingml/2006/table">
            <a:tbl>
              <a:tblPr>
                <a:tableStyleId>{D113A9D2-9D6B-4929-AA2D-F23B5EE8CBE7}</a:tableStyleId>
              </a:tblPr>
              <a:tblGrid>
                <a:gridCol w="149468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671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671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5157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</a:rPr>
                        <a:t>     </a:t>
                      </a:r>
                      <a:r>
                        <a:rPr lang="pt-BR" sz="1200" b="1" u="none" strike="noStrike" dirty="0">
                          <a:effectLst/>
                        </a:rPr>
                        <a:t>GÊNERO DO MANIFESTANTE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1CA5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0491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95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FEMININO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A5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27.456</a:t>
                      </a:r>
                      <a:endParaRPr lang="pt-B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A5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60,65%</a:t>
                      </a:r>
                      <a:endParaRPr lang="pt-B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A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0491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95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MASCULINO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A5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16.180</a:t>
                      </a:r>
                      <a:endParaRPr lang="pt-B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A5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35,74%</a:t>
                      </a:r>
                      <a:endParaRPr lang="pt-B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A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0491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950" b="0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OUTROS</a:t>
                      </a:r>
                      <a:endParaRPr lang="pt-BR" sz="95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A5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1.635</a:t>
                      </a:r>
                      <a:endParaRPr lang="pt-B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A5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3.61%</a:t>
                      </a:r>
                      <a:endParaRPr lang="pt-B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CA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pic>
        <p:nvPicPr>
          <p:cNvPr id="10" name="Imagem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58148" y="134258"/>
            <a:ext cx="1129344" cy="468796"/>
          </a:xfrm>
          <a:prstGeom prst="rect">
            <a:avLst/>
          </a:prstGeom>
        </p:spPr>
      </p:pic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xmlns="" id="{00000000-0008-0000-0B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484553089"/>
              </p:ext>
            </p:extLst>
          </p:nvPr>
        </p:nvGraphicFramePr>
        <p:xfrm>
          <a:off x="4644008" y="3851638"/>
          <a:ext cx="3427266" cy="2146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Espaço Reservado para Rodapé 12"/>
          <p:cNvSpPr>
            <a:spLocks noGrp="1"/>
          </p:cNvSpPr>
          <p:nvPr>
            <p:ph type="ftr" sz="quarter" idx="11"/>
          </p:nvPr>
        </p:nvSpPr>
        <p:spPr>
          <a:xfrm>
            <a:off x="214282" y="6356350"/>
            <a:ext cx="7358114" cy="365125"/>
          </a:xfrm>
        </p:spPr>
        <p:txBody>
          <a:bodyPr/>
          <a:lstStyle/>
          <a:p>
            <a:r>
              <a:rPr lang="pt-BR" sz="1300" b="1" dirty="0" smtClean="0"/>
              <a:t>Fonte:</a:t>
            </a:r>
            <a:r>
              <a:rPr lang="pt-BR" sz="1300" dirty="0" smtClean="0"/>
              <a:t> Sistema TAG - Sistema de Ouvidoria e Gestão Pública - dados coletados em </a:t>
            </a:r>
            <a:r>
              <a:rPr lang="pt-BR" sz="1300" dirty="0" smtClean="0"/>
              <a:t>21/01/2026 </a:t>
            </a:r>
            <a:r>
              <a:rPr lang="pt-BR" sz="1300" dirty="0" smtClean="0"/>
              <a:t>às 13h20. </a:t>
            </a:r>
          </a:p>
          <a:p>
            <a:endParaRPr lang="pt-BR" dirty="0"/>
          </a:p>
        </p:txBody>
      </p:sp>
      <p:graphicFrame>
        <p:nvGraphicFramePr>
          <p:cNvPr id="14" name="Gráfico 13">
            <a:extLst>
              <a:ext uri="{FF2B5EF4-FFF2-40B4-BE49-F238E27FC236}">
                <a16:creationId xmlns="" xmlns:a16="http://schemas.microsoft.com/office/drawing/2014/main" id="{00000000-0008-0000-0B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750100937"/>
              </p:ext>
            </p:extLst>
          </p:nvPr>
        </p:nvGraphicFramePr>
        <p:xfrm>
          <a:off x="4500562" y="3571876"/>
          <a:ext cx="4387928" cy="24848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42844" y="214290"/>
            <a:ext cx="75724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b="1" dirty="0">
                <a:solidFill>
                  <a:schemeClr val="tx2"/>
                </a:solidFill>
              </a:rPr>
              <a:t>Ouvidoria Geral do Estado da Bahia- OGE  --------------------------------------------------------------------------------------------------------------------------------------------------------------------------------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6" name="AutoForma 13"/>
          <p:cNvSpPr>
            <a:spLocks noChangeArrowheads="1"/>
          </p:cNvSpPr>
          <p:nvPr/>
        </p:nvSpPr>
        <p:spPr bwMode="auto">
          <a:xfrm>
            <a:off x="7018338" y="5164137"/>
            <a:ext cx="2125662" cy="1693863"/>
          </a:xfrm>
          <a:prstGeom prst="triangle">
            <a:avLst>
              <a:gd name="adj" fmla="val 100000"/>
            </a:avLst>
          </a:prstGeom>
          <a:gradFill>
            <a:gsLst>
              <a:gs pos="0">
                <a:srgbClr val="EB29A0"/>
              </a:gs>
              <a:gs pos="80000">
                <a:srgbClr val="F490D3"/>
              </a:gs>
              <a:gs pos="100000">
                <a:srgbClr val="EB29A0"/>
              </a:gs>
            </a:gsLst>
          </a:grad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kumimoji="0" lang="pt-BR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mbria" pitchFamily="18" charset="0"/>
                <a:cs typeface="Arial" pitchFamily="34" charset="0"/>
              </a:rPr>
              <a:t>5/7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t-BR" sz="24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xmlns="" id="{CA9435EA-DE73-4DA0-86D1-3F2C3ADCE3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89611229"/>
              </p:ext>
            </p:extLst>
          </p:nvPr>
        </p:nvGraphicFramePr>
        <p:xfrm>
          <a:off x="1785918" y="714356"/>
          <a:ext cx="5357850" cy="2154521"/>
        </p:xfrm>
        <a:graphic>
          <a:graphicData uri="http://schemas.openxmlformats.org/drawingml/2006/table">
            <a:tbl>
              <a:tblPr>
                <a:tableStyleId>{D113A9D2-9D6B-4929-AA2D-F23B5EE8CBE7}</a:tableStyleId>
              </a:tblPr>
              <a:tblGrid>
                <a:gridCol w="2643206">
                  <a:extLst>
                    <a:ext uri="{9D8B030D-6E8A-4147-A177-3AD203B41FA5}">
                      <a16:colId xmlns:a16="http://schemas.microsoft.com/office/drawing/2014/main" xmlns="" val="3629782960"/>
                    </a:ext>
                  </a:extLst>
                </a:gridCol>
                <a:gridCol w="1357322">
                  <a:extLst>
                    <a:ext uri="{9D8B030D-6E8A-4147-A177-3AD203B41FA5}">
                      <a16:colId xmlns:a16="http://schemas.microsoft.com/office/drawing/2014/main" xmlns="" val="4172935494"/>
                    </a:ext>
                  </a:extLst>
                </a:gridCol>
                <a:gridCol w="135732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5157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     TIPOS DE MANIFESTANTES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29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673495384"/>
                  </a:ext>
                </a:extLst>
              </a:tr>
              <a:tr h="30049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 PESSOA FÍSICA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42.816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94,57%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27112117"/>
                  </a:ext>
                </a:extLst>
              </a:tr>
              <a:tr h="30049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    SERVIDOR PÚBLICO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1.540</a:t>
                      </a:r>
                      <a:endParaRPr lang="pt-B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3,41%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07259454"/>
                  </a:ext>
                </a:extLst>
              </a:tr>
              <a:tr h="30049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    ANÔNIMO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1,69%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049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    PESSOA JURÍDICA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0,29%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0049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    ABAIXO ASSINADO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0,02%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0049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    PENSIONISTA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0,02%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29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xmlns="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299835471"/>
              </p:ext>
            </p:extLst>
          </p:nvPr>
        </p:nvGraphicFramePr>
        <p:xfrm>
          <a:off x="961820" y="3147573"/>
          <a:ext cx="6753452" cy="35158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1" name="Imagem 10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58148" y="134258"/>
            <a:ext cx="1129344" cy="468796"/>
          </a:xfrm>
          <a:prstGeom prst="rect">
            <a:avLst/>
          </a:prstGeom>
        </p:spPr>
      </p:pic>
      <p:sp>
        <p:nvSpPr>
          <p:cNvPr id="7" name="Espaço Reservado para Rodapé 6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7286676" cy="365125"/>
          </a:xfrm>
        </p:spPr>
        <p:txBody>
          <a:bodyPr/>
          <a:lstStyle/>
          <a:p>
            <a:r>
              <a:rPr lang="pt-BR" sz="1300" b="1" dirty="0" smtClean="0"/>
              <a:t>Fonte:</a:t>
            </a:r>
            <a:r>
              <a:rPr lang="pt-BR" sz="1300" dirty="0" smtClean="0"/>
              <a:t> Sistema TAG - Sistema de Ouvidoria e Gestão Pública - dados coletados em </a:t>
            </a:r>
            <a:r>
              <a:rPr lang="pt-BR" sz="1300" dirty="0" smtClean="0"/>
              <a:t>21/01/2026 </a:t>
            </a:r>
            <a:r>
              <a:rPr lang="pt-BR" sz="1300" dirty="0" smtClean="0"/>
              <a:t>às 13h20. 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42844" y="214290"/>
            <a:ext cx="75724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b="1" dirty="0">
                <a:solidFill>
                  <a:schemeClr val="tx2"/>
                </a:solidFill>
              </a:rPr>
              <a:t>Ouvidoria Geral do Estado da Bahia- OGE  --------------------------------------------------------------------------------------------------------------------------------------------------------------------------------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6" name="AutoForma 13"/>
          <p:cNvSpPr>
            <a:spLocks noChangeArrowheads="1"/>
          </p:cNvSpPr>
          <p:nvPr/>
        </p:nvSpPr>
        <p:spPr bwMode="auto">
          <a:xfrm>
            <a:off x="7018338" y="5164137"/>
            <a:ext cx="2125662" cy="1693863"/>
          </a:xfrm>
          <a:prstGeom prst="triangle">
            <a:avLst>
              <a:gd name="adj" fmla="val 100000"/>
            </a:avLst>
          </a:prstGeom>
          <a:gradFill>
            <a:gsLst>
              <a:gs pos="0">
                <a:srgbClr val="F7A93B"/>
              </a:gs>
              <a:gs pos="80000">
                <a:srgbClr val="F7A93B"/>
              </a:gs>
              <a:gs pos="100000">
                <a:srgbClr val="F7A93B"/>
              </a:gs>
            </a:gsLst>
          </a:grad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pt-BR" sz="2400" dirty="0">
                <a:solidFill>
                  <a:srgbClr val="FFFFFF"/>
                </a:solidFill>
                <a:latin typeface="Cambria" pitchFamily="18" charset="0"/>
                <a:cs typeface="Arial" pitchFamily="34" charset="0"/>
              </a:rPr>
              <a:t>6</a:t>
            </a:r>
            <a:r>
              <a:rPr kumimoji="0" lang="pt-BR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mbria" pitchFamily="18" charset="0"/>
                <a:cs typeface="Arial" pitchFamily="34" charset="0"/>
              </a:rPr>
              <a:t>/7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t-BR" sz="24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xmlns="" id="{2F992A91-56D4-403A-84D8-5332CC7961CF}"/>
              </a:ext>
            </a:extLst>
          </p:cNvPr>
          <p:cNvSpPr txBox="1"/>
          <p:nvPr/>
        </p:nvSpPr>
        <p:spPr>
          <a:xfrm>
            <a:off x="364739" y="836712"/>
            <a:ext cx="7920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Em 2025</a:t>
            </a:r>
            <a:r>
              <a:rPr lang="pt-BR" sz="18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foram registrados </a:t>
            </a:r>
            <a:r>
              <a:rPr lang="pt-BR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45.271 </a:t>
            </a:r>
            <a:r>
              <a:rPr lang="pt-B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pedidos de acesso à informação, dentre os pedidos registrados, </a:t>
            </a:r>
            <a:r>
              <a:rPr lang="pt-BR" dirty="0"/>
              <a:t>45.256</a:t>
            </a:r>
            <a:r>
              <a:rPr lang="pt-BR" sz="18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foram encerrados, e em </a:t>
            </a:r>
            <a:r>
              <a:rPr lang="pt-BR" sz="18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97% </a:t>
            </a:r>
            <a:r>
              <a:rPr lang="pt-B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dos casos verificou-se que as respostas foram fornecidas.</a:t>
            </a:r>
          </a:p>
          <a:p>
            <a:endParaRPr lang="pt-BR" dirty="0"/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xmlns="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314079363"/>
              </p:ext>
            </p:extLst>
          </p:nvPr>
        </p:nvGraphicFramePr>
        <p:xfrm>
          <a:off x="364740" y="2037041"/>
          <a:ext cx="7546934" cy="46479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9" name="Imagem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58148" y="134258"/>
            <a:ext cx="1129344" cy="468796"/>
          </a:xfrm>
          <a:prstGeom prst="rect">
            <a:avLst/>
          </a:prstGeom>
        </p:spPr>
      </p:pic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214282" y="6356350"/>
            <a:ext cx="7500990" cy="365125"/>
          </a:xfrm>
        </p:spPr>
        <p:txBody>
          <a:bodyPr/>
          <a:lstStyle/>
          <a:p>
            <a:r>
              <a:rPr lang="pt-BR" sz="1300" b="1" dirty="0" smtClean="0"/>
              <a:t>Fonte:</a:t>
            </a:r>
            <a:r>
              <a:rPr lang="pt-BR" sz="1300" dirty="0" smtClean="0"/>
              <a:t> Sistema TAG - Sistema de Ouvidoria e Gestão Pública - dados coletados em </a:t>
            </a:r>
            <a:r>
              <a:rPr lang="pt-BR" sz="1300" dirty="0" smtClean="0"/>
              <a:t>21/01/2026 </a:t>
            </a:r>
            <a:r>
              <a:rPr lang="pt-BR" sz="1300" dirty="0" smtClean="0"/>
              <a:t>às 13h20.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96407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42844" y="214290"/>
            <a:ext cx="75724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b="1" dirty="0">
                <a:solidFill>
                  <a:schemeClr val="tx2"/>
                </a:solidFill>
              </a:rPr>
              <a:t>Ouvidoria Geral do Estado da Bahia- OGE  --------------------------------------------------------------------------------------------------------------------------------------------------------------------------------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6" name="AutoForma 13"/>
          <p:cNvSpPr>
            <a:spLocks noChangeArrowheads="1"/>
          </p:cNvSpPr>
          <p:nvPr/>
        </p:nvSpPr>
        <p:spPr bwMode="auto">
          <a:xfrm>
            <a:off x="7018338" y="5164137"/>
            <a:ext cx="2125662" cy="1693863"/>
          </a:xfrm>
          <a:prstGeom prst="triangle">
            <a:avLst>
              <a:gd name="adj" fmla="val 100000"/>
            </a:avLst>
          </a:prstGeom>
          <a:gradFill>
            <a:gsLst>
              <a:gs pos="0">
                <a:srgbClr val="B1CA5E"/>
              </a:gs>
              <a:gs pos="80000">
                <a:srgbClr val="B1CA5E"/>
              </a:gs>
              <a:gs pos="100000">
                <a:srgbClr val="B1CA5E"/>
              </a:gs>
            </a:gsLst>
          </a:grad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kumimoji="0" lang="pt-BR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mbria" pitchFamily="18" charset="0"/>
                <a:cs typeface="Arial" pitchFamily="34" charset="0"/>
              </a:rPr>
              <a:t>7/7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t-BR" sz="24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xmlns="" id="{1C07FF9E-6B4A-4158-B834-119D4F27B46A}"/>
              </a:ext>
            </a:extLst>
          </p:cNvPr>
          <p:cNvSpPr txBox="1"/>
          <p:nvPr/>
        </p:nvSpPr>
        <p:spPr>
          <a:xfrm>
            <a:off x="371760" y="884435"/>
            <a:ext cx="808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Em 2025, </a:t>
            </a:r>
            <a:r>
              <a:rPr lang="pt-B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foram registrados </a:t>
            </a:r>
            <a:r>
              <a:rPr lang="pt-B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86 </a:t>
            </a:r>
            <a:r>
              <a:rPr lang="pt-BR" sz="18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Recursos</a:t>
            </a:r>
            <a:r>
              <a:rPr lang="pt-B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dentre os Recursos registrados, </a:t>
            </a:r>
            <a:r>
              <a:rPr lang="pt-B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80</a:t>
            </a:r>
            <a:r>
              <a:rPr lang="pt-BR" sz="18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foram encerrados, e em </a:t>
            </a:r>
            <a:r>
              <a:rPr lang="pt-B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61% </a:t>
            </a:r>
            <a:r>
              <a:rPr lang="pt-B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dos casos verificou-se que as respostas foram deferidas.</a:t>
            </a:r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58148" y="134258"/>
            <a:ext cx="1129344" cy="468796"/>
          </a:xfrm>
          <a:prstGeom prst="rect">
            <a:avLst/>
          </a:prstGeom>
        </p:spPr>
      </p:pic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142844" y="6357958"/>
            <a:ext cx="7429552" cy="365125"/>
          </a:xfrm>
        </p:spPr>
        <p:txBody>
          <a:bodyPr/>
          <a:lstStyle/>
          <a:p>
            <a:r>
              <a:rPr lang="pt-BR" sz="1300" b="1" dirty="0" smtClean="0"/>
              <a:t>Fonte:</a:t>
            </a:r>
            <a:r>
              <a:rPr lang="pt-BR" sz="1300" dirty="0" smtClean="0"/>
              <a:t> Sistema TAG - Sistema de Ouvidoria e Gestão Pública - dados coletados em </a:t>
            </a:r>
            <a:r>
              <a:rPr lang="pt-BR" sz="1300" dirty="0" smtClean="0"/>
              <a:t>21/01/2026 </a:t>
            </a:r>
            <a:r>
              <a:rPr lang="pt-BR" sz="1300" dirty="0" smtClean="0"/>
              <a:t>às 13h20. </a:t>
            </a:r>
          </a:p>
          <a:p>
            <a:endParaRPr lang="pt-BR" dirty="0"/>
          </a:p>
        </p:txBody>
      </p:sp>
      <p:graphicFrame>
        <p:nvGraphicFramePr>
          <p:cNvPr id="10" name="Gráfico 9">
            <a:extLst>
              <a:ext uri="{FF2B5EF4-FFF2-40B4-BE49-F238E27FC236}">
                <a16:creationId xmlns=""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/>
        </p:nvGraphicFramePr>
        <p:xfrm>
          <a:off x="1214414" y="2071678"/>
          <a:ext cx="6734175" cy="3981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73694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3228</TotalTime>
  <Words>460</Words>
  <Application>Microsoft Office PowerPoint</Application>
  <PresentationFormat>Apresentação na tela (4:3)</PresentationFormat>
  <Paragraphs>192</Paragraphs>
  <Slides>8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Relatório das Ações da  Ouvidoria Geral do Estado da Bahia  LEI DE ACESSO À INFORMAÇÃO  – 2025 – 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Relatório das Ações da  Ouvidoria Geral do Estado da Bahia  -1º trimestre de 2015-</dc:title>
  <dc:creator>laisqueiroz</dc:creator>
  <cp:lastModifiedBy>karinasantos</cp:lastModifiedBy>
  <cp:revision>306</cp:revision>
  <dcterms:created xsi:type="dcterms:W3CDTF">2015-09-09T18:26:22Z</dcterms:created>
  <dcterms:modified xsi:type="dcterms:W3CDTF">2026-01-28T14:43:06Z</dcterms:modified>
</cp:coreProperties>
</file>