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71" r:id="rId4"/>
    <p:sldId id="260" r:id="rId5"/>
    <p:sldId id="259" r:id="rId6"/>
    <p:sldId id="272" r:id="rId7"/>
    <p:sldId id="273" r:id="rId8"/>
    <p:sldId id="274" r:id="rId9"/>
  </p:sldIdLst>
  <p:sldSz cx="9144000" cy="6858000" type="screen4x3"/>
  <p:notesSz cx="7099300" cy="10236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CA5E"/>
    <a:srgbClr val="F7A93B"/>
    <a:srgbClr val="EB29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4\grafic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5\Modelo%20de%20gr&#225;fic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b="1" i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DEMONSTRATIVO DO PRAZO DE RESPOSTA</a:t>
            </a:r>
            <a:endParaRPr lang="pt-BR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1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cene3d>
          <a:camera prst="orthographicFront"/>
          <a:lightRig rig="threePt" dir="t"/>
        </a:scene3d>
        <a:sp3d prstMaterial="legacyWireframe">
          <a:bevelT/>
          <a:bevelB/>
        </a:sp3d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953738018446537E-2"/>
          <c:y val="0.13886653376989699"/>
          <c:w val="0.94179570240642052"/>
          <c:h val="0.71891196429451087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B1CA5E"/>
            </a:solidFill>
            <a:ln>
              <a:solidFill>
                <a:schemeClr val="tx1"/>
              </a:solidFill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7.1829227425756273E-3"/>
                  <c:y val="-2.59128297072374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40.631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1FB-4B29-AB49-E4E66137F78C}"/>
                </c:ext>
              </c:extLst>
            </c:dLbl>
            <c:dLbl>
              <c:idx val="1"/>
              <c:layout>
                <c:manualLayout>
                  <c:x val="8.9786534282195549E-3"/>
                  <c:y val="-1.48073312612785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523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1FB-4B29-AB49-E4E66137F78C}"/>
                </c:ext>
              </c:extLst>
            </c:dLbl>
            <c:dLbl>
              <c:idx val="2"/>
              <c:layout>
                <c:manualLayout>
                  <c:x val="1.7957306856439109E-3"/>
                  <c:y val="-1.48073312612785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1FB-4B29-AB49-E4E66137F78C}"/>
                </c:ext>
              </c:extLst>
            </c:dLbl>
            <c:dLbl>
              <c:idx val="3"/>
              <c:layout>
                <c:manualLayout>
                  <c:x val="5.3871920569317326E-3"/>
                  <c:y val="-1.48073312612787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87447842507352E-2"/>
                      <c:h val="5.628651369838457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1FB-4B29-AB49-E4E66137F78C}"/>
                </c:ext>
              </c:extLst>
            </c:dLbl>
            <c:dLbl>
              <c:idx val="4"/>
              <c:layout>
                <c:manualLayout>
                  <c:x val="7.1829227425756438E-3"/>
                  <c:y val="-1.48073312612787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1FB-4B29-AB49-E4E66137F78C}"/>
                </c:ext>
              </c:extLst>
            </c:dLbl>
            <c:dLbl>
              <c:idx val="5"/>
              <c:layout>
                <c:manualLayout>
                  <c:x val="1.0774384113863465E-2"/>
                  <c:y val="-1.48073312612787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1FB-4B29-AB49-E4E66137F78C}"/>
                </c:ext>
              </c:extLst>
            </c:dLbl>
            <c:dLbl>
              <c:idx val="6"/>
              <c:layout>
                <c:manualLayout>
                  <c:x val="1.7957306856437791E-3"/>
                  <c:y val="-1.48073312612785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1FB-4B29-AB49-E4E66137F78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Planilha1!$E$39:$E$45</c:f>
              <c:strCache>
                <c:ptCount val="7"/>
                <c:pt idx="0">
                  <c:v>     01 A 10 DIAS</c:v>
                </c:pt>
                <c:pt idx="1">
                  <c:v>     11 A 15 DIAS</c:v>
                </c:pt>
                <c:pt idx="2">
                  <c:v>     16 A 20 DIAS</c:v>
                </c:pt>
                <c:pt idx="3">
                  <c:v>     21 A 30 DIAS</c:v>
                </c:pt>
                <c:pt idx="4">
                  <c:v>     31 A 60 DIAS</c:v>
                </c:pt>
                <c:pt idx="5">
                  <c:v>     ACIMA DE 60 DIAS</c:v>
                </c:pt>
                <c:pt idx="6">
                  <c:v>     PENDENTES</c:v>
                </c:pt>
              </c:strCache>
            </c:strRef>
          </c:cat>
          <c:val>
            <c:numRef>
              <c:f>Planilha1!$F$39:$F$45</c:f>
              <c:numCache>
                <c:formatCode>General</c:formatCode>
                <c:ptCount val="7"/>
                <c:pt idx="0" formatCode="#,##0">
                  <c:v>96643</c:v>
                </c:pt>
                <c:pt idx="1">
                  <c:v>325</c:v>
                </c:pt>
                <c:pt idx="2">
                  <c:v>263</c:v>
                </c:pt>
                <c:pt idx="3">
                  <c:v>437</c:v>
                </c:pt>
                <c:pt idx="4">
                  <c:v>239</c:v>
                </c:pt>
                <c:pt idx="5">
                  <c:v>120</c:v>
                </c:pt>
                <c:pt idx="6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FB-4B29-AB49-E4E66137F7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6334720"/>
        <c:axId val="66336256"/>
        <c:axId val="0"/>
      </c:bar3DChart>
      <c:catAx>
        <c:axId val="6633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336256"/>
        <c:crosses val="autoZero"/>
        <c:auto val="1"/>
        <c:lblAlgn val="ctr"/>
        <c:lblOffset val="100"/>
        <c:noMultiLvlLbl val="0"/>
      </c:catAx>
      <c:valAx>
        <c:axId val="6633625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6633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DEMONSTRATIVO</a:t>
            </a:r>
            <a:r>
              <a:rPr lang="en-US" sz="14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DAS SITUAÇÕES</a:t>
            </a:r>
          </a:p>
          <a:p>
            <a:pPr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DAS MANIFESTAÇÕES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3224737864013715"/>
          <c:y val="2.3415327589863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7124431064461193"/>
          <c:y val="0.12097243921200249"/>
          <c:w val="0.78625476756217161"/>
          <c:h val="0.8074063553357446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7A93B"/>
              </a:solidFill>
              <a:ln w="9525" cap="flat" cmpd="sng" algn="ctr">
                <a:solidFill>
                  <a:schemeClr val="tx1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41C0-45EA-9956-C42FF6AA72D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42.186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1C0-45EA-9956-C42FF6AA72D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1C0-45EA-9956-C42FF6AA72D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01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1C0-45EA-9956-C42FF6AA72D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1C0-45EA-9956-C42FF6AA72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Planilha1!$E$61:$E$64</c:f>
              <c:strCache>
                <c:ptCount val="4"/>
                <c:pt idx="0">
                  <c:v>    ENCERRADA</c:v>
                </c:pt>
                <c:pt idx="1">
                  <c:v>     PROVIDENCIADA</c:v>
                </c:pt>
                <c:pt idx="2">
                  <c:v>     LIDA</c:v>
                </c:pt>
                <c:pt idx="3">
                  <c:v>     NÃO LIDA</c:v>
                </c:pt>
              </c:strCache>
            </c:strRef>
          </c:cat>
          <c:val>
            <c:numRef>
              <c:f>Planilha1!$F$61:$F$64</c:f>
              <c:numCache>
                <c:formatCode>General</c:formatCode>
                <c:ptCount val="4"/>
                <c:pt idx="0" formatCode="#,##0">
                  <c:v>98027</c:v>
                </c:pt>
                <c:pt idx="1">
                  <c:v>33</c:v>
                </c:pt>
                <c:pt idx="2">
                  <c:v>18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BA-4C43-B657-C1E49F295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6294912"/>
        <c:axId val="66272640"/>
      </c:barChart>
      <c:valAx>
        <c:axId val="6627264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66294912"/>
        <c:crosses val="autoZero"/>
        <c:crossBetween val="between"/>
      </c:valAx>
      <c:catAx>
        <c:axId val="662949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662726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  <a:sp3d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ysClr val="windowText" lastClr="000000"/>
                </a:solidFill>
              </a:defRPr>
            </a:pPr>
            <a:r>
              <a:rPr lang="en-US" sz="1400" b="1" i="0" baseline="0">
                <a:effectLst/>
              </a:rPr>
              <a:t>GÊNERO DO MANIFESTANTE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49891666666667372"/>
          <c:y val="4.16666666666666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8299431321084865E-2"/>
          <c:y val="0.12554060950714493"/>
          <c:w val="0.51340113735783022"/>
          <c:h val="0.85566856226305565"/>
        </c:manualLayout>
      </c:layout>
      <c:doughnutChart>
        <c:varyColors val="1"/>
        <c:ser>
          <c:idx val="0"/>
          <c:order val="0"/>
          <c:spPr>
            <a:solidFill>
              <a:srgbClr val="B1CA5E"/>
            </a:solidFill>
            <a:ln w="3175" cap="rnd" cmpd="sng" algn="ctr">
              <a:solidFill>
                <a:sysClr val="windowText" lastClr="000000"/>
              </a:solidFill>
              <a:prstDash val="solid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chilly" dir="t"/>
            </a:scene3d>
            <a:sp3d>
              <a:bevelT w="6350"/>
              <a:bevelB w="12700"/>
            </a:sp3d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3175" cap="rnd" cmpd="sng" algn="ctr">
                <a:solidFill>
                  <a:sysClr val="windowText" lastClr="000000"/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chilly" dir="t"/>
              </a:scene3d>
              <a:sp3d>
                <a:bevelT w="6350"/>
                <a:bevelB w="12700"/>
              </a:sp3d>
            </c:spPr>
            <c:extLst>
              <c:ext xmlns:c16="http://schemas.microsoft.com/office/drawing/2014/chart" uri="{C3380CC4-5D6E-409C-BE32-E72D297353CC}">
                <c16:uniqueId val="{00000001-340F-4C57-963A-56126FAF990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3175" cap="rnd" cmpd="sng" algn="ctr">
                <a:solidFill>
                  <a:sysClr val="windowText" lastClr="000000"/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chilly" dir="t"/>
              </a:scene3d>
              <a:sp3d>
                <a:bevelT w="6350"/>
                <a:bevelB w="12700"/>
              </a:sp3d>
            </c:spPr>
            <c:extLst>
              <c:ext xmlns:c16="http://schemas.microsoft.com/office/drawing/2014/chart" uri="{C3380CC4-5D6E-409C-BE32-E72D297353CC}">
                <c16:uniqueId val="{00000003-340F-4C57-963A-56126FAF990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3175" cap="rnd" cmpd="sng" algn="ctr">
                <a:solidFill>
                  <a:sysClr val="windowText" lastClr="000000"/>
                </a:solidFill>
                <a:prstDash val="solid"/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chilly" dir="t"/>
              </a:scene3d>
              <a:sp3d>
                <a:bevelT w="6350"/>
                <a:bevelB w="12700"/>
              </a:sp3d>
            </c:spPr>
            <c:extLst>
              <c:ext xmlns:c16="http://schemas.microsoft.com/office/drawing/2014/chart" uri="{C3380CC4-5D6E-409C-BE32-E72D297353CC}">
                <c16:uniqueId val="{00000005-340F-4C57-963A-56126FAF990E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6-340F-4C57-963A-56126FAF990E}"/>
              </c:ext>
            </c:extLst>
          </c:dPt>
          <c:dLbls>
            <c:dLbl>
              <c:idx val="0"/>
              <c:layout>
                <c:manualLayout>
                  <c:x val="2.915944881889769E-2"/>
                  <c:y val="-0.1035972387013268"/>
                </c:manualLayout>
              </c:layout>
              <c:tx>
                <c:rich>
                  <a:bodyPr/>
                  <a:lstStyle/>
                  <a:p>
                    <a:fld id="{6AAD122D-E7BF-4139-8389-63C55065379C}" type="VALUE">
                      <a:rPr lang="en-US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40F-4C57-963A-56126FAF990E}"/>
                </c:ext>
              </c:extLst>
            </c:dLbl>
            <c:dLbl>
              <c:idx val="1"/>
              <c:layout>
                <c:manualLayout>
                  <c:x val="-6.7314477065976916E-4"/>
                  <c:y val="-3.7142337720051798E-3"/>
                </c:manualLayout>
              </c:layout>
              <c:spPr/>
              <c:txPr>
                <a:bodyPr lIns="38100" tIns="19050" rIns="38100" bIns="19050">
                  <a:no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61040023429801"/>
                      <c:h val="0.115073072688893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40F-4C57-963A-56126FAF990E}"/>
                </c:ext>
              </c:extLst>
            </c:dLbl>
            <c:dLbl>
              <c:idx val="2"/>
              <c:layout>
                <c:manualLayout>
                  <c:x val="1.3888888888888888E-2"/>
                  <c:y val="-0.1735159817351598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2,82%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40F-4C57-963A-56126FAF99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38100" tIns="19050" rIns="38100" bIns="19050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Janeiro!$C$8:$C$10</c:f>
              <c:strCache>
                <c:ptCount val="3"/>
                <c:pt idx="0">
                  <c:v>FEMININO </c:v>
                </c:pt>
                <c:pt idx="1">
                  <c:v>MASCULINO</c:v>
                </c:pt>
                <c:pt idx="2">
                  <c:v>OUTROS</c:v>
                </c:pt>
              </c:strCache>
            </c:strRef>
          </c:cat>
          <c:val>
            <c:numRef>
              <c:f>Janeiro!$D$8:$D$10</c:f>
              <c:numCache>
                <c:formatCode>0.00%</c:formatCode>
                <c:ptCount val="3"/>
                <c:pt idx="0">
                  <c:v>0.63260000000000005</c:v>
                </c:pt>
                <c:pt idx="1">
                  <c:v>0.3392</c:v>
                </c:pt>
                <c:pt idx="2">
                  <c:v>2.8199999999999999E-2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40F-4C57-963A-56126FAF990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"/>
        <c:holeSize val="40"/>
      </c:doughnutChart>
    </c:plotArea>
    <c:legend>
      <c:legendPos val="t"/>
      <c:layout>
        <c:manualLayout>
          <c:xMode val="edge"/>
          <c:yMode val="edge"/>
          <c:x val="0.67997550306211718"/>
          <c:y val="0.31006962671332755"/>
          <c:w val="0.29224671916010497"/>
          <c:h val="0.40412576852550963"/>
        </c:manualLayout>
      </c:layout>
      <c:overlay val="0"/>
      <c:txPr>
        <a:bodyPr/>
        <a:lstStyle/>
        <a:p>
          <a:pPr>
            <a:defRPr sz="1200">
              <a:solidFill>
                <a:sysClr val="windowText" lastClr="000000"/>
              </a:solidFill>
            </a:defRPr>
          </a:pPr>
          <a:endParaRPr lang="pt-BR"/>
        </a:p>
      </c:txPr>
    </c:legend>
    <c:plotVisOnly val="1"/>
    <c:dispBlanksAs val="zero"/>
    <c:showDLblsOverMax val="0"/>
  </c:chart>
  <c:spPr>
    <a:noFill/>
    <a:ln w="9525" cap="flat" cmpd="sng" algn="ctr">
      <a:noFill/>
      <a:prstDash val="solid"/>
    </a:ln>
    <a:effectLst>
      <a:outerShdw blurRad="40000" dist="23000" dir="5400000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DEMONSTRATIVO DAS SITUAÇÕES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MANIFESTAÇÕES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1316816135506637"/>
          <c:y val="6.986523750564142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110467882349627"/>
          <c:y val="0.32255756560126636"/>
          <c:w val="0.68689878895079171"/>
          <c:h val="0.4692232812753788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7A93B"/>
            </a:solidFill>
          </c:spPr>
          <c:invertIfNegative val="0"/>
          <c:dLbls>
            <c:dLbl>
              <c:idx val="0"/>
              <c:layout>
                <c:manualLayout>
                  <c:x val="8.3203076599829423E-3"/>
                  <c:y val="-2.5925744468396839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i="0" u="none" strike="noStrike" baseline="0"/>
                      <a:t>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A78-4FC2-810E-1A0E89E1EA55}"/>
                </c:ext>
              </c:extLst>
            </c:dLbl>
            <c:dLbl>
              <c:idx val="1"/>
              <c:layout>
                <c:manualLayout>
                  <c:x val="9.4150740419096362E-3"/>
                  <c:y val="-1.6056755508272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A78-4FC2-810E-1A0E89E1EA55}"/>
                </c:ext>
              </c:extLst>
            </c:dLbl>
            <c:dLbl>
              <c:idx val="2"/>
              <c:layout>
                <c:manualLayout>
                  <c:x val="4.1345829479221613E-3"/>
                  <c:y val="-1.4034897393544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A78-4FC2-810E-1A0E89E1EA55}"/>
                </c:ext>
              </c:extLst>
            </c:dLbl>
            <c:dLbl>
              <c:idx val="3"/>
              <c:layout>
                <c:manualLayout>
                  <c:x val="2.9472347273922219E-3"/>
                  <c:y val="-6.62754183114495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A78-4FC2-810E-1A0E89E1EA55}"/>
                </c:ext>
              </c:extLst>
            </c:dLbl>
            <c:dLbl>
              <c:idx val="4"/>
              <c:layout>
                <c:manualLayout>
                  <c:x val="-6.4814001962849974E-4"/>
                  <c:y val="7.9481599653792462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A78-4FC2-810E-1A0E89E1EA55}"/>
                </c:ext>
              </c:extLst>
            </c:dLbl>
            <c:dLbl>
              <c:idx val="5"/>
              <c:layout>
                <c:manualLayout>
                  <c:x val="5.2052337012306457E-3"/>
                  <c:y val="-1.1032293737226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A78-4FC2-810E-1A0E89E1EA55}"/>
                </c:ext>
              </c:extLst>
            </c:dLbl>
            <c:dLbl>
              <c:idx val="6"/>
              <c:layout>
                <c:manualLayout>
                  <c:x val="-9.0209263468553087E-3"/>
                  <c:y val="-2.7029076100807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A78-4FC2-810E-1A0E89E1EA5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Tipologia!$M$98:$M$103</c:f>
              <c:strCache>
                <c:ptCount val="6"/>
                <c:pt idx="0">
                  <c:v>AGENTE POLITICO</c:v>
                </c:pt>
                <c:pt idx="1">
                  <c:v>     ABAIXO ASSINADO</c:v>
                </c:pt>
                <c:pt idx="2">
                  <c:v>     PESSOA JURÍDICA</c:v>
                </c:pt>
                <c:pt idx="3">
                  <c:v>SERVIDOR PÚBLICO</c:v>
                </c:pt>
                <c:pt idx="4">
                  <c:v>ANÔNIMO</c:v>
                </c:pt>
                <c:pt idx="5">
                  <c:v>  PESSOA FÍSICA</c:v>
                </c:pt>
              </c:strCache>
            </c:strRef>
          </c:cat>
          <c:val>
            <c:numRef>
              <c:f>Tipologia!$N$98:$N$103</c:f>
              <c:numCache>
                <c:formatCode>General</c:formatCode>
                <c:ptCount val="6"/>
                <c:pt idx="0">
                  <c:v>9</c:v>
                </c:pt>
                <c:pt idx="1">
                  <c:v>40</c:v>
                </c:pt>
                <c:pt idx="2">
                  <c:v>350</c:v>
                </c:pt>
                <c:pt idx="3">
                  <c:v>407</c:v>
                </c:pt>
                <c:pt idx="4" formatCode="#,##0">
                  <c:v>470</c:v>
                </c:pt>
                <c:pt idx="5" formatCode="#,##0">
                  <c:v>40913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A78-4FC2-810E-1A0E89E1EA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453504"/>
        <c:axId val="66770816"/>
      </c:barChart>
      <c:catAx>
        <c:axId val="6645350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66770816"/>
        <c:crosses val="autoZero"/>
        <c:auto val="1"/>
        <c:lblAlgn val="ctr"/>
        <c:lblOffset val="100"/>
        <c:noMultiLvlLbl val="0"/>
      </c:catAx>
      <c:valAx>
        <c:axId val="667708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66453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 DOS PEDIDOS DE ACESSO A INFORMAÇÃO  ENCERRADOS</a:t>
            </a:r>
          </a:p>
          <a:p>
            <a:pPr algn="ctr"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JANEIRO À DEZEMBRO</a:t>
            </a:r>
          </a:p>
        </c:rich>
      </c:tx>
      <c:layout>
        <c:manualLayout>
          <c:xMode val="edge"/>
          <c:yMode val="edge"/>
          <c:x val="0.18513911620294599"/>
          <c:y val="5.3916286779941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661975763667833"/>
          <c:y val="0.31127026585791628"/>
          <c:w val="0.61365849364016356"/>
          <c:h val="0.4512166751818295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7A93B"/>
            </a:solidFill>
          </c:spPr>
          <c:invertIfNegative val="0"/>
          <c:dLbls>
            <c:dLbl>
              <c:idx val="0"/>
              <c:layout>
                <c:manualLayout>
                  <c:x val="1.0133630941140358E-2"/>
                  <c:y val="-2.981794794659376E-17"/>
                </c:manualLayout>
              </c:layout>
              <c:tx>
                <c:rich>
                  <a:bodyPr/>
                  <a:lstStyle/>
                  <a:p>
                    <a:r>
                      <a:rPr lang="en-US" sz="1000" b="0" i="0" u="none" strike="noStrike" baseline="0"/>
                      <a:t>100</a:t>
                    </a:r>
                    <a:endParaRPr lang="en-US" sz="100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7B4-4A8C-9E13-214B122C73D3}"/>
                </c:ext>
              </c:extLst>
            </c:dLbl>
            <c:dLbl>
              <c:idx val="1"/>
              <c:layout>
                <c:manualLayout>
                  <c:x val="1.2935379804202023E-2"/>
                  <c:y val="-3.767973979329141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7B4-4A8C-9E13-214B122C73D3}"/>
                </c:ext>
              </c:extLst>
            </c:dLbl>
            <c:dLbl>
              <c:idx val="2"/>
              <c:layout>
                <c:manualLayout>
                  <c:x val="6.3887349596848698E-3"/>
                  <c:y val="1.679036531916707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7B4-4A8C-9E13-214B122C73D3}"/>
                </c:ext>
              </c:extLst>
            </c:dLbl>
            <c:dLbl>
              <c:idx val="3"/>
              <c:layout>
                <c:manualLayout>
                  <c:x val="4.2853890399542939E-3"/>
                  <c:y val="-7.890341458513805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7B4-4A8C-9E13-214B122C73D3}"/>
                </c:ext>
              </c:extLst>
            </c:dLbl>
            <c:dLbl>
              <c:idx val="4"/>
              <c:layout>
                <c:manualLayout>
                  <c:x val="1.0262939718459912E-2"/>
                  <c:y val="7.872006429818287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40.924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7B4-4A8C-9E13-214B122C73D3}"/>
                </c:ext>
              </c:extLst>
            </c:dLbl>
            <c:dLbl>
              <c:idx val="5"/>
              <c:layout>
                <c:manualLayout>
                  <c:x val="-7.1158835222905302E-3"/>
                  <c:y val="-2.7029076100807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B4-4A8C-9E13-214B122C73D3}"/>
                </c:ext>
              </c:extLst>
            </c:dLbl>
            <c:dLbl>
              <c:idx val="6"/>
              <c:layout>
                <c:manualLayout>
                  <c:x val="-9.0209263468553087E-3"/>
                  <c:y val="-2.7029076100807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B4-4A8C-9E13-214B122C73D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Tipologia!$G$92:$G$96</c:f>
              <c:strCache>
                <c:ptCount val="5"/>
                <c:pt idx="0">
                  <c:v>     NÃO DISPONÍVEL (INFORMAÇÃO)</c:v>
                </c:pt>
                <c:pt idx="1">
                  <c:v>     NÃO COMPETE AO GOVERNO DO ESTADO (INFORMAÇÃO)</c:v>
                </c:pt>
                <c:pt idx="2">
                  <c:v>     CONTEÚDO INSUFICIENTE (INFORMAÇÃO)</c:v>
                </c:pt>
                <c:pt idx="3">
                  <c:v>      NÃO FORNECIDA (INFORMAÇÃO)</c:v>
                </c:pt>
                <c:pt idx="4">
                  <c:v> FORNECIDA (INFORMAÇÃO)</c:v>
                </c:pt>
              </c:strCache>
            </c:strRef>
          </c:cat>
          <c:val>
            <c:numRef>
              <c:f>Tipologia!$H$92:$H$96</c:f>
              <c:numCache>
                <c:formatCode>General</c:formatCode>
                <c:ptCount val="5"/>
                <c:pt idx="0">
                  <c:v>45</c:v>
                </c:pt>
                <c:pt idx="1">
                  <c:v>60</c:v>
                </c:pt>
                <c:pt idx="2">
                  <c:v>108</c:v>
                </c:pt>
                <c:pt idx="3" formatCode="#,##0">
                  <c:v>1336</c:v>
                </c:pt>
                <c:pt idx="4" formatCode="#,##0">
                  <c:v>45975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7B4-4A8C-9E13-214B122C73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7308032"/>
        <c:axId val="97322496"/>
      </c:barChart>
      <c:catAx>
        <c:axId val="9730803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97322496"/>
        <c:crosses val="autoZero"/>
        <c:auto val="1"/>
        <c:lblAlgn val="ctr"/>
        <c:lblOffset val="100"/>
        <c:noMultiLvlLbl val="0"/>
      </c:catAx>
      <c:valAx>
        <c:axId val="97322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97308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 DOS RECURSOS  ENCERRADOS</a:t>
            </a:r>
          </a:p>
          <a:p>
            <a:pPr>
              <a:defRPr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JANEIRO À </a:t>
            </a:r>
            <a:r>
              <a:rPr lang="pt-B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DEZEMBRO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6243538991672477"/>
          <c:y val="9.26171647689529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6143179713345921"/>
          <c:y val="0.34983400902094214"/>
          <c:w val="0.71291226498541893"/>
          <c:h val="0.4580089016639566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1CA5E"/>
            </a:solidFill>
            <a:ln w="0" cap="flat" cmpd="sng" algn="ctr">
              <a:solidFill>
                <a:schemeClr val="tx1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F57-43A5-9120-AEDE00DDF41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Planilha1!$E$209:$E$210</c:f>
              <c:strCache>
                <c:ptCount val="2"/>
                <c:pt idx="0">
                  <c:v>DEFERIDO</c:v>
                </c:pt>
                <c:pt idx="1">
                  <c:v>INDEFERIDO</c:v>
                </c:pt>
              </c:strCache>
            </c:strRef>
          </c:cat>
          <c:val>
            <c:numRef>
              <c:f>Planilha1!$F$209:$F$210</c:f>
              <c:numCache>
                <c:formatCode>General</c:formatCode>
                <c:ptCount val="2"/>
                <c:pt idx="0">
                  <c:v>65</c:v>
                </c:pt>
                <c:pt idx="1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F3-48D3-ACE6-029B35DFB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905792"/>
        <c:axId val="67915776"/>
      </c:barChart>
      <c:catAx>
        <c:axId val="679057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67915776"/>
        <c:crosses val="autoZero"/>
        <c:auto val="1"/>
        <c:lblAlgn val="ctr"/>
        <c:lblOffset val="100"/>
        <c:noMultiLvlLbl val="0"/>
      </c:catAx>
      <c:valAx>
        <c:axId val="6791577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790579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+mn-lt"/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5E586D0-71AD-44C6-8F5E-B67B22AF8462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2195"/>
            <a:ext cx="5679440" cy="460629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1C1DBA1-C2AC-4610-A508-A5E8D17914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154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97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EAE5-D1CB-4605-A556-5D63A4D95890}" type="datetimeFigureOut">
              <a:rPr lang="pt-BR" smtClean="0"/>
              <a:pPr/>
              <a:t>08/06/2026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1679334"/>
            <a:ext cx="7429552" cy="2286016"/>
          </a:xfrm>
        </p:spPr>
        <p:txBody>
          <a:bodyPr>
            <a:normAutofit fontScale="90000"/>
          </a:bodyPr>
          <a:lstStyle/>
          <a:p>
            <a:pPr>
              <a:tabLst>
                <a:tab pos="49276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  <a:t>Relatório das Ações da </a:t>
            </a:r>
            <a:b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  <a:t>Ouvidoria Geral do Estado da Bahia</a:t>
            </a:r>
            <a:r>
              <a:rPr lang="pt-BR" dirty="0">
                <a:solidFill>
                  <a:srgbClr val="000000"/>
                </a:solidFill>
                <a:latin typeface="Garamond" pitchFamily="18" charset="0"/>
              </a:rPr>
              <a:t/>
            </a:r>
            <a:br>
              <a:rPr lang="pt-BR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dirty="0">
                <a:solidFill>
                  <a:srgbClr val="000000"/>
                </a:solidFill>
                <a:latin typeface="Garamond" pitchFamily="18" charset="0"/>
              </a:rPr>
              <a:t/>
            </a:r>
            <a:br>
              <a:rPr lang="pt-BR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sz="4000" b="1" dirty="0">
                <a:latin typeface="Garamond" pitchFamily="18" charset="0"/>
              </a:rPr>
              <a:t>LEI DE ACESSO À INFORMAÇÃO </a:t>
            </a:r>
            <a:r>
              <a:rPr lang="pt-BR" sz="4900" b="1" dirty="0">
                <a:latin typeface="Garamond" pitchFamily="18" charset="0"/>
              </a:rPr>
              <a:t/>
            </a:r>
            <a:br>
              <a:rPr lang="pt-BR" sz="4900" b="1" dirty="0">
                <a:latin typeface="Garamond" pitchFamily="18" charset="0"/>
              </a:rPr>
            </a:br>
            <a:r>
              <a:rPr lang="pt-BR" sz="5400" b="1" dirty="0">
                <a:latin typeface="Garamond" pitchFamily="18" charset="0"/>
              </a:rPr>
              <a:t>–</a:t>
            </a:r>
            <a:r>
              <a:rPr lang="pt-BR" sz="4900" b="1" dirty="0">
                <a:latin typeface="Garamond" pitchFamily="18" charset="0"/>
              </a:rPr>
              <a:t> </a:t>
            </a:r>
            <a:r>
              <a:rPr lang="pt-BR" sz="4000" b="1" dirty="0" smtClean="0">
                <a:latin typeface="Garamond" pitchFamily="18" charset="0"/>
              </a:rPr>
              <a:t>2023 </a:t>
            </a:r>
            <a:r>
              <a:rPr lang="pt-BR" sz="5300" b="1" dirty="0">
                <a:latin typeface="Garamond" pitchFamily="18" charset="0"/>
              </a:rPr>
              <a:t>–</a:t>
            </a:r>
            <a:r>
              <a:rPr lang="pt-BR" sz="4000" b="1" dirty="0">
                <a:latin typeface="Garamond" pitchFamily="18" charset="0"/>
              </a:rPr>
              <a:t/>
            </a:r>
            <a:br>
              <a:rPr lang="pt-BR" sz="4000" b="1" dirty="0">
                <a:latin typeface="Garamond" pitchFamily="18" charset="0"/>
              </a:rPr>
            </a:b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pic>
        <p:nvPicPr>
          <p:cNvPr id="7" name="Image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5214950"/>
            <a:ext cx="1809752" cy="107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5357826"/>
            <a:ext cx="2024729" cy="84047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B1CA5E">
                  <a:shade val="30000"/>
                  <a:satMod val="115000"/>
                </a:srgbClr>
              </a:gs>
              <a:gs pos="50000">
                <a:srgbClr val="B1CA5E">
                  <a:shade val="67500"/>
                  <a:satMod val="115000"/>
                </a:srgbClr>
              </a:gs>
              <a:gs pos="100000">
                <a:srgbClr val="B1CA5E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B1CA5E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1/7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7AD50DF-3BB2-45AF-8BD7-93F8030B537B}"/>
              </a:ext>
            </a:extLst>
          </p:cNvPr>
          <p:cNvSpPr txBox="1"/>
          <p:nvPr/>
        </p:nvSpPr>
        <p:spPr>
          <a:xfrm>
            <a:off x="395536" y="1140446"/>
            <a:ext cx="53845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Relatório de Pedido de Acesso à Informação</a:t>
            </a:r>
          </a:p>
          <a:p>
            <a:endParaRPr lang="pt-BR" sz="1600" b="1" dirty="0"/>
          </a:p>
          <a:p>
            <a:r>
              <a:rPr lang="pt-BR" sz="1600" b="1" dirty="0"/>
              <a:t>Período: 01 de Janeiro de </a:t>
            </a:r>
            <a:r>
              <a:rPr lang="pt-BR" sz="1600" b="1" dirty="0" smtClean="0"/>
              <a:t>2023 </a:t>
            </a:r>
            <a:r>
              <a:rPr lang="pt-BR" sz="1600" b="1" dirty="0"/>
              <a:t>– </a:t>
            </a:r>
            <a:r>
              <a:rPr lang="pt-BR" sz="1600" b="1" dirty="0" smtClean="0"/>
              <a:t>31 </a:t>
            </a:r>
            <a:r>
              <a:rPr lang="pt-BR" sz="1600" b="1" dirty="0"/>
              <a:t>de </a:t>
            </a:r>
            <a:r>
              <a:rPr lang="pt-BR" sz="1600" b="1" dirty="0" smtClean="0"/>
              <a:t>dezembro </a:t>
            </a:r>
            <a:r>
              <a:rPr lang="pt-BR" sz="1600" b="1" dirty="0"/>
              <a:t>de </a:t>
            </a:r>
            <a:r>
              <a:rPr lang="pt-BR" sz="1600" b="1" dirty="0" smtClean="0"/>
              <a:t>2023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Secretarias e Órgãos: (Todos)</a:t>
            </a:r>
          </a:p>
          <a:p>
            <a:endParaRPr lang="pt-BR" sz="1600" b="1" dirty="0"/>
          </a:p>
          <a:p>
            <a:r>
              <a:rPr lang="pt-BR" sz="1600" b="1" dirty="0"/>
              <a:t>Quantidade de pedido de Acesso à Informação: </a:t>
            </a:r>
            <a:r>
              <a:rPr lang="pt-BR" sz="1600" b="1" dirty="0" smtClean="0"/>
              <a:t>42.189 </a:t>
            </a:r>
            <a:endParaRPr lang="pt-BR" sz="1600" b="1" dirty="0"/>
          </a:p>
          <a:p>
            <a:endParaRPr lang="pt-BR" sz="1600" b="1" dirty="0"/>
          </a:p>
          <a:p>
            <a:endParaRPr lang="pt-BR" sz="1600" b="1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476305"/>
              </p:ext>
            </p:extLst>
          </p:nvPr>
        </p:nvGraphicFramePr>
        <p:xfrm>
          <a:off x="6075337" y="980727"/>
          <a:ext cx="2786050" cy="274324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908253">
                  <a:extLst>
                    <a:ext uri="{9D8B030D-6E8A-4147-A177-3AD203B41FA5}">
                      <a16:colId xmlns:a16="http://schemas.microsoft.com/office/drawing/2014/main" val="3629782960"/>
                    </a:ext>
                  </a:extLst>
                </a:gridCol>
                <a:gridCol w="877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85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PRAZO</a:t>
                      </a:r>
                      <a:r>
                        <a:rPr lang="pt-BR" sz="1600" b="1" i="0" u="none" strike="noStrike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DE RESPOSTAS</a:t>
                      </a:r>
                      <a:endParaRPr lang="pt-BR" sz="16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495384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     1 A 10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40.631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12117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     11 A 15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16 A 20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 21 A 30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31 A 60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ACIMA DE 60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PENDENTES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2111842-EE8C-4716-862B-DD16D5B685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6401853"/>
              </p:ext>
            </p:extLst>
          </p:nvPr>
        </p:nvGraphicFramePr>
        <p:xfrm>
          <a:off x="-180528" y="3448770"/>
          <a:ext cx="7072330" cy="3430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2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F7A93B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2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316406"/>
              </p:ext>
            </p:extLst>
          </p:nvPr>
        </p:nvGraphicFramePr>
        <p:xfrm>
          <a:off x="1142976" y="1000108"/>
          <a:ext cx="6500859" cy="1713054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571900">
                  <a:extLst>
                    <a:ext uri="{9D8B030D-6E8A-4147-A177-3AD203B41FA5}">
                      <a16:colId xmlns:a16="http://schemas.microsoft.com/office/drawing/2014/main" val="362978296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5">
                  <a:extLst>
                    <a:ext uri="{9D8B030D-6E8A-4147-A177-3AD203B41FA5}">
                      <a16:colId xmlns:a16="http://schemas.microsoft.com/office/drawing/2014/main" val="4172935494"/>
                    </a:ext>
                  </a:extLst>
                </a:gridCol>
              </a:tblGrid>
              <a:tr h="3876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SITUAÇÃO DAS MANIFESTAÇÕES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49538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    ENCERRADA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42.186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1211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    LIDA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     PROVIDENCIADA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     NÃO LIDA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445A4FC-3363-43B9-A0C9-9B51A72AD5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4893023"/>
              </p:ext>
            </p:extLst>
          </p:nvPr>
        </p:nvGraphicFramePr>
        <p:xfrm>
          <a:off x="285720" y="3068960"/>
          <a:ext cx="728667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EB29A0">
                  <a:shade val="30000"/>
                  <a:satMod val="115000"/>
                </a:srgbClr>
              </a:gs>
              <a:gs pos="50000">
                <a:srgbClr val="EB29A0">
                  <a:shade val="67500"/>
                  <a:satMod val="115000"/>
                </a:srgbClr>
              </a:gs>
              <a:gs pos="100000">
                <a:srgbClr val="EB29A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3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868874"/>
              </p:ext>
            </p:extLst>
          </p:nvPr>
        </p:nvGraphicFramePr>
        <p:xfrm>
          <a:off x="995638" y="692696"/>
          <a:ext cx="6858048" cy="5429857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180016">
                  <a:extLst>
                    <a:ext uri="{9D8B030D-6E8A-4147-A177-3AD203B41FA5}">
                      <a16:colId xmlns:a16="http://schemas.microsoft.com/office/drawing/2014/main" val="3629782960"/>
                    </a:ext>
                  </a:extLst>
                </a:gridCol>
                <a:gridCol w="1678032">
                  <a:extLst>
                    <a:ext uri="{9D8B030D-6E8A-4147-A177-3AD203B41FA5}">
                      <a16:colId xmlns:a16="http://schemas.microsoft.com/office/drawing/2014/main" val="4172935494"/>
                    </a:ext>
                  </a:extLst>
                </a:gridCol>
              </a:tblGrid>
              <a:tr h="45968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ASSUNTOS MAIS DEMANDADAS (TOP</a:t>
                      </a:r>
                      <a:r>
                        <a:rPr lang="pt-BR" sz="1800" b="1" u="none" strike="noStrike" baseline="0" dirty="0">
                          <a:effectLst/>
                        </a:rPr>
                        <a:t> 15)</a:t>
                      </a:r>
                      <a:endParaRPr lang="pt-BR" sz="1800" b="1" u="none" strike="noStrike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49538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INFORMAÇÃO / CONTATO TELEFÔNICO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29.750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1211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INFORMAÇÃO SOBRE AUTORIZAÇÃO PRÉVIA BENEFICIÁRIO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1.148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INFORMAÇÕES GERAIS SOBRE ETAPAS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100" dirty="0" smtClean="0"/>
                        <a:t>ORIENTAÇÃO AO CIDADÃO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 INFORMAÇÃO SOBRE O ANDAMENTO DO PROCESSO 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REDE CREDENCIADA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25945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</a:t>
                      </a:r>
                      <a:r>
                        <a:rPr lang="pt-BR" sz="1100" dirty="0" smtClean="0"/>
                        <a:t>ORIENTAÇÃO PARA A ABERTURA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INFORMAÇÕES GERAIS SOBRE DOCUMENTAÇÃO/SERVIÇO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EXAMES E PROCEDIMENTOS PLANSERV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 ORIENTAÇÕES DE ACESSO AO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DADOS CADASTRAIS ÓRGÃO / 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 INFORMAÇÃO SOBRE PROCEDIMENTO DE OUVIDORIA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ORIENTAÇÃO SOBRE SERVIÇOS DE ÓRGÃO/UNIDADE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CADASTRO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ACESSO A DOCUMENTOS EM ÓRGÃOS E UNIDADES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4951" y="128423"/>
            <a:ext cx="1129344" cy="4687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214950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4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9675B-C7A7-4D0A-8789-8FBA665E4172}"/>
              </a:ext>
            </a:extLst>
          </p:cNvPr>
          <p:cNvSpPr txBox="1"/>
          <p:nvPr/>
        </p:nvSpPr>
        <p:spPr>
          <a:xfrm>
            <a:off x="5929290" y="1196752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O meio de acesso mais demandado pelo Cidadão, foi pelo 0800, representando </a:t>
            </a:r>
            <a:r>
              <a:rPr lang="pt-BR" sz="1600" dirty="0" smtClean="0"/>
              <a:t>83,14%, </a:t>
            </a:r>
            <a:r>
              <a:rPr lang="pt-BR" sz="1600" dirty="0"/>
              <a:t>em sequência </a:t>
            </a:r>
            <a:r>
              <a:rPr lang="pt-BR" sz="1600" dirty="0" smtClean="0"/>
              <a:t>as redes sociais com 11,72%.</a:t>
            </a:r>
            <a:endParaRPr lang="pt-BR" sz="1600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304731"/>
              </p:ext>
            </p:extLst>
          </p:nvPr>
        </p:nvGraphicFramePr>
        <p:xfrm>
          <a:off x="1571604" y="857232"/>
          <a:ext cx="4000528" cy="24550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743820">
                  <a:extLst>
                    <a:ext uri="{9D8B030D-6E8A-4147-A177-3AD203B41FA5}">
                      <a16:colId xmlns:a16="http://schemas.microsoft.com/office/drawing/2014/main" val="3629782960"/>
                    </a:ext>
                  </a:extLst>
                </a:gridCol>
                <a:gridCol w="1128354">
                  <a:extLst>
                    <a:ext uri="{9D8B030D-6E8A-4147-A177-3AD203B41FA5}">
                      <a16:colId xmlns:a16="http://schemas.microsoft.com/office/drawing/2014/main" val="4172935494"/>
                    </a:ext>
                  </a:extLst>
                </a:gridCol>
                <a:gridCol w="1128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MEIO DE ENTRADA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349538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TELEFONE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35.412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83,14%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12117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REDES SOCIAIS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4.530 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11,72</a:t>
                      </a:r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SITE OGE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1.852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4,20%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25945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PRESENCIAL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0,81%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APLICATIVO SAC DIGITAL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0,07%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CX COLETORA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0,04%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OUV ITINERANTE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243281"/>
              </p:ext>
            </p:extLst>
          </p:nvPr>
        </p:nvGraphicFramePr>
        <p:xfrm>
          <a:off x="285720" y="4286256"/>
          <a:ext cx="3428993" cy="125304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494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</a:t>
                      </a:r>
                      <a:r>
                        <a:rPr lang="pt-BR" sz="1200" b="1" u="none" strike="noStrike" dirty="0">
                          <a:effectLst/>
                        </a:rPr>
                        <a:t>GÊNERO DO MANIFESTANTE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FEMININO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26.690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63,26%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MASCULINO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14.309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33,92%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NÃO SE APLICA</a:t>
                      </a:r>
                      <a:r>
                        <a:rPr lang="pt-BR" sz="95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endParaRPr lang="pt-BR" sz="950" b="0" i="0" u="none" strike="noStrike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1.190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2,82%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4951" y="128423"/>
            <a:ext cx="1129344" cy="468796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549794"/>
              </p:ext>
            </p:extLst>
          </p:nvPr>
        </p:nvGraphicFramePr>
        <p:xfrm>
          <a:off x="4283968" y="3625710"/>
          <a:ext cx="3895893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EB29A0">
                  <a:shade val="30000"/>
                  <a:satMod val="115000"/>
                </a:srgbClr>
              </a:gs>
              <a:gs pos="50000">
                <a:srgbClr val="EB29A0">
                  <a:shade val="67500"/>
                  <a:satMod val="115000"/>
                </a:srgbClr>
              </a:gs>
              <a:gs pos="100000">
                <a:srgbClr val="EB29A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5/7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113312"/>
              </p:ext>
            </p:extLst>
          </p:nvPr>
        </p:nvGraphicFramePr>
        <p:xfrm>
          <a:off x="1785918" y="714356"/>
          <a:ext cx="5357850" cy="2187357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362978296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4172935494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TIPOS DE MANIFESTANTES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349538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PESSOA FÍSICA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40.913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96,98%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12117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ANÔNIMO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1,11%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259454"/>
                  </a:ext>
                </a:extLst>
              </a:tr>
              <a:tr h="33332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SERVIDOR PÚBLICO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0,96%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PESSOA  JURÍDICA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0,83%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ABAIXO ASSINADO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0,09%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AGENTE POLÍTICO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1706655"/>
              </p:ext>
            </p:extLst>
          </p:nvPr>
        </p:nvGraphicFramePr>
        <p:xfrm>
          <a:off x="714348" y="3071810"/>
          <a:ext cx="7215238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24951" y="128423"/>
            <a:ext cx="1129344" cy="4687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6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F992A91-56D4-403A-84D8-5332CC7961CF}"/>
              </a:ext>
            </a:extLst>
          </p:cNvPr>
          <p:cNvSpPr txBox="1"/>
          <p:nvPr/>
        </p:nvSpPr>
        <p:spPr>
          <a:xfrm>
            <a:off x="364739" y="83671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Em 2023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42.189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pedidos de acesso à informação, dentre os pedidos registrados,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42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.189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96,96%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fornecidas.</a:t>
            </a:r>
          </a:p>
          <a:p>
            <a:endParaRPr lang="pt-BR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9620926"/>
              </p:ext>
            </p:extLst>
          </p:nvPr>
        </p:nvGraphicFramePr>
        <p:xfrm>
          <a:off x="539552" y="2214554"/>
          <a:ext cx="7344816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24951" y="128423"/>
            <a:ext cx="1129344" cy="46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74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B1CA5E">
                  <a:shade val="30000"/>
                  <a:satMod val="115000"/>
                </a:srgbClr>
              </a:gs>
              <a:gs pos="50000">
                <a:srgbClr val="B1CA5E">
                  <a:shade val="67500"/>
                  <a:satMod val="115000"/>
                </a:srgbClr>
              </a:gs>
              <a:gs pos="100000">
                <a:srgbClr val="B1CA5E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7/7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C07FF9E-6B4A-4158-B834-119D4F27B46A}"/>
              </a:ext>
            </a:extLst>
          </p:cNvPr>
          <p:cNvSpPr txBox="1"/>
          <p:nvPr/>
        </p:nvSpPr>
        <p:spPr>
          <a:xfrm>
            <a:off x="371760" y="884435"/>
            <a:ext cx="808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 2023,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122 Recursos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dentre os Recursos registrados,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todos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66,39%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deferidas.</a:t>
            </a:r>
            <a:endParaRPr lang="pt-BR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54D58DE-DC0E-4C96-A771-F4957AE675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427120"/>
              </p:ext>
            </p:extLst>
          </p:nvPr>
        </p:nvGraphicFramePr>
        <p:xfrm>
          <a:off x="827584" y="2060848"/>
          <a:ext cx="6733412" cy="3755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4951" y="128423"/>
            <a:ext cx="1129344" cy="46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46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3509</TotalTime>
  <Words>436</Words>
  <Application>Microsoft Office PowerPoint</Application>
  <PresentationFormat>Apresentação na tela (4:3)</PresentationFormat>
  <Paragraphs>178</Paragraphs>
  <Slides>8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Garamond</vt:lpstr>
      <vt:lpstr>Times New Roman</vt:lpstr>
      <vt:lpstr>Tema do Office</vt:lpstr>
      <vt:lpstr>Relatório das Ações da  Ouvidoria Geral do Estado da Bahia  LEI DE ACESSO À INFORMAÇÃO  – 2023 –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das Ações da  Ouvidoria Geral do Estado da Bahia  -1º trimestre de 2015-</dc:title>
  <dc:creator>laisqueiroz</dc:creator>
  <cp:lastModifiedBy>karinasantos</cp:lastModifiedBy>
  <cp:revision>335</cp:revision>
  <dcterms:created xsi:type="dcterms:W3CDTF">2015-09-09T18:26:22Z</dcterms:created>
  <dcterms:modified xsi:type="dcterms:W3CDTF">2026-06-08T18:34:06Z</dcterms:modified>
</cp:coreProperties>
</file>