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71" r:id="rId4"/>
    <p:sldId id="260" r:id="rId5"/>
    <p:sldId id="259" r:id="rId6"/>
    <p:sldId id="272" r:id="rId7"/>
    <p:sldId id="273" r:id="rId8"/>
    <p:sldId id="274" r:id="rId9"/>
  </p:sldIdLst>
  <p:sldSz cx="9144000" cy="6858000" type="screen4x3"/>
  <p:notesSz cx="7099300" cy="10236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1CA5E"/>
    <a:srgbClr val="F7A93B"/>
    <a:srgbClr val="EB29A0"/>
    <a:srgbClr val="F490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iep\COEP\Relat&#243;rios\Relat&#243;rios%20LAI\Relat&#243;rio%20de%202024\Modelo%20de%20gr&#225;fico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iep\COEP\Relat&#243;rios\Relat&#243;rios%20LAI\Relat&#243;rio%20de%202024\Modelo%20de%20gr&#225;fico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4\grafico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iep\COEP\Relat&#243;rios\Relat&#243;rios%20LAI\Relat&#243;rio%20de%202024\Modelo%20de%20gr&#225;ficos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iep\COEP\Relat&#243;rios\Relat&#243;rios%20LAI\Relat&#243;rio%20de%202024\Modelo%20de%20gr&#225;ficos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stiep\COEP\Relat&#243;rios\Relat&#243;rios%20LAI\Relat&#243;rio%20de%202024\Modelo%20de%20gr&#225;ficos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DO PRAZO DE RESPOSTA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23547696931413364"/>
          <c:y val="6.986522799540909E-2"/>
        </c:manualLayout>
      </c:layout>
    </c:title>
    <c:view3D>
      <c:rotX val="0"/>
      <c:rotY val="0"/>
      <c:perspective val="30"/>
    </c:view3D>
    <c:sideWall>
      <c:spPr>
        <a:noFill/>
        <a:ln>
          <a:noFill/>
        </a:ln>
      </c:spPr>
    </c:sideWall>
    <c:backWall>
      <c:spPr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3.4216376638594767E-2"/>
          <c:y val="0.25271781233904972"/>
          <c:w val="0.95667159034959293"/>
          <c:h val="0.64711583124824279"/>
        </c:manualLayout>
      </c:layout>
      <c:bar3DChart>
        <c:barDir val="col"/>
        <c:grouping val="clustered"/>
        <c:ser>
          <c:idx val="0"/>
          <c:order val="1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Tipologia!$D$29:$D$35</c:f>
            </c:multiLvlStrRef>
          </c:cat>
          <c:val>
            <c:numRef>
              <c:f>Tipologia!$E$29:$E$35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3E-4412-A22F-68F7654DFEE9}"/>
            </c:ext>
          </c:extLst>
        </c:ser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1.0133630941140359E-2"/>
                  <c:y val="-2.9817947946593871E-17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i="0" u="none" strike="noStrike" baseline="0"/>
                      <a:t>68.584</a:t>
                    </a:r>
                    <a:endParaRPr lang="en-US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5B-4B9D-822C-1B8AA543FDA8}"/>
                </c:ext>
              </c:extLst>
            </c:dLbl>
            <c:dLbl>
              <c:idx val="1"/>
              <c:layout>
                <c:manualLayout>
                  <c:x val="1.2935324269863987E-2"/>
                  <c:y val="-4.204542229873533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893-46EE-BAB8-0F8DBDF43E3B}"/>
                </c:ext>
              </c:extLst>
            </c:dLbl>
            <c:dLbl>
              <c:idx val="2"/>
              <c:layout>
                <c:manualLayout>
                  <c:x val="1.2935324269863987E-2"/>
                  <c:y val="-2.702920004918701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893-46EE-BAB8-0F8DBDF43E3B}"/>
                </c:ext>
              </c:extLst>
            </c:dLbl>
            <c:dLbl>
              <c:idx val="3"/>
              <c:layout>
                <c:manualLayout>
                  <c:x val="6.4676621349319388E-3"/>
                  <c:y val="-2.702920004918701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93-46EE-BAB8-0F8DBDF43E3B}"/>
                </c:ext>
              </c:extLst>
            </c:dLbl>
            <c:dLbl>
              <c:idx val="4"/>
              <c:layout>
                <c:manualLayout>
                  <c:x val="-6.4818001584144615E-4"/>
                  <c:y val="-2.402590234165603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93-46EE-BAB8-0F8DBDF43E3B}"/>
                </c:ext>
              </c:extLst>
            </c:dLbl>
            <c:dLbl>
              <c:idx val="5"/>
              <c:layout>
                <c:manualLayout>
                  <c:x val="-7.1158835222905328E-3"/>
                  <c:y val="-2.702907610080728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893-46EE-BAB8-0F8DBDF43E3B}"/>
                </c:ext>
              </c:extLst>
            </c:dLbl>
            <c:dLbl>
              <c:idx val="6"/>
              <c:layout>
                <c:manualLayout>
                  <c:x val="-9.0209263468553139E-3"/>
                  <c:y val="-2.702907610080728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893-46EE-BAB8-0F8DBDF43E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'[Modelo de gráficos.xlsx]Tipologia'!$D$29:$D$35</c:f>
              <c:strCache>
                <c:ptCount val="7"/>
                <c:pt idx="0">
                  <c:v>     1 A 10 DIAS</c:v>
                </c:pt>
                <c:pt idx="1">
                  <c:v>     11 A 15 DIAS</c:v>
                </c:pt>
                <c:pt idx="2">
                  <c:v>16 A 20 DIAS</c:v>
                </c:pt>
                <c:pt idx="3">
                  <c:v> 21 A 30 DIAS</c:v>
                </c:pt>
                <c:pt idx="4">
                  <c:v>31 A 60 DIAS</c:v>
                </c:pt>
                <c:pt idx="5">
                  <c:v>ACIMA DE 60 DIAS</c:v>
                </c:pt>
                <c:pt idx="6">
                  <c:v>PENDENTES</c:v>
                </c:pt>
              </c:strCache>
            </c:strRef>
          </c:cat>
          <c:val>
            <c:numRef>
              <c:f>'[Modelo de gráficos.xlsx]Tipologia'!$E$29:$E$35</c:f>
              <c:numCache>
                <c:formatCode>General</c:formatCode>
                <c:ptCount val="7"/>
                <c:pt idx="0" formatCode="#,##0">
                  <c:v>68584</c:v>
                </c:pt>
                <c:pt idx="1">
                  <c:v>575</c:v>
                </c:pt>
                <c:pt idx="2">
                  <c:v>216</c:v>
                </c:pt>
                <c:pt idx="3">
                  <c:v>208</c:v>
                </c:pt>
                <c:pt idx="4">
                  <c:v>175</c:v>
                </c:pt>
                <c:pt idx="5">
                  <c:v>106</c:v>
                </c:pt>
                <c:pt idx="6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500-4979-9213-551E32682477}"/>
            </c:ext>
          </c:extLst>
        </c:ser>
        <c:dLbls>
          <c:showVal val="1"/>
        </c:dLbls>
        <c:shape val="box"/>
        <c:axId val="104518016"/>
        <c:axId val="104519552"/>
        <c:axId val="0"/>
      </c:bar3DChart>
      <c:catAx>
        <c:axId val="10451801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000">
                <a:latin typeface="+mj-lt"/>
                <a:cs typeface="Times New Roman" panose="02020603050405020304" pitchFamily="18" charset="0"/>
              </a:defRPr>
            </a:pPr>
            <a:endParaRPr lang="pt-BR"/>
          </a:p>
        </c:txPr>
        <c:crossAx val="104519552"/>
        <c:crosses val="autoZero"/>
        <c:auto val="1"/>
        <c:lblAlgn val="ctr"/>
        <c:lblOffset val="100"/>
      </c:catAx>
      <c:valAx>
        <c:axId val="104519552"/>
        <c:scaling>
          <c:orientation val="minMax"/>
        </c:scaling>
        <c:delete val="1"/>
        <c:axPos val="l"/>
        <c:numFmt formatCode="#,##0" sourceLinked="1"/>
        <c:tickLblPos val="none"/>
        <c:crossAx val="104518016"/>
        <c:crosses val="autoZero"/>
        <c:crossBetween val="between"/>
      </c:valAx>
    </c:plotArea>
    <c:plotVisOnly val="1"/>
    <c:dispBlanksAs val="gap"/>
  </c:chart>
  <c:spPr>
    <a:noFill/>
    <a:ln>
      <a:noFill/>
    </a:ln>
  </c:sp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DAS SITUAÇÕES</a:t>
            </a:r>
            <a:endParaRPr lang="pt-BR" sz="1400">
              <a:effectLst/>
            </a:endParaRPr>
          </a:p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 DAS MANIFESTAÇÕES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31316816135506675"/>
          <c:y val="6.9865237505641498E-2"/>
        </c:manualLayout>
      </c:layout>
    </c:title>
    <c:plotArea>
      <c:layout>
        <c:manualLayout>
          <c:layoutTarget val="inner"/>
          <c:xMode val="edge"/>
          <c:yMode val="edge"/>
          <c:x val="0.15750894073501556"/>
          <c:y val="0.31127018753891672"/>
          <c:w val="0.77088831249245371"/>
          <c:h val="0.53977008879917365"/>
        </c:manualLayout>
      </c:layout>
      <c:barChart>
        <c:barDir val="bar"/>
        <c:grouping val="clustered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1.0133630941140358E-2"/>
                  <c:y val="-2.9817947946593864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9B-4BC3-8604-1E8318B6F458}"/>
                </c:ext>
              </c:extLst>
            </c:dLbl>
            <c:dLbl>
              <c:idx val="1"/>
              <c:layout>
                <c:manualLayout>
                  <c:x val="1.2935324269863985E-2"/>
                  <c:y val="-4.204542229873533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9B-4BC3-8604-1E8318B6F458}"/>
                </c:ext>
              </c:extLst>
            </c:dLbl>
            <c:dLbl>
              <c:idx val="2"/>
              <c:layout>
                <c:manualLayout>
                  <c:x val="1.2935324269863985E-2"/>
                  <c:y val="-2.702920004918700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F9B-4BC3-8604-1E8318B6F458}"/>
                </c:ext>
              </c:extLst>
            </c:dLbl>
            <c:dLbl>
              <c:idx val="3"/>
              <c:layout>
                <c:manualLayout>
                  <c:x val="6.4676621349319388E-3"/>
                  <c:y val="-2.702920004918700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9B-4BC3-8604-1E8318B6F458}"/>
                </c:ext>
              </c:extLst>
            </c:dLbl>
            <c:dLbl>
              <c:idx val="4"/>
              <c:layout>
                <c:manualLayout>
                  <c:x val="-6.4818001584144604E-4"/>
                  <c:y val="-2.402590234165602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F9B-4BC3-8604-1E8318B6F458}"/>
                </c:ext>
              </c:extLst>
            </c:dLbl>
            <c:dLbl>
              <c:idx val="5"/>
              <c:layout>
                <c:manualLayout>
                  <c:x val="-7.1158835222905302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F9B-4BC3-8604-1E8318B6F458}"/>
                </c:ext>
              </c:extLst>
            </c:dLbl>
            <c:dLbl>
              <c:idx val="6"/>
              <c:layout>
                <c:manualLayout>
                  <c:x val="-9.0209263468553139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F9B-4BC3-8604-1E8318B6F4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Tipologia!$D$69:$D$71</c:f>
              <c:strCache>
                <c:ptCount val="3"/>
                <c:pt idx="0">
                  <c:v>       LIDA</c:v>
                </c:pt>
                <c:pt idx="1">
                  <c:v>PROVIDENCIADA    </c:v>
                </c:pt>
                <c:pt idx="2">
                  <c:v>  ENCERRADA</c:v>
                </c:pt>
              </c:strCache>
            </c:strRef>
          </c:cat>
          <c:val>
            <c:numRef>
              <c:f>Tipologia!$E$69:$E$71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 formatCode="#,##0">
                  <c:v>69864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F9B-4BC3-8604-1E8318B6F458}"/>
            </c:ext>
          </c:extLst>
        </c:ser>
        <c:ser>
          <c:idx val="0"/>
          <c:order val="1"/>
          <c:dLbls>
            <c:dLbl>
              <c:idx val="0"/>
              <c:layout>
                <c:manualLayout>
                  <c:x val="-5.0539177413205915E-3"/>
                  <c:y val="9.333334346999849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F9B-4BC3-8604-1E8318B6F458}"/>
                </c:ext>
              </c:extLst>
            </c:dLbl>
            <c:dLbl>
              <c:idx val="1"/>
              <c:layout>
                <c:manualLayout>
                  <c:x val="-5.0539177413205915E-3"/>
                  <c:y val="8.045977885344687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F9B-4BC3-8604-1E8318B6F458}"/>
                </c:ext>
              </c:extLst>
            </c:dLbl>
            <c:dLbl>
              <c:idx val="2"/>
              <c:layout>
                <c:manualLayout>
                  <c:x val="-3.3692884152602708E-3"/>
                  <c:y val="0.1118629316585297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F9B-4BC3-8604-1E8318B6F458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Tipologia!$D$69:$D$71</c:f>
              <c:strCache>
                <c:ptCount val="3"/>
                <c:pt idx="0">
                  <c:v>       LIDA</c:v>
                </c:pt>
                <c:pt idx="1">
                  <c:v>PROVIDENCIADA    </c:v>
                </c:pt>
                <c:pt idx="2">
                  <c:v>  ENCERRADA</c:v>
                </c:pt>
              </c:strCache>
            </c:strRef>
          </c:cat>
          <c:val>
            <c:numRef>
              <c:f>Tipologia!$F$69:$F$71</c:f>
              <c:numCache>
                <c:formatCode>0.00%</c:formatCode>
                <c:ptCount val="3"/>
                <c:pt idx="0">
                  <c:v>0</c:v>
                </c:pt>
                <c:pt idx="1">
                  <c:v>1.0000000000000007E-4</c:v>
                </c:pt>
                <c:pt idx="2">
                  <c:v>0.99990000000000001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F9B-4BC3-8604-1E8318B6F458}"/>
            </c:ext>
          </c:extLst>
        </c:ser>
        <c:dLbls>
          <c:showVal val="1"/>
        </c:dLbls>
        <c:axId val="105186432"/>
        <c:axId val="105187968"/>
      </c:barChart>
      <c:catAx>
        <c:axId val="105186432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1000">
                <a:latin typeface="+mj-lt"/>
                <a:cs typeface="Times New Roman" panose="02020603050405020304" pitchFamily="18" charset="0"/>
              </a:defRPr>
            </a:pPr>
            <a:endParaRPr lang="pt-BR"/>
          </a:p>
        </c:txPr>
        <c:crossAx val="105187968"/>
        <c:crosses val="autoZero"/>
        <c:auto val="1"/>
        <c:lblAlgn val="ctr"/>
        <c:lblOffset val="100"/>
      </c:catAx>
      <c:valAx>
        <c:axId val="105187968"/>
        <c:scaling>
          <c:orientation val="minMax"/>
        </c:scaling>
        <c:delete val="1"/>
        <c:axPos val="b"/>
        <c:numFmt formatCode="General" sourceLinked="1"/>
        <c:tickLblPos val="none"/>
        <c:crossAx val="1051864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400">
                <a:solidFill>
                  <a:sysClr val="windowText" lastClr="000000"/>
                </a:solidFill>
              </a:defRPr>
            </a:pPr>
            <a:r>
              <a:rPr lang="en-US" sz="1400" b="1" i="0" baseline="0">
                <a:effectLst/>
              </a:rPr>
              <a:t>GÊNERO DO MANIFESTANTE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49891666666667384"/>
          <c:y val="4.1666666666666664E-2"/>
        </c:manualLayout>
      </c:layout>
    </c:title>
    <c:plotArea>
      <c:layout>
        <c:manualLayout>
          <c:layoutTarget val="inner"/>
          <c:xMode val="edge"/>
          <c:yMode val="edge"/>
          <c:x val="1.8299431321084865E-2"/>
          <c:y val="0.12554060950714493"/>
          <c:w val="0.51340113735783022"/>
          <c:h val="0.85566856226305565"/>
        </c:manualLayout>
      </c:layout>
      <c:pieChart>
        <c:varyColors val="1"/>
        <c:ser>
          <c:idx val="0"/>
          <c:order val="0"/>
          <c:spPr>
            <a:solidFill>
              <a:srgbClr val="B1CA5E"/>
            </a:soli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6350"/>
              <a:bevelB w="12700"/>
            </a:sp3d>
          </c:spPr>
          <c:explosion val="23"/>
          <c:dPt>
            <c:idx val="0"/>
            <c:spPr>
              <a:gradFill flip="none" rotWithShape="1">
                <a:gsLst>
                  <a:gs pos="0">
                    <a:srgbClr val="B1CA5E">
                      <a:tint val="66000"/>
                      <a:satMod val="160000"/>
                    </a:srgbClr>
                  </a:gs>
                  <a:gs pos="50000">
                    <a:srgbClr val="B1CA5E">
                      <a:tint val="44500"/>
                      <a:satMod val="160000"/>
                    </a:srgbClr>
                  </a:gs>
                  <a:gs pos="100000">
                    <a:srgbClr val="B1CA5E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158-41D9-9C80-EEF927414729}"/>
              </c:ext>
            </c:extLst>
          </c:dPt>
          <c:dPt>
            <c:idx val="1"/>
            <c:spPr>
              <a:gradFill flip="none" rotWithShape="1">
                <a:gsLst>
                  <a:gs pos="0">
                    <a:srgbClr val="B1CA5E">
                      <a:shade val="30000"/>
                      <a:satMod val="115000"/>
                    </a:srgbClr>
                  </a:gs>
                  <a:gs pos="50000">
                    <a:srgbClr val="B1CA5E">
                      <a:shade val="67500"/>
                      <a:satMod val="115000"/>
                    </a:srgbClr>
                  </a:gs>
                  <a:gs pos="100000">
                    <a:srgbClr val="B1CA5E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158-41D9-9C80-EEF927414729}"/>
              </c:ext>
            </c:extLst>
          </c:dPt>
          <c:dPt>
            <c:idx val="2"/>
            <c:spPr>
              <a:solidFill>
                <a:srgbClr val="CBDC94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158-41D9-9C80-EEF927414729}"/>
              </c:ext>
            </c:extLst>
          </c:dPt>
          <c:dLbls>
            <c:dLbl>
              <c:idx val="0"/>
              <c:layout>
                <c:manualLayout>
                  <c:x val="1.5774415623957372E-2"/>
                  <c:y val="7.37317359881169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36,25%</a:t>
                    </a:r>
                    <a:endParaRPr lang="pt-BR" dirty="0"/>
                  </a:p>
                </c:rich>
              </c:tx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158-41D9-9C80-EEF927414729}"/>
                </c:ext>
              </c:extLst>
            </c:dLbl>
            <c:dLbl>
              <c:idx val="1"/>
              <c:layout>
                <c:manualLayout>
                  <c:x val="1.7585729703895329E-2"/>
                  <c:y val="2.1609952083331618E-2"/>
                </c:manualLayout>
              </c:layout>
              <c:tx>
                <c:rich>
                  <a:bodyPr lIns="38100" tIns="19050" rIns="38100" bIns="19050">
                    <a:noAutofit/>
                  </a:bodyPr>
                  <a:lstStyle/>
                  <a:p>
                    <a:pPr>
                      <a:defRPr>
                        <a:solidFill>
                          <a:schemeClr val="tx1"/>
                        </a:solidFill>
                      </a:defRPr>
                    </a:pPr>
                    <a:r>
                      <a:rPr lang="en-US" dirty="0" smtClean="0"/>
                      <a:t>1,85%</a:t>
                    </a:r>
                    <a:endParaRPr lang="en-US" dirty="0"/>
                  </a:p>
                </c:rich>
              </c:tx>
              <c:spPr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3162886902428664"/>
                      <c:h val="8.78833646629022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158-41D9-9C80-EEF927414729}"/>
                </c:ext>
              </c:extLst>
            </c:dLbl>
            <c:dLbl>
              <c:idx val="2"/>
              <c:layout>
                <c:manualLayout>
                  <c:x val="3.3132494425615007E-2"/>
                  <c:y val="-0.4361059901250487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61,89%</a:t>
                    </a:r>
                    <a:endParaRPr lang="en-US" dirty="0"/>
                  </a:p>
                </c:rich>
              </c:tx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158-41D9-9C80-EEF9274147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lIns="38100" tIns="19050" rIns="38100" bIns="19050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Janeiro!$C$8:$C$10</c:f>
              <c:strCache>
                <c:ptCount val="3"/>
                <c:pt idx="0">
                  <c:v>FEMININO </c:v>
                </c:pt>
                <c:pt idx="1">
                  <c:v>MASCULINO</c:v>
                </c:pt>
                <c:pt idx="2">
                  <c:v>OUTROS</c:v>
                </c:pt>
              </c:strCache>
            </c:strRef>
          </c:cat>
          <c:val>
            <c:numRef>
              <c:f>Janeiro!$D$8:$D$10</c:f>
              <c:numCache>
                <c:formatCode>0.00%</c:formatCode>
                <c:ptCount val="3"/>
                <c:pt idx="0">
                  <c:v>0.61850000000000005</c:v>
                </c:pt>
                <c:pt idx="1">
                  <c:v>0.3625000000000001</c:v>
                </c:pt>
                <c:pt idx="2" formatCode="General">
                  <c:v>1.85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158-41D9-9C80-EEF927414729}"/>
            </c:ext>
          </c:extLst>
        </c:ser>
        <c:dLbls>
          <c:showPercent val="1"/>
        </c:dLbls>
        <c:firstSliceAng val="12"/>
      </c:pieChart>
    </c:plotArea>
    <c:legend>
      <c:legendPos val="t"/>
      <c:layout>
        <c:manualLayout>
          <c:xMode val="edge"/>
          <c:yMode val="edge"/>
          <c:x val="0.64664216972878397"/>
          <c:y val="0.31006962671332755"/>
          <c:w val="0.3255800524934383"/>
          <c:h val="0.51828101966706208"/>
        </c:manualLayout>
      </c:layout>
      <c:txPr>
        <a:bodyPr/>
        <a:lstStyle/>
        <a:p>
          <a:pPr>
            <a:defRPr sz="1200">
              <a:solidFill>
                <a:sysClr val="windowText" lastClr="000000"/>
              </a:solidFill>
            </a:defRPr>
          </a:pPr>
          <a:endParaRPr lang="pt-BR"/>
        </a:p>
      </c:txPr>
    </c:legend>
    <c:plotVisOnly val="1"/>
    <c:dispBlanksAs val="zero"/>
  </c:chart>
  <c:spPr>
    <a:noFill/>
    <a:ln w="9525" cap="flat" cmpd="sng" algn="ctr">
      <a:noFill/>
      <a:prstDash val="solid"/>
    </a:ln>
    <a:effectLst>
      <a:outerShdw blurRad="40000" dist="23000" dir="5400000" rotWithShape="0">
        <a:srgbClr val="000000">
          <a:alpha val="35000"/>
        </a:srgbClr>
      </a:outerShdw>
    </a:effectLst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400" b="1" i="0" baseline="0" dirty="0">
                <a:effectLst/>
              </a:rPr>
              <a:t>DEMONSTRATIVO DAS SITUAÇÕES</a:t>
            </a:r>
            <a:endParaRPr lang="pt-BR" sz="1400" dirty="0">
              <a:effectLst/>
            </a:endParaRPr>
          </a:p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1400" b="1" i="0" baseline="0" dirty="0">
                <a:effectLst/>
              </a:rPr>
              <a:t> DAS MANIFESTAÇÕES</a:t>
            </a:r>
            <a:endParaRPr lang="pt-BR" sz="1400" dirty="0">
              <a:effectLst/>
            </a:endParaRPr>
          </a:p>
        </c:rich>
      </c:tx>
      <c:layout>
        <c:manualLayout>
          <c:xMode val="edge"/>
          <c:yMode val="edge"/>
          <c:x val="0.28565905084288684"/>
          <c:y val="0.13314211879438514"/>
        </c:manualLayout>
      </c:layout>
    </c:title>
    <c:plotArea>
      <c:layout>
        <c:manualLayout>
          <c:layoutTarget val="inner"/>
          <c:xMode val="edge"/>
          <c:yMode val="edge"/>
          <c:x val="0.19110467882349627"/>
          <c:y val="0.32255756560126653"/>
          <c:w val="0.68689878895079171"/>
          <c:h val="0.46922328127537882"/>
        </c:manualLayout>
      </c:layout>
      <c:barChart>
        <c:barDir val="bar"/>
        <c:grouping val="clustered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6.560184309806146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i="0" u="none" strike="noStrike" baseline="0"/>
                      <a:t>6</a:t>
                    </a:r>
                    <a:endParaRPr lang="en-US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78-4FC2-810E-1A0E89E1EA55}"/>
                </c:ext>
              </c:extLst>
            </c:dLbl>
            <c:dLbl>
              <c:idx val="1"/>
              <c:layout>
                <c:manualLayout>
                  <c:x val="1.2935366638754579E-2"/>
                  <c:y val="6.165399548069887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78-4FC2-810E-1A0E89E1EA55}"/>
                </c:ext>
              </c:extLst>
            </c:dLbl>
            <c:dLbl>
              <c:idx val="2"/>
              <c:layout>
                <c:manualLayout>
                  <c:x val="1.2935366638754579E-2"/>
                  <c:y val="-2.92373657472742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A78-4FC2-810E-1A0E89E1EA55}"/>
                </c:ext>
              </c:extLst>
            </c:dLbl>
            <c:dLbl>
              <c:idx val="3"/>
              <c:layout>
                <c:manualLayout>
                  <c:x val="6.4676129764187898E-3"/>
                  <c:y val="-2.923736574727477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78-4FC2-810E-1A0E89E1EA55}"/>
                </c:ext>
              </c:extLst>
            </c:dLbl>
            <c:dLbl>
              <c:idx val="4"/>
              <c:layout>
                <c:manualLayout>
                  <c:x val="-6.4814001962850039E-4"/>
                  <c:y val="7.9481599653792543E-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A78-4FC2-810E-1A0E89E1EA55}"/>
                </c:ext>
              </c:extLst>
            </c:dLbl>
            <c:dLbl>
              <c:idx val="5"/>
              <c:layout>
                <c:manualLayout>
                  <c:x val="-7.1158835222905302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78-4FC2-810E-1A0E89E1EA55}"/>
                </c:ext>
              </c:extLst>
            </c:dLbl>
            <c:dLbl>
              <c:idx val="6"/>
              <c:layout>
                <c:manualLayout>
                  <c:x val="-9.0209263468553139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A78-4FC2-810E-1A0E89E1EA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Tipologia!$M$97:$M$103</c:f>
              <c:strCache>
                <c:ptCount val="7"/>
                <c:pt idx="0">
                  <c:v>     ABAIXO ASSINADO</c:v>
                </c:pt>
                <c:pt idx="1">
                  <c:v>       AGENTE POLÍTICO</c:v>
                </c:pt>
                <c:pt idx="2">
                  <c:v>PENSIONISTA</c:v>
                </c:pt>
                <c:pt idx="3">
                  <c:v>     PESSOA JURÍDICA</c:v>
                </c:pt>
                <c:pt idx="4">
                  <c:v>     ANÔNIMO</c:v>
                </c:pt>
                <c:pt idx="5">
                  <c:v>     SERVIDOR PÚBLICO</c:v>
                </c:pt>
                <c:pt idx="6">
                  <c:v>  PESSOA FÍSICA</c:v>
                </c:pt>
              </c:strCache>
            </c:strRef>
          </c:cat>
          <c:val>
            <c:numRef>
              <c:f>Tipologia!$N$97:$N$103</c:f>
              <c:numCache>
                <c:formatCode>General</c:formatCode>
                <c:ptCount val="7"/>
                <c:pt idx="0">
                  <c:v>6</c:v>
                </c:pt>
                <c:pt idx="1">
                  <c:v>8</c:v>
                </c:pt>
                <c:pt idx="2">
                  <c:v>19</c:v>
                </c:pt>
                <c:pt idx="3">
                  <c:v>153</c:v>
                </c:pt>
                <c:pt idx="4">
                  <c:v>458</c:v>
                </c:pt>
                <c:pt idx="5" formatCode="#,##0">
                  <c:v>926</c:v>
                </c:pt>
                <c:pt idx="6" formatCode="#,##0">
                  <c:v>68300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A78-4FC2-810E-1A0E89E1EA55}"/>
            </c:ext>
          </c:extLst>
        </c:ser>
        <c:dLbls>
          <c:showVal val="1"/>
        </c:dLbls>
        <c:axId val="105794944"/>
        <c:axId val="105809024"/>
      </c:barChart>
      <c:catAx>
        <c:axId val="105794944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1000">
                <a:latin typeface="+mj-lt"/>
                <a:cs typeface="Times New Roman" panose="02020603050405020304" pitchFamily="18" charset="0"/>
              </a:defRPr>
            </a:pPr>
            <a:endParaRPr lang="pt-BR"/>
          </a:p>
        </c:txPr>
        <c:crossAx val="105809024"/>
        <c:crosses val="autoZero"/>
        <c:auto val="1"/>
        <c:lblAlgn val="ctr"/>
        <c:lblOffset val="100"/>
      </c:catAx>
      <c:valAx>
        <c:axId val="105809024"/>
        <c:scaling>
          <c:orientation val="minMax"/>
        </c:scaling>
        <c:delete val="1"/>
        <c:axPos val="b"/>
        <c:numFmt formatCode="General" sourceLinked="1"/>
        <c:tickLblPos val="none"/>
        <c:crossAx val="1057949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pt-BR" sz="1200" b="1" i="0" baseline="0">
                <a:effectLst/>
              </a:rPr>
              <a:t>RESULTADO DOS PEDIDOS DE ACESSO A INFORMAÇÃO  ENCERRADOS</a:t>
            </a:r>
            <a:endParaRPr lang="pt-BR" sz="1200">
              <a:effectLst/>
            </a:endParaRPr>
          </a:p>
          <a:p>
            <a: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pt-BR" sz="1200" b="1" i="0" baseline="0">
                <a:effectLst/>
              </a:rPr>
              <a:t>JANEIRO À DEZEMBRO</a:t>
            </a:r>
            <a:endParaRPr lang="pt-BR" sz="1200">
              <a:effectLst/>
            </a:endParaRPr>
          </a:p>
        </c:rich>
      </c:tx>
      <c:layout>
        <c:manualLayout>
          <c:xMode val="edge"/>
          <c:yMode val="edge"/>
          <c:x val="0.15240589198036042"/>
          <c:y val="5.3916286779942028E-2"/>
        </c:manualLayout>
      </c:layout>
    </c:title>
    <c:plotArea>
      <c:layout>
        <c:manualLayout>
          <c:layoutTarget val="inner"/>
          <c:xMode val="edge"/>
          <c:yMode val="edge"/>
          <c:x val="0.27971304732571278"/>
          <c:y val="0.32083964384834712"/>
          <c:w val="0.61365849364016434"/>
          <c:h val="0.45121667518182967"/>
        </c:manualLayout>
      </c:layout>
      <c:barChart>
        <c:barDir val="bar"/>
        <c:grouping val="clustered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1.0133630941140358E-2"/>
                  <c:y val="-2.9817947946593864E-17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i="0" u="none" strike="noStrike" baseline="0"/>
                      <a:t>70</a:t>
                    </a:r>
                    <a:endParaRPr lang="en-US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B4-4A8C-9E13-214B122C73D3}"/>
                </c:ext>
              </c:extLst>
            </c:dLbl>
            <c:dLbl>
              <c:idx val="1"/>
              <c:layout>
                <c:manualLayout>
                  <c:x val="1.2935379804202028E-2"/>
                  <c:y val="-3.767973979329143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B4-4A8C-9E13-214B122C73D3}"/>
                </c:ext>
              </c:extLst>
            </c:dLbl>
            <c:dLbl>
              <c:idx val="2"/>
              <c:layout>
                <c:manualLayout>
                  <c:x val="6.3887349596848724E-3"/>
                  <c:y val="1.679036531916709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7B4-4A8C-9E13-214B122C73D3}"/>
                </c:ext>
              </c:extLst>
            </c:dLbl>
            <c:dLbl>
              <c:idx val="3"/>
              <c:layout>
                <c:manualLayout>
                  <c:x val="4.2853890399542939E-3"/>
                  <c:y val="-7.890341458513810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B4-4A8C-9E13-214B122C73D3}"/>
                </c:ext>
              </c:extLst>
            </c:dLbl>
            <c:dLbl>
              <c:idx val="4"/>
              <c:layout>
                <c:manualLayout>
                  <c:x val="1.0262939718459919E-2"/>
                  <c:y val="7.872006429818289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B4-4A8C-9E13-214B122C73D3}"/>
                </c:ext>
              </c:extLst>
            </c:dLbl>
            <c:dLbl>
              <c:idx val="5"/>
              <c:layout>
                <c:manualLayout>
                  <c:x val="-7.1158835222905302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B4-4A8C-9E13-214B122C73D3}"/>
                </c:ext>
              </c:extLst>
            </c:dLbl>
            <c:dLbl>
              <c:idx val="6"/>
              <c:layout>
                <c:manualLayout>
                  <c:x val="-9.0209263468553139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B4-4A8C-9E13-214B122C73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Tipologia!$G$92:$G$96</c:f>
              <c:strCache>
                <c:ptCount val="5"/>
                <c:pt idx="0">
                  <c:v>     NÃO DISPONÍVEL (INFORMAÇÃO)</c:v>
                </c:pt>
                <c:pt idx="1">
                  <c:v>     NÃO COMPETE AO GOVERNO DO ESTADO (INFORMAÇÃO)</c:v>
                </c:pt>
                <c:pt idx="2">
                  <c:v>     CONTEÚDO INSUFICIENTE (INFORMAÇÃO)</c:v>
                </c:pt>
                <c:pt idx="3">
                  <c:v>      NÃO FORNECIDA (INFORMAÇÃO)</c:v>
                </c:pt>
                <c:pt idx="4">
                  <c:v> FORNECIDA (INFORMAÇÃO)</c:v>
                </c:pt>
              </c:strCache>
            </c:strRef>
          </c:cat>
          <c:val>
            <c:numRef>
              <c:f>Tipologia!$H$92:$H$96</c:f>
              <c:numCache>
                <c:formatCode>General</c:formatCode>
                <c:ptCount val="5"/>
                <c:pt idx="0">
                  <c:v>70</c:v>
                </c:pt>
                <c:pt idx="1">
                  <c:v>93</c:v>
                </c:pt>
                <c:pt idx="2">
                  <c:v>232</c:v>
                </c:pt>
                <c:pt idx="3" formatCode="#,##0">
                  <c:v>2824</c:v>
                </c:pt>
                <c:pt idx="4" formatCode="#,##0">
                  <c:v>66645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7B4-4A8C-9E13-214B122C73D3}"/>
            </c:ext>
          </c:extLst>
        </c:ser>
        <c:dLbls>
          <c:showVal val="1"/>
        </c:dLbls>
        <c:axId val="105863808"/>
        <c:axId val="105922944"/>
      </c:barChart>
      <c:catAx>
        <c:axId val="105863808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900">
                <a:latin typeface="+mj-lt"/>
                <a:cs typeface="Times New Roman" panose="02020603050405020304" pitchFamily="18" charset="0"/>
              </a:defRPr>
            </a:pPr>
            <a:endParaRPr lang="pt-BR"/>
          </a:p>
        </c:txPr>
        <c:crossAx val="105922944"/>
        <c:crosses val="autoZero"/>
        <c:auto val="1"/>
        <c:lblAlgn val="ctr"/>
        <c:lblOffset val="100"/>
      </c:catAx>
      <c:valAx>
        <c:axId val="105922944"/>
        <c:scaling>
          <c:orientation val="minMax"/>
        </c:scaling>
        <c:delete val="1"/>
        <c:axPos val="b"/>
        <c:numFmt formatCode="General" sourceLinked="1"/>
        <c:tickLblPos val="none"/>
        <c:crossAx val="1058638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RESULTADO DOS RECURSOS  ENCERRADOS</a:t>
            </a:r>
            <a:endParaRPr lang="pt-BR" sz="1400">
              <a:effectLst/>
            </a:endParaRPr>
          </a:p>
          <a:p>
            <a:pPr algn="ctr"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JANEIRO À DEZEMBRO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15240589198036042"/>
          <c:y val="5.3916286779942028E-2"/>
        </c:manualLayout>
      </c:layout>
    </c:title>
    <c:plotArea>
      <c:layout>
        <c:manualLayout>
          <c:layoutTarget val="inner"/>
          <c:xMode val="edge"/>
          <c:yMode val="edge"/>
          <c:x val="0.27971304732571278"/>
          <c:y val="0.32083964384834712"/>
          <c:w val="0.61365849364016434"/>
          <c:h val="0.45121667518182967"/>
        </c:manualLayout>
      </c:layout>
      <c:barChart>
        <c:barDir val="bar"/>
        <c:grouping val="clustered"/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dLbl>
              <c:idx val="0"/>
              <c:layout>
                <c:manualLayout>
                  <c:x val="1.0133630941140358E-2"/>
                  <c:y val="-2.9817947946593864E-17"/>
                </c:manualLayout>
              </c:layout>
              <c:tx>
                <c:rich>
                  <a:bodyPr/>
                  <a:lstStyle/>
                  <a:p>
                    <a:r>
                      <a:rPr lang="en-US" sz="1200" b="0" i="0" u="none" strike="noStrike" baseline="0"/>
                      <a:t>59</a:t>
                    </a:r>
                    <a:endParaRPr lang="en-US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60-4AEB-A60C-187FD3384AEF}"/>
                </c:ext>
              </c:extLst>
            </c:dLbl>
            <c:dLbl>
              <c:idx val="1"/>
              <c:layout>
                <c:manualLayout>
                  <c:x val="1.2935379804202028E-2"/>
                  <c:y val="-3.767973979329143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60-4AEB-A60C-187FD3384AEF}"/>
                </c:ext>
              </c:extLst>
            </c:dLbl>
            <c:dLbl>
              <c:idx val="2"/>
              <c:layout>
                <c:manualLayout>
                  <c:x val="6.3887349596848724E-3"/>
                  <c:y val="1.679036531916709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60-4AEB-A60C-187FD3384AEF}"/>
                </c:ext>
              </c:extLst>
            </c:dLbl>
            <c:dLbl>
              <c:idx val="3"/>
              <c:layout>
                <c:manualLayout>
                  <c:x val="4.2853890399542939E-3"/>
                  <c:y val="-7.890341458513810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60-4AEB-A60C-187FD3384AEF}"/>
                </c:ext>
              </c:extLst>
            </c:dLbl>
            <c:dLbl>
              <c:idx val="4"/>
              <c:layout>
                <c:manualLayout>
                  <c:x val="1.0262939718459919E-2"/>
                  <c:y val="7.872006429818289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460-4AEB-A60C-187FD3384AEF}"/>
                </c:ext>
              </c:extLst>
            </c:dLbl>
            <c:dLbl>
              <c:idx val="5"/>
              <c:layout>
                <c:manualLayout>
                  <c:x val="-7.1158835222905302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60-4AEB-A60C-187FD3384AEF}"/>
                </c:ext>
              </c:extLst>
            </c:dLbl>
            <c:dLbl>
              <c:idx val="6"/>
              <c:layout>
                <c:manualLayout>
                  <c:x val="-9.0209263468553139E-3"/>
                  <c:y val="-2.70290761008072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460-4AEB-A60C-187FD3384A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Tipologia!$E$139:$E$141</c:f>
              <c:strCache>
                <c:ptCount val="3"/>
                <c:pt idx="1">
                  <c:v>INDEFERIDO</c:v>
                </c:pt>
                <c:pt idx="2">
                  <c:v>DEFERIDO </c:v>
                </c:pt>
              </c:strCache>
            </c:strRef>
          </c:cat>
          <c:val>
            <c:numRef>
              <c:f>Tipologia!$F$139:$F$141</c:f>
              <c:numCache>
                <c:formatCode>General</c:formatCode>
                <c:ptCount val="3"/>
                <c:pt idx="1">
                  <c:v>41</c:v>
                </c:pt>
                <c:pt idx="2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460-4AEB-A60C-187FD3384AEF}"/>
            </c:ext>
          </c:extLst>
        </c:ser>
        <c:dLbls>
          <c:showVal val="1"/>
        </c:dLbls>
        <c:axId val="107513728"/>
        <c:axId val="107515264"/>
      </c:barChart>
      <c:catAx>
        <c:axId val="107513728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900">
                <a:latin typeface="+mj-lt"/>
                <a:cs typeface="Times New Roman" panose="02020603050405020304" pitchFamily="18" charset="0"/>
              </a:defRPr>
            </a:pPr>
            <a:endParaRPr lang="pt-BR"/>
          </a:p>
        </c:txPr>
        <c:crossAx val="107515264"/>
        <c:crosses val="autoZero"/>
        <c:auto val="1"/>
        <c:lblAlgn val="ctr"/>
        <c:lblOffset val="100"/>
      </c:catAx>
      <c:valAx>
        <c:axId val="107515264"/>
        <c:scaling>
          <c:orientation val="minMax"/>
        </c:scaling>
        <c:delete val="1"/>
        <c:axPos val="b"/>
        <c:numFmt formatCode="General" sourceLinked="1"/>
        <c:tickLblPos val="none"/>
        <c:crossAx val="1075137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5E586D0-71AD-44C6-8F5E-B67B22AF8462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2195"/>
            <a:ext cx="5679440" cy="460629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1C1DBA1-C2AC-4610-A508-A5E8D17914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56154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5697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EAE5-D1CB-4605-A556-5D63A4D95890}" type="datetimeFigureOut">
              <a:rPr lang="pt-BR" smtClean="0"/>
              <a:pPr/>
              <a:t>23/01/2026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8116B-45C4-4608-96AB-449F67B3992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9989" y="1844824"/>
            <a:ext cx="7429552" cy="2286016"/>
          </a:xfrm>
        </p:spPr>
        <p:txBody>
          <a:bodyPr>
            <a:normAutofit fontScale="90000"/>
          </a:bodyPr>
          <a:lstStyle/>
          <a:p>
            <a:pPr>
              <a:tabLst>
                <a:tab pos="49276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  <a:t>Relatório das Ações da </a:t>
            </a:r>
            <a:b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sz="4000" b="1" dirty="0">
                <a:solidFill>
                  <a:srgbClr val="000000"/>
                </a:solidFill>
                <a:latin typeface="Garamond" pitchFamily="18" charset="0"/>
              </a:rPr>
              <a:t>Ouvidoria Geral do Estado da Bahia</a:t>
            </a:r>
            <a:r>
              <a:rPr lang="pt-BR" dirty="0">
                <a:solidFill>
                  <a:srgbClr val="000000"/>
                </a:solidFill>
                <a:latin typeface="Garamond" pitchFamily="18" charset="0"/>
              </a:rPr>
              <a:t/>
            </a:r>
            <a:br>
              <a:rPr lang="pt-BR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dirty="0">
                <a:solidFill>
                  <a:srgbClr val="000000"/>
                </a:solidFill>
                <a:latin typeface="Garamond" pitchFamily="18" charset="0"/>
              </a:rPr>
              <a:t/>
            </a:r>
            <a:br>
              <a:rPr lang="pt-BR" dirty="0">
                <a:solidFill>
                  <a:srgbClr val="000000"/>
                </a:solidFill>
                <a:latin typeface="Garamond" pitchFamily="18" charset="0"/>
              </a:rPr>
            </a:br>
            <a:r>
              <a:rPr lang="pt-BR" sz="4000" b="1" dirty="0">
                <a:latin typeface="Garamond" pitchFamily="18" charset="0"/>
              </a:rPr>
              <a:t>LEI DE ACESSO À INFORMAÇÃO </a:t>
            </a:r>
            <a:r>
              <a:rPr lang="pt-BR" sz="4900" b="1" dirty="0">
                <a:latin typeface="Garamond" pitchFamily="18" charset="0"/>
              </a:rPr>
              <a:t/>
            </a:r>
            <a:br>
              <a:rPr lang="pt-BR" sz="4900" b="1" dirty="0">
                <a:latin typeface="Garamond" pitchFamily="18" charset="0"/>
              </a:rPr>
            </a:br>
            <a:r>
              <a:rPr lang="pt-BR" sz="5400" b="1" dirty="0">
                <a:latin typeface="Garamond" pitchFamily="18" charset="0"/>
              </a:rPr>
              <a:t>–</a:t>
            </a:r>
            <a:r>
              <a:rPr lang="pt-BR" sz="4900" b="1" dirty="0">
                <a:latin typeface="Garamond" pitchFamily="18" charset="0"/>
              </a:rPr>
              <a:t> </a:t>
            </a:r>
            <a:r>
              <a:rPr lang="pt-BR" sz="4000" b="1" dirty="0" smtClean="0">
                <a:latin typeface="Garamond" pitchFamily="18" charset="0"/>
              </a:rPr>
              <a:t>2024 </a:t>
            </a:r>
            <a:r>
              <a:rPr lang="pt-BR" sz="5300" b="1" dirty="0">
                <a:latin typeface="Garamond" pitchFamily="18" charset="0"/>
              </a:rPr>
              <a:t>–</a:t>
            </a:r>
            <a:r>
              <a:rPr lang="pt-BR" sz="4000" b="1" dirty="0">
                <a:latin typeface="Garamond" pitchFamily="18" charset="0"/>
              </a:rPr>
              <a:t/>
            </a:r>
            <a:br>
              <a:rPr lang="pt-BR" sz="4000" b="1" dirty="0">
                <a:latin typeface="Garamond" pitchFamily="18" charset="0"/>
              </a:rPr>
            </a:b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Shape 2" descr="Visualização da imagem"/>
          <p:cNvSpPr>
            <a:spLocks noChangeAspect="1" noChangeArrowheads="1"/>
          </p:cNvSpPr>
          <p:nvPr/>
        </p:nvSpPr>
        <p:spPr bwMode="auto">
          <a:xfrm>
            <a:off x="155574" y="-144463"/>
            <a:ext cx="2416161" cy="2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5357826"/>
            <a:ext cx="2024729" cy="84047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5984" y="5214950"/>
            <a:ext cx="1809752" cy="1071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1/7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7AD50DF-3BB2-45AF-8BD7-93F8030B537B}"/>
              </a:ext>
            </a:extLst>
          </p:cNvPr>
          <p:cNvSpPr txBox="1"/>
          <p:nvPr/>
        </p:nvSpPr>
        <p:spPr>
          <a:xfrm>
            <a:off x="483586" y="1198186"/>
            <a:ext cx="69847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Relatório de Pedido de Acesso à Informação</a:t>
            </a:r>
          </a:p>
          <a:p>
            <a:endParaRPr lang="pt-BR" sz="1600" b="1" dirty="0"/>
          </a:p>
          <a:p>
            <a:r>
              <a:rPr lang="pt-BR" sz="1600" b="1" dirty="0"/>
              <a:t>Período: 01 de Janeiro de </a:t>
            </a:r>
            <a:r>
              <a:rPr lang="pt-BR" sz="1600" b="1" dirty="0" smtClean="0"/>
              <a:t>2024 </a:t>
            </a:r>
            <a:r>
              <a:rPr lang="pt-BR" sz="1600" b="1" dirty="0"/>
              <a:t>– </a:t>
            </a:r>
            <a:r>
              <a:rPr lang="pt-BR" sz="1600" b="1" dirty="0" smtClean="0"/>
              <a:t>31 </a:t>
            </a:r>
            <a:r>
              <a:rPr lang="pt-BR" sz="1600" b="1" dirty="0"/>
              <a:t>de </a:t>
            </a:r>
            <a:r>
              <a:rPr lang="pt-BR" sz="1600" b="1" dirty="0" smtClean="0"/>
              <a:t>dezembro </a:t>
            </a:r>
            <a:r>
              <a:rPr lang="pt-BR" sz="1600" b="1" dirty="0"/>
              <a:t>de </a:t>
            </a:r>
            <a:r>
              <a:rPr lang="pt-BR" sz="1600" b="1" dirty="0" smtClean="0"/>
              <a:t>2024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Secretarias e Órgãos: (Todos)</a:t>
            </a:r>
          </a:p>
          <a:p>
            <a:endParaRPr lang="pt-BR" sz="1600" b="1" dirty="0"/>
          </a:p>
          <a:p>
            <a:r>
              <a:rPr lang="pt-BR" sz="1600" b="1" dirty="0"/>
              <a:t>Quantidade de pedido de Acesso à Informação: </a:t>
            </a:r>
            <a:r>
              <a:rPr lang="pt-BR" sz="1600" b="1" dirty="0" smtClean="0"/>
              <a:t>69.870 </a:t>
            </a:r>
            <a:endParaRPr lang="pt-BR" sz="1600" b="1" dirty="0"/>
          </a:p>
          <a:p>
            <a:endParaRPr lang="pt-BR" sz="1600" b="1" dirty="0"/>
          </a:p>
          <a:p>
            <a:endParaRPr lang="pt-BR" sz="1600" b="1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0364675"/>
              </p:ext>
            </p:extLst>
          </p:nvPr>
        </p:nvGraphicFramePr>
        <p:xfrm>
          <a:off x="6075337" y="980727"/>
          <a:ext cx="2786050" cy="274324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908253">
                  <a:extLst>
                    <a:ext uri="{9D8B030D-6E8A-4147-A177-3AD203B41FA5}">
                      <a16:colId xmlns:a16="http://schemas.microsoft.com/office/drawing/2014/main" xmlns="" val="3629782960"/>
                    </a:ext>
                  </a:extLst>
                </a:gridCol>
                <a:gridCol w="8777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285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PRAZO</a:t>
                      </a:r>
                      <a:r>
                        <a:rPr lang="pt-BR" sz="1600" b="1" i="0" u="none" strike="noStrike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DE RESPOSTAS</a:t>
                      </a:r>
                      <a:endParaRPr lang="pt-BR" sz="16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3495384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     1 A 10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68.584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112117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     11 A 15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16 A 20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 21 A 30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31 A 60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ACIMA DE 60 DIAS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/>
                        </a:rPr>
                        <a:t>PENDENTES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79804067"/>
              </p:ext>
            </p:extLst>
          </p:nvPr>
        </p:nvGraphicFramePr>
        <p:xfrm>
          <a:off x="142844" y="3505858"/>
          <a:ext cx="6206096" cy="324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12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2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3145043"/>
              </p:ext>
            </p:extLst>
          </p:nvPr>
        </p:nvGraphicFramePr>
        <p:xfrm>
          <a:off x="1142976" y="1000108"/>
          <a:ext cx="6500859" cy="1381709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571900">
                  <a:extLst>
                    <a:ext uri="{9D8B030D-6E8A-4147-A177-3AD203B41FA5}">
                      <a16:colId xmlns:a16="http://schemas.microsoft.com/office/drawing/2014/main" xmlns="" val="3629782960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5885">
                  <a:extLst>
                    <a:ext uri="{9D8B030D-6E8A-4147-A177-3AD203B41FA5}">
                      <a16:colId xmlns:a16="http://schemas.microsoft.com/office/drawing/2014/main" xmlns="" val="4172935494"/>
                    </a:ext>
                  </a:extLst>
                </a:gridCol>
              </a:tblGrid>
              <a:tr h="3876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SITUAÇÃO DAS MANIFESTAÇÕES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349538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    ENCERRADA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69.864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99,99%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11211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PROVIDENCIADA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LIDA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159502"/>
            <a:ext cx="1129344" cy="468796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/>
        </p:nvGraphicFramePr>
        <p:xfrm>
          <a:off x="642910" y="3071810"/>
          <a:ext cx="7622381" cy="334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F490D3"/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3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616160"/>
              </p:ext>
            </p:extLst>
          </p:nvPr>
        </p:nvGraphicFramePr>
        <p:xfrm>
          <a:off x="857224" y="836712"/>
          <a:ext cx="6858048" cy="5357849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786478">
                  <a:extLst>
                    <a:ext uri="{9D8B030D-6E8A-4147-A177-3AD203B41FA5}">
                      <a16:colId xmlns:a16="http://schemas.microsoft.com/office/drawing/2014/main" xmlns="" val="362978296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xmlns="" val="4172935494"/>
                    </a:ext>
                  </a:extLst>
                </a:gridCol>
              </a:tblGrid>
              <a:tr h="38767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ASSUNTOS MAIS DEMANDADAS (TOP</a:t>
                      </a:r>
                      <a:r>
                        <a:rPr lang="pt-BR" sz="1800" b="1" u="none" strike="noStrike" baseline="0" dirty="0">
                          <a:effectLst/>
                        </a:rPr>
                        <a:t> 15)</a:t>
                      </a:r>
                      <a:endParaRPr lang="pt-BR" sz="1800" b="1" u="none" strike="noStrike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349538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INFORMAÇÃO </a:t>
                      </a:r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/ CONTATO TELEFÔNICO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55.109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11211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INFORMAÇÕES GERAIS SOBRE ETAPAS DE PROCESSO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2.820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ORIENTAÇÃO AO CIDADÃO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2.088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AUTORIZAÇÃO PRÉVIA BENEFICIÁRIO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1.907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EXAMES E PROCEDIMENTOS PLANSERV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849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REDE CREDENCIADA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725945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ORIENTAÇÃO PARA A ABERTURA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INFORMAÇÃO SOBRE CADASTRO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INFORMAÇÃO SOBRE O ANDAMENTO DO PROCESSO 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LIMINAR JUDICIAL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 ORIENTAÇÕES DE ACESSO AO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AUTORIZAÇÃO PRÉVIA PRESTADOR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INFORMAÇÕES GERAIS SOBRE DOCUMENTAÇÃO/SERVIÇO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DADOS CADASTRAIS ÓRGÃO / 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FUNCIONAMENTO DA OUVIDORIA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134258"/>
            <a:ext cx="1129344" cy="468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214950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4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B49675B-C7A7-4D0A-8789-8FBA665E4172}"/>
              </a:ext>
            </a:extLst>
          </p:cNvPr>
          <p:cNvSpPr txBox="1"/>
          <p:nvPr/>
        </p:nvSpPr>
        <p:spPr>
          <a:xfrm>
            <a:off x="5929290" y="1196752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O meio de acesso mais demandado pelo Cidadão, foi pelo 0800, representando </a:t>
            </a:r>
            <a:r>
              <a:rPr lang="pt-BR" sz="1600" dirty="0" smtClean="0"/>
              <a:t>89,50%, </a:t>
            </a:r>
            <a:r>
              <a:rPr lang="pt-BR" sz="1600" dirty="0"/>
              <a:t>em sequência </a:t>
            </a:r>
            <a:r>
              <a:rPr lang="pt-BR" sz="1600" dirty="0" smtClean="0"/>
              <a:t>as redes sociais com 7,63%.</a:t>
            </a:r>
            <a:endParaRPr lang="pt-BR" sz="1600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4419249"/>
              </p:ext>
            </p:extLst>
          </p:nvPr>
        </p:nvGraphicFramePr>
        <p:xfrm>
          <a:off x="1571604" y="857232"/>
          <a:ext cx="4000528" cy="24550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743820">
                  <a:extLst>
                    <a:ext uri="{9D8B030D-6E8A-4147-A177-3AD203B41FA5}">
                      <a16:colId xmlns:a16="http://schemas.microsoft.com/office/drawing/2014/main" xmlns="" val="3629782960"/>
                    </a:ext>
                  </a:extLst>
                </a:gridCol>
                <a:gridCol w="1128354">
                  <a:extLst>
                    <a:ext uri="{9D8B030D-6E8A-4147-A177-3AD203B41FA5}">
                      <a16:colId xmlns:a16="http://schemas.microsoft.com/office/drawing/2014/main" xmlns="" val="4172935494"/>
                    </a:ext>
                  </a:extLst>
                </a:gridCol>
                <a:gridCol w="11283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MEIO DE ENTRADA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7349538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TELEFONE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62.535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89,50%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112117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REDE SOCIAL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5.325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7,63%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INTERNET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1,41%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725945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PRESENCIAL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APLICATIVO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CX.COLETORA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0,76%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OUV. ATIVA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5076366"/>
              </p:ext>
            </p:extLst>
          </p:nvPr>
        </p:nvGraphicFramePr>
        <p:xfrm>
          <a:off x="285720" y="4286256"/>
          <a:ext cx="3428993" cy="125304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4946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7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7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</a:t>
                      </a:r>
                      <a:r>
                        <a:rPr lang="pt-BR" sz="1200" b="1" u="none" strike="noStrike" dirty="0">
                          <a:effectLst/>
                        </a:rPr>
                        <a:t>GÊNERO DO MANIFESTANTE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FEMININO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43.243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61,89%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MASCULINO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25.331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36,25%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OUTROS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1.296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1.85%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134258"/>
            <a:ext cx="1129344" cy="468796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xmlns="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50100937"/>
              </p:ext>
            </p:extLst>
          </p:nvPr>
        </p:nvGraphicFramePr>
        <p:xfrm>
          <a:off x="4000496" y="3522130"/>
          <a:ext cx="4387928" cy="2484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EB29A0"/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5/7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CA9435EA-DE73-4DA0-86D1-3F2C3ADCE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89611229"/>
              </p:ext>
            </p:extLst>
          </p:nvPr>
        </p:nvGraphicFramePr>
        <p:xfrm>
          <a:off x="1785918" y="714356"/>
          <a:ext cx="5357850" cy="24550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xmlns="" val="362978296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xmlns="" val="4172935494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TIPOS DE MANIFESTANTES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7349538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PESSOA FÍSICA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68.300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97,75%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112117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SERVIDOR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1,32%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725945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ANÔNIMO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0,66%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PESSOA JURÍDICA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0,22%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PENSIONISTA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0,03%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AGENTE POLÍTICO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ABAIXO ASSINADO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134258"/>
            <a:ext cx="1129344" cy="468796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38651578"/>
              </p:ext>
            </p:extLst>
          </p:nvPr>
        </p:nvGraphicFramePr>
        <p:xfrm>
          <a:off x="785786" y="2928934"/>
          <a:ext cx="7386638" cy="421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F7A93B"/>
              </a:gs>
              <a:gs pos="80000">
                <a:srgbClr val="F7A93B"/>
              </a:gs>
              <a:gs pos="100000">
                <a:srgbClr val="F7A93B"/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6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2F992A91-56D4-403A-84D8-5332CC7961CF}"/>
              </a:ext>
            </a:extLst>
          </p:cNvPr>
          <p:cNvSpPr txBox="1"/>
          <p:nvPr/>
        </p:nvSpPr>
        <p:spPr>
          <a:xfrm>
            <a:off x="364739" y="83671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Em 2024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69.870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pedidos de acesso à informação, dentre os pedidos registrados,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69</a:t>
            </a:r>
            <a:r>
              <a:rPr lang="pt-BR" dirty="0" smtClean="0"/>
              <a:t>.864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95,39%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fornecidas.</a:t>
            </a:r>
          </a:p>
          <a:p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134258"/>
            <a:ext cx="1129344" cy="468796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11654641"/>
              </p:ext>
            </p:extLst>
          </p:nvPr>
        </p:nvGraphicFramePr>
        <p:xfrm>
          <a:off x="364739" y="2637920"/>
          <a:ext cx="835342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96407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B1CA5E"/>
              </a:gs>
              <a:gs pos="80000">
                <a:srgbClr val="B1CA5E"/>
              </a:gs>
              <a:gs pos="100000">
                <a:srgbClr val="B1CA5E"/>
              </a:gs>
            </a:gsLst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itchFamily="18" charset="0"/>
                <a:cs typeface="Arial" pitchFamily="34" charset="0"/>
              </a:rPr>
              <a:t>7/7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1C07FF9E-6B4A-4158-B834-119D4F27B46A}"/>
              </a:ext>
            </a:extLst>
          </p:cNvPr>
          <p:cNvSpPr txBox="1"/>
          <p:nvPr/>
        </p:nvSpPr>
        <p:spPr>
          <a:xfrm>
            <a:off x="371760" y="884435"/>
            <a:ext cx="808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 2024,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dentre os Recursos registrados,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59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deferidas.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134258"/>
            <a:ext cx="1129344" cy="468796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/>
        </p:nvGraphicFramePr>
        <p:xfrm>
          <a:off x="1214414" y="2071678"/>
          <a:ext cx="673417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736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3278</TotalTime>
  <Words>442</Words>
  <Application>Microsoft Office PowerPoint</Application>
  <PresentationFormat>Apresentação na tela (4:3)</PresentationFormat>
  <Paragraphs>183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Relatório das Ações da  Ouvidoria Geral do Estado da Bahia  LEI DE ACESSO À INFORMAÇÃO  – 2024 –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das Ações da  Ouvidoria Geral do Estado da Bahia  -1º trimestre de 2015-</dc:title>
  <dc:creator>laisqueiroz</dc:creator>
  <cp:lastModifiedBy>karinasantos</cp:lastModifiedBy>
  <cp:revision>320</cp:revision>
  <dcterms:created xsi:type="dcterms:W3CDTF">2015-09-09T18:26:22Z</dcterms:created>
  <dcterms:modified xsi:type="dcterms:W3CDTF">2026-01-23T19:51:55Z</dcterms:modified>
</cp:coreProperties>
</file>