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71" r:id="rId6"/>
    <p:sldId id="260" r:id="rId7"/>
    <p:sldId id="259" r:id="rId8"/>
    <p:sldId id="272" r:id="rId9"/>
    <p:sldId id="273" r:id="rId10"/>
    <p:sldId id="274" r:id="rId11"/>
  </p:sldIdLst>
  <p:sldSz cx="9144000" cy="6858000" type="screen4x3"/>
  <p:notesSz cx="7099300" cy="102362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CA5E"/>
    <a:srgbClr val="F7A93B"/>
    <a:srgbClr val="EB29A0"/>
    <a:srgbClr val="F490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主题样式 2 - 强调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 showGuides="1">
      <p:cViewPr varScale="1">
        <p:scale>
          <a:sx n="81" d="100"/>
          <a:sy n="81" d="100"/>
        </p:scale>
        <p:origin x="-152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themeOverride" Target="../theme/themeOverride1.xml"/><Relationship Id="rId1" Type="http://schemas.openxmlformats.org/officeDocument/2006/relationships/oleObject" Target="file:///\\stiep\COEP\Relat&#243;rios\Relat&#243;rios%20LAI\Relat&#243;rio%20de%202024\Modelo%20de%20gr&#225;ficos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themeOverride" Target="../theme/themeOverride2.xml"/><Relationship Id="rId1" Type="http://schemas.openxmlformats.org/officeDocument/2006/relationships/oleObject" Target="file:///\\stiep\COEP\Relat&#243;rios\Relat&#243;rios%20LAI\Relat&#243;rio%20de%202024\Modelo%20de%20gr&#225;fico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tiep\Coep\Relat&#243;rios\Relat&#243;rios%20LAI\Relat&#243;rio%20de%202024\grafico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themeOverride" Target="../theme/themeOverride3.xml"/><Relationship Id="rId1" Type="http://schemas.openxmlformats.org/officeDocument/2006/relationships/oleObject" Target="file:///\\stiep\COEP\Relat&#243;rios\Relat&#243;rios%20LAI\Relat&#243;rio%20de%202024\Modelo%20de%20gr&#225;ficos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themeOverride" Target="../theme/themeOverride4.xml"/><Relationship Id="rId1" Type="http://schemas.openxmlformats.org/officeDocument/2006/relationships/oleObject" Target="file:///\\stiep\COEP\Relat&#243;rios\Relat&#243;rios%20LAI\Relat&#243;rio%20de%202024\Modelo%20de%20gr&#225;ficos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themeOverride" Target="../theme/themeOverride5.xml"/><Relationship Id="rId1" Type="http://schemas.openxmlformats.org/officeDocument/2006/relationships/oleObject" Target="file:///\\stiep\COEP\Relat&#243;rios\Relat&#243;rios%20LAI\Relat&#243;rio%20de%202024\Modelo%20de%20gr&#225;fico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0" vertOverflow="ellipsis" vert="horz" wrap="square" anchor="ctr" anchorCtr="1"/>
          <a:lstStyle/>
          <a:p>
            <a:pPr algn="ctr">
              <a:defRPr lang="pt-BR"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400" b="1" i="0" baseline="0">
                <a:effectLst/>
              </a:rPr>
              <a:t>DEMONSTRATIVO DO PRAZO DE RESPOSTA</a:t>
            </a:r>
            <a:endParaRPr lang="pt-BR" sz="1400">
              <a:effectLst/>
            </a:endParaRPr>
          </a:p>
        </c:rich>
      </c:tx>
      <c:layout>
        <c:manualLayout>
          <c:xMode val="edge"/>
          <c:yMode val="edge"/>
          <c:x val="0.235476969314134"/>
          <c:y val="0.0698652279954091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342163766385948"/>
          <c:y val="0.25271781233905"/>
          <c:w val="0.956671590349593"/>
          <c:h val="0.647115831248243"/>
        </c:manualLayout>
      </c:layout>
      <c:barChart>
        <c:barDir val="col"/>
        <c:grouping val="clustered"/>
        <c:varyColors val="0"/>
        <c:ser>
          <c:idx val="0"/>
          <c:order val="1"/>
          <c:spPr>
            <a:solidFill>
              <a:srgbClr val="B1CA5E"/>
            </a:solidFill>
            <a:ln>
              <a:solidFill>
                <a:sysClr val="windowText" lastClr="000000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pt-BR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Tipologia!$D$29:$D$35</c:f>
              <c:strCache>
                <c:ptCount val="7"/>
                <c:pt idx="0">
                  <c:v>     1 A 10 DIAS</c:v>
                </c:pt>
                <c:pt idx="1">
                  <c:v>     11 A 15 DIAS</c:v>
                </c:pt>
                <c:pt idx="2">
                  <c:v>16 A 20 DIAS</c:v>
                </c:pt>
                <c:pt idx="3">
                  <c:v> 21 A 30 DIAS</c:v>
                </c:pt>
                <c:pt idx="4">
                  <c:v>31 A 60 DIAS</c:v>
                </c:pt>
                <c:pt idx="5">
                  <c:v>ACIMA DE 60 DIAS</c:v>
                </c:pt>
                <c:pt idx="6">
                  <c:v>PENDENTES</c:v>
                </c:pt>
              </c:strCache>
            </c:strRef>
          </c:cat>
          <c:val>
            <c:numRef>
              <c:f>Tipologia!$E$29:$E$35</c:f>
            </c:numRef>
          </c:val>
        </c:ser>
        <c:ser>
          <c:idx val="1"/>
          <c:order val="0"/>
          <c:spPr>
            <a:solidFill>
              <a:srgbClr val="B1CA5E"/>
            </a:solidFill>
            <a:ln>
              <a:solidFill>
                <a:sysClr val="windowText" lastClr="000000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0.0101336309411404"/>
                  <c:y val="-2.98179479465939e-17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pt-BR" sz="1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200" b="0" i="0" u="none" strike="noStrike" baseline="0"/>
                      <a:t>68.584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12935324269864"/>
                  <c:y val="-0.042045422298735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12935324269864"/>
                  <c:y val="-0.02702920004918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00646766213493194"/>
                  <c:y val="-0.02702920004918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000648180015841446"/>
                  <c:y val="-0.02402590234165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00711588352229053"/>
                  <c:y val="-0.027029076100807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00902092634685531"/>
                  <c:y val="-0.027029076100807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pt-BR" sz="1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'[Modelo de gráficos.xlsx]Tipologia'!$D$29:$D$35</c:f>
              <c:strCache>
                <c:ptCount val="7"/>
                <c:pt idx="0">
                  <c:v>     1 A 10 DIAS</c:v>
                </c:pt>
                <c:pt idx="1">
                  <c:v>     11 A 15 DIAS</c:v>
                </c:pt>
                <c:pt idx="2">
                  <c:v>16 A 20 DIAS</c:v>
                </c:pt>
                <c:pt idx="3">
                  <c:v> 21 A 30 DIAS</c:v>
                </c:pt>
                <c:pt idx="4">
                  <c:v>31 A 60 DIAS</c:v>
                </c:pt>
                <c:pt idx="5">
                  <c:v>ACIMA DE 60 DIAS</c:v>
                </c:pt>
                <c:pt idx="6">
                  <c:v>PENDENTES</c:v>
                </c:pt>
              </c:strCache>
            </c:strRef>
          </c:cat>
          <c:val>
            <c:numRef>
              <c:f>'[Modelo de gráficos.xlsx]Tipologia'!$E$29:$E$35</c:f>
              <c:numCache>
                <c:formatCode>#,##0</c:formatCode>
                <c:ptCount val="7"/>
                <c:pt idx="0">
                  <c:v>68584</c:v>
                </c:pt>
                <c:pt idx="1" c:formatCode="General">
                  <c:v>575</c:v>
                </c:pt>
                <c:pt idx="2" c:formatCode="General">
                  <c:v>216</c:v>
                </c:pt>
                <c:pt idx="3" c:formatCode="General">
                  <c:v>208</c:v>
                </c:pt>
                <c:pt idx="4" c:formatCode="General">
                  <c:v>175</c:v>
                </c:pt>
                <c:pt idx="5" c:formatCode="General">
                  <c:v>106</c:v>
                </c:pt>
                <c:pt idx="6" c:formatCode="General">
                  <c:v>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4518016"/>
        <c:axId val="104519552"/>
      </c:barChart>
      <c:catAx>
        <c:axId val="10451801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pt-BR" sz="10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</a:p>
        </c:txPr>
        <c:crossAx val="104519552"/>
        <c:crosses val="autoZero"/>
        <c:auto val="1"/>
        <c:lblAlgn val="ctr"/>
        <c:lblOffset val="100"/>
        <c:noMultiLvlLbl val="0"/>
      </c:catAx>
      <c:valAx>
        <c:axId val="104519552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one"/>
        <c:txPr>
          <a:bodyPr rot="-60000000" spcFirstLastPara="0" vertOverflow="ellipsis" vert="horz" wrap="square" anchor="ctr" anchorCtr="1"/>
          <a:lstStyle/>
          <a:p>
            <a:pPr>
              <a:defRPr lang="pt-BR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104518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b2935ce0-0856-4b15-8cf8-50bc29a06a84}"/>
      </c:ext>
    </c:extLst>
  </c:chart>
  <c:spPr>
    <a:noFill/>
    <a:ln>
      <a:noFill/>
    </a:ln>
  </c:spPr>
  <c:txPr>
    <a:bodyPr/>
    <a:lstStyle/>
    <a:p>
      <a:pPr>
        <a:defRPr lang="pt-BR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0" vertOverflow="ellipsis" vert="horz" wrap="square" anchor="ctr" anchorCtr="1"/>
          <a:lstStyle/>
          <a:p>
            <a:pPr algn="ctr">
              <a:defRPr lang="pt-BR"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400" b="1" i="0" baseline="0">
                <a:effectLst/>
              </a:rPr>
              <a:t>DEMONSTRATIVO DAS SITUAÇÕES</a:t>
            </a:r>
            <a:endParaRPr lang="pt-BR" sz="1400">
              <a:effectLst/>
            </a:endParaRPr>
          </a:p>
          <a:p>
            <a:pPr algn="ctr">
              <a:defRPr lang="pt-BR"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400" b="1" i="0" baseline="0">
                <a:effectLst/>
              </a:rPr>
              <a:t> DAS MANIFESTAÇÕES</a:t>
            </a:r>
            <a:endParaRPr lang="pt-BR" sz="1400">
              <a:effectLst/>
            </a:endParaRPr>
          </a:p>
        </c:rich>
      </c:tx>
      <c:layout>
        <c:manualLayout>
          <c:xMode val="edge"/>
          <c:yMode val="edge"/>
          <c:x val="0.313168161355067"/>
          <c:y val="0.0698652375056415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57508940735016"/>
          <c:y val="0.311270187538917"/>
          <c:w val="0.770888312492454"/>
          <c:h val="0.539770088799174"/>
        </c:manualLayout>
      </c:layout>
      <c:barChart>
        <c:barDir val="bar"/>
        <c:grouping val="clustered"/>
        <c:varyColors val="0"/>
        <c:ser>
          <c:idx val="1"/>
          <c:order val="0"/>
          <c:spPr>
            <a:solidFill>
              <a:srgbClr val="F7A93B"/>
            </a:solidFill>
            <a:ln>
              <a:solidFill>
                <a:sysClr val="windowText" lastClr="000000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0.0101336309411404"/>
                  <c:y val="-2.98179479465939e-17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pt-BR" sz="1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/>
                      <a:t>2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12935324269864"/>
                  <c:y val="-0.042045422298735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12935324269864"/>
                  <c:y val="-0.02702920004918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pt-BR" sz="1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Tipologia!$D$69:$D$71</c:f>
              <c:strCache>
                <c:ptCount val="3"/>
                <c:pt idx="0">
                  <c:v>       LIDA</c:v>
                </c:pt>
                <c:pt idx="1">
                  <c:v>PROVIDENCIADA    </c:v>
                </c:pt>
                <c:pt idx="2">
                  <c:v>  ENCERRADA</c:v>
                </c:pt>
              </c:strCache>
            </c:strRef>
          </c:cat>
          <c:val>
            <c:numRef>
              <c:f>Tipologia!$E$69:$E$71</c:f>
              <c:numCache>
                <c:formatCode>General</c:formatCode>
                <c:ptCount val="3"/>
                <c:pt idx="0">
                  <c:v>2</c:v>
                </c:pt>
                <c:pt idx="1">
                  <c:v>4</c:v>
                </c:pt>
                <c:pt idx="2" c:formatCode="#,##0">
                  <c:v>69864</c:v>
                </c:pt>
              </c:numCache>
            </c:numRef>
          </c:val>
        </c:ser>
        <c:ser>
          <c:idx val="0"/>
          <c:order val="1"/>
          <c:invertIfNegative val="0"/>
          <c:dLbls>
            <c:dLbl>
              <c:idx val="0"/>
              <c:layout>
                <c:manualLayout>
                  <c:x val="-0.00505391774132059"/>
                  <c:y val="0.093333343469998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00505391774132059"/>
                  <c:y val="0.080459778853446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00336928841526027"/>
                  <c:y val="0.1118629316585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pt-BR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Tipologia!$D$69:$D$71</c:f>
              <c:strCache>
                <c:ptCount val="3"/>
                <c:pt idx="0">
                  <c:v>       LIDA</c:v>
                </c:pt>
                <c:pt idx="1">
                  <c:v>PROVIDENCIADA    </c:v>
                </c:pt>
                <c:pt idx="2">
                  <c:v>  ENCERRADA</c:v>
                </c:pt>
              </c:strCache>
            </c:strRef>
          </c:cat>
          <c:val>
            <c:numRef>
              <c:f>Tipologia!$F$69:$F$71</c:f>
              <c:numCache>
                <c:formatCode>0.00%</c:formatCode>
                <c:ptCount val="3"/>
                <c:pt idx="0">
                  <c:v>0</c:v>
                </c:pt>
                <c:pt idx="1">
                  <c:v>0.0001</c:v>
                </c:pt>
                <c:pt idx="2">
                  <c:v>0.9999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5186432"/>
        <c:axId val="105187968"/>
      </c:barChart>
      <c:catAx>
        <c:axId val="10518643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pt-BR" sz="10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</a:p>
        </c:txPr>
        <c:crossAx val="105187968"/>
        <c:crosses val="autoZero"/>
        <c:auto val="1"/>
        <c:lblAlgn val="ctr"/>
        <c:lblOffset val="100"/>
        <c:noMultiLvlLbl val="0"/>
      </c:catAx>
      <c:valAx>
        <c:axId val="1051879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txPr>
          <a:bodyPr rot="-60000000" spcFirstLastPara="0" vertOverflow="ellipsis" vert="horz" wrap="square" anchor="ctr" anchorCtr="1"/>
          <a:lstStyle/>
          <a:p>
            <a:pPr>
              <a:defRPr lang="pt-BR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10518643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  <c:extLst>
      <c:ext uri="{0b15fc19-7d7d-44ad-8c2d-2c3a37ce22c3}">
        <chartProps xmlns="https://web.wps.cn/et/2018/main" chartId="{a30f5b49-7cee-41f2-845b-a26bac1e1a03}"/>
      </c:ext>
    </c:extLst>
  </c:chart>
  <c:spPr>
    <a:noFill/>
    <a:ln>
      <a:noFill/>
    </a:ln>
  </c:spPr>
  <c:txPr>
    <a:bodyPr/>
    <a:lstStyle/>
    <a:p>
      <a:pPr>
        <a:defRPr lang="pt-BR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pt-BR"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baseline="0">
                <a:effectLst/>
              </a:rPr>
              <a:t>GÊNERO DO MANIFESTANTE</a:t>
            </a:r>
            <a:endParaRPr lang="pt-BR" sz="1400">
              <a:effectLst/>
            </a:endParaRPr>
          </a:p>
        </c:rich>
      </c:tx>
      <c:layout>
        <c:manualLayout>
          <c:xMode val="edge"/>
          <c:yMode val="edge"/>
          <c:x val="0.498916666666674"/>
          <c:y val="0.0416666666666667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0182994313210849"/>
          <c:y val="0.125540609507145"/>
          <c:w val="0.51340113735783"/>
          <c:h val="0.855668562263056"/>
        </c:manualLayout>
      </c:layout>
      <c:pieChart>
        <c:varyColors val="1"/>
        <c:ser>
          <c:idx val="0"/>
          <c:order val="0"/>
          <c:spPr>
            <a:solidFill>
              <a:srgbClr val="B1CA5E"/>
            </a:solidFill>
            <a:ln w="317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6350"/>
              <a:bevelB w="12700"/>
            </a:sp3d>
          </c:spPr>
          <c:explosion val="23"/>
          <c:dPt>
            <c:idx val="0"/>
            <c:bubble3D val="0"/>
            <c:spPr>
              <a:gradFill flip="none" rotWithShape="1">
                <a:gsLst>
                  <a:gs pos="0">
                    <a:srgbClr val="B1CA5E">
                      <a:tint val="66000"/>
                      <a:satMod val="160000"/>
                    </a:srgbClr>
                  </a:gs>
                  <a:gs pos="50000">
                    <a:srgbClr val="B1CA5E">
                      <a:tint val="44500"/>
                      <a:satMod val="160000"/>
                    </a:srgbClr>
                  </a:gs>
                  <a:gs pos="100000">
                    <a:srgbClr val="B1CA5E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  <a:ln w="3175" cap="flat" cmpd="sng" algn="ctr">
                <a:solidFill>
                  <a:sysClr val="windowText" lastClr="0000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6350"/>
                <a:bevelB w="12700"/>
              </a:sp3d>
            </c:spPr>
          </c:dPt>
          <c:dPt>
            <c:idx val="1"/>
            <c:bubble3D val="0"/>
            <c:spPr>
              <a:gradFill flip="none" rotWithShape="1">
                <a:gsLst>
                  <a:gs pos="0">
                    <a:srgbClr val="B1CA5E">
                      <a:shade val="30000"/>
                      <a:satMod val="115000"/>
                    </a:srgbClr>
                  </a:gs>
                  <a:gs pos="50000">
                    <a:srgbClr val="B1CA5E">
                      <a:shade val="67500"/>
                      <a:satMod val="115000"/>
                    </a:srgbClr>
                  </a:gs>
                  <a:gs pos="100000">
                    <a:srgbClr val="B1CA5E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 w="3175" cap="flat" cmpd="sng" algn="ctr">
                <a:solidFill>
                  <a:sysClr val="windowText" lastClr="0000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6350"/>
                <a:bevelB w="12700"/>
              </a:sp3d>
            </c:spPr>
          </c:dPt>
          <c:dPt>
            <c:idx val="2"/>
            <c:bubble3D val="0"/>
            <c:spPr>
              <a:solidFill>
                <a:srgbClr val="CBDC94"/>
              </a:solidFill>
              <a:ln w="3175" cap="flat" cmpd="sng" algn="ctr">
                <a:solidFill>
                  <a:sysClr val="windowText" lastClr="0000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6350"/>
                <a:bevelB w="12700"/>
              </a:sp3d>
            </c:spPr>
          </c:dPt>
          <c:dLbls>
            <c:dLbl>
              <c:idx val="0"/>
              <c:layout>
                <c:manualLayout>
                  <c:x val="0.0157744156239574"/>
                  <c:y val="0.0737317359881169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pt-BR" sz="1000" b="0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36,25%</a:t>
                    </a:r>
                    <a:endParaRPr lang="pt-BR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175857297038953"/>
                  <c:y val="0.0216099520833316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lang="pt-BR" sz="10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1,85%</a:t>
                    </a:r>
                    <a:endParaRPr lang="en-US" dirty="0"/>
                  </a:p>
                </c:rich>
              </c:tx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pt-BR"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1628869024287"/>
                      <c:h val="0.0878833646629023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033132494425615"/>
                  <c:y val="-0.436105990125049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pt-BR" sz="1000" b="0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61,89%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pt-BR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/>
              </c:ext>
            </c:extLst>
          </c:dLbls>
          <c:cat>
            <c:strRef>
              <c:f>Janeiro!$C$8:$C$10</c:f>
              <c:strCache>
                <c:ptCount val="3"/>
                <c:pt idx="0">
                  <c:v>FEMININO </c:v>
                </c:pt>
                <c:pt idx="1">
                  <c:v>MASCULINO</c:v>
                </c:pt>
                <c:pt idx="2">
                  <c:v>OUTROS</c:v>
                </c:pt>
              </c:strCache>
            </c:strRef>
          </c:cat>
          <c:val>
            <c:numRef>
              <c:f>Janeiro!$D$8:$D$10</c:f>
              <c:numCache>
                <c:formatCode>0.00%</c:formatCode>
                <c:ptCount val="3"/>
                <c:pt idx="0">
                  <c:v>0.6185</c:v>
                </c:pt>
                <c:pt idx="1">
                  <c:v>0.3625</c:v>
                </c:pt>
                <c:pt idx="2" c:formatCode="General">
                  <c:v>1.85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2"/>
      </c:pieChart>
    </c:plotArea>
    <c:legend>
      <c:legendPos val="t"/>
      <c:layout>
        <c:manualLayout>
          <c:xMode val="edge"/>
          <c:yMode val="edge"/>
          <c:x val="0.646642169728784"/>
          <c:y val="0.310069626713328"/>
          <c:w val="0.325580052493438"/>
          <c:h val="0.51828101966706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pt-BR"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zero"/>
    <c:showDLblsOverMax val="0"/>
    <c:extLst>
      <c:ext uri="{0b15fc19-7d7d-44ad-8c2d-2c3a37ce22c3}">
        <chartProps xmlns="https://web.wps.cn/et/2018/main" chartId="{b7a7fbc9-14f6-4288-ba58-6fdc927356d1}"/>
      </c:ext>
    </c:extLst>
  </c:chart>
  <c:spPr>
    <a:noFill/>
    <a:ln w="9525" cap="flat" cmpd="sng" algn="ctr">
      <a:noFill/>
      <a:prstDash val="solid"/>
    </a:ln>
    <a:effectLst>
      <a:outerShdw blurRad="40000" dist="23000" dir="5400000" rotWithShape="0">
        <a:srgbClr val="000000">
          <a:alpha val="35000"/>
        </a:srgbClr>
      </a:outerShdw>
    </a:effectLst>
  </c:spPr>
  <c:txPr>
    <a:bodyPr/>
    <a:lstStyle/>
    <a:p>
      <a:pPr>
        <a:defRPr lang="pt-BR">
          <a:solidFill>
            <a:schemeClr val="lt1"/>
          </a:solidFill>
          <a:latin typeface="+mn-lt"/>
          <a:ea typeface="+mn-ea"/>
          <a:cs typeface="+mn-cs"/>
        </a:defRPr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0" vertOverflow="ellipsis" vert="horz" wrap="square" anchor="ctr" anchorCtr="1"/>
          <a:lstStyle/>
          <a:p>
            <a:pPr algn="ctr">
              <a:defRPr lang="pt-BR"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400" b="1" i="0" baseline="0" dirty="0">
                <a:effectLst/>
              </a:rPr>
              <a:t>DEMONSTRATIVO DAS SITUAÇÕES</a:t>
            </a:r>
            <a:endParaRPr lang="pt-BR" sz="1400" dirty="0">
              <a:effectLst/>
            </a:endParaRPr>
          </a:p>
          <a:p>
            <a:pPr algn="ctr">
              <a:defRPr lang="pt-BR"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400" b="1" i="0" baseline="0" dirty="0">
                <a:effectLst/>
              </a:rPr>
              <a:t> DAS MANIFESTAÇÕES</a:t>
            </a:r>
            <a:endParaRPr lang="pt-BR" sz="1400" dirty="0">
              <a:effectLst/>
            </a:endParaRPr>
          </a:p>
        </c:rich>
      </c:tx>
      <c:layout>
        <c:manualLayout>
          <c:xMode val="edge"/>
          <c:yMode val="edge"/>
          <c:x val="0.285659050842887"/>
          <c:y val="0.133142118794385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91104678823496"/>
          <c:y val="0.322557565601267"/>
          <c:w val="0.686898788950792"/>
          <c:h val="0.469223281275379"/>
        </c:manualLayout>
      </c:layout>
      <c:barChart>
        <c:barDir val="bar"/>
        <c:grouping val="clustered"/>
        <c:varyColors val="0"/>
        <c:ser>
          <c:idx val="1"/>
          <c:order val="0"/>
          <c:spPr>
            <a:solidFill>
              <a:srgbClr val="F7A93B"/>
            </a:solidFill>
            <a:ln>
              <a:solidFill>
                <a:sysClr val="windowText" lastClr="000000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0.00656018430980615"/>
                  <c:y val="0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pt-BR" sz="1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200" b="0" i="0" u="none" strike="noStrike" baseline="0"/>
                      <a:t>6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129353666387546"/>
                  <c:y val="0.0061653995480698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129353666387546"/>
                  <c:y val="-0.0029237365747274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00646761297641879"/>
                  <c:y val="-0.0029237365747274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0006481400196285"/>
                  <c:y val="7.94815996537925e-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00711588352229053"/>
                  <c:y val="-0.027029076100807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00902092634685531"/>
                  <c:y val="-0.027029076100807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pt-BR" sz="1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Tipologia!$M$97:$M$103</c:f>
              <c:strCache>
                <c:ptCount val="7"/>
                <c:pt idx="0">
                  <c:v>     ABAIXO ASSINADO</c:v>
                </c:pt>
                <c:pt idx="1">
                  <c:v>       AGENTE POLÍTICO</c:v>
                </c:pt>
                <c:pt idx="2">
                  <c:v>PENSIONISTA</c:v>
                </c:pt>
                <c:pt idx="3">
                  <c:v>     PESSOA JURÍDICA</c:v>
                </c:pt>
                <c:pt idx="4">
                  <c:v>     ANÔNIMO</c:v>
                </c:pt>
                <c:pt idx="5">
                  <c:v>     SERVIDOR PÚBLICO</c:v>
                </c:pt>
                <c:pt idx="6">
                  <c:v>  PESSOA FÍSICA</c:v>
                </c:pt>
              </c:strCache>
            </c:strRef>
          </c:cat>
          <c:val>
            <c:numRef>
              <c:f>Tipologia!$N$97:$N$103</c:f>
              <c:numCache>
                <c:formatCode>General</c:formatCode>
                <c:ptCount val="7"/>
                <c:pt idx="0">
                  <c:v>6</c:v>
                </c:pt>
                <c:pt idx="1">
                  <c:v>8</c:v>
                </c:pt>
                <c:pt idx="2">
                  <c:v>19</c:v>
                </c:pt>
                <c:pt idx="3">
                  <c:v>153</c:v>
                </c:pt>
                <c:pt idx="4">
                  <c:v>458</c:v>
                </c:pt>
                <c:pt idx="5" c:formatCode="#,##0">
                  <c:v>926</c:v>
                </c:pt>
                <c:pt idx="6" c:formatCode="#,##0">
                  <c:v>68300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5794944"/>
        <c:axId val="105809024"/>
      </c:barChart>
      <c:catAx>
        <c:axId val="105794944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pt-BR" sz="10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</a:p>
        </c:txPr>
        <c:crossAx val="105809024"/>
        <c:crosses val="autoZero"/>
        <c:auto val="1"/>
        <c:lblAlgn val="ctr"/>
        <c:lblOffset val="100"/>
        <c:noMultiLvlLbl val="0"/>
      </c:catAx>
      <c:valAx>
        <c:axId val="1058090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txPr>
          <a:bodyPr rot="-60000000" spcFirstLastPara="0" vertOverflow="ellipsis" vert="horz" wrap="square" anchor="ctr" anchorCtr="1"/>
          <a:lstStyle/>
          <a:p>
            <a:pPr>
              <a:defRPr lang="pt-BR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1057949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  <c:extLst>
      <c:ext uri="{0b15fc19-7d7d-44ad-8c2d-2c3a37ce22c3}">
        <chartProps xmlns="https://web.wps.cn/et/2018/main" chartId="{0ad5dca5-46ea-4546-9545-a40db039c5ee}"/>
      </c:ext>
    </c:extLst>
  </c:chart>
  <c:spPr>
    <a:noFill/>
    <a:ln>
      <a:noFill/>
    </a:ln>
  </c:spPr>
  <c:txPr>
    <a:bodyPr/>
    <a:lstStyle/>
    <a:p>
      <a:pPr>
        <a:defRPr lang="pt-BR"/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0" vertOverflow="ellipsis" vert="horz" wrap="square" anchor="ctr" anchorCtr="1"/>
          <a:lstStyle/>
          <a:p>
            <a:pPr algn="ctr">
              <a:defRPr lang="pt-BR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pt-BR" sz="1200" b="1" i="0" baseline="0">
                <a:effectLst/>
              </a:rPr>
              <a:t>RESULTADO DOS PEDIDOS DE ACESSO A INFORMAÇÃO  ENCERRADOS</a:t>
            </a:r>
            <a:endParaRPr lang="pt-BR" sz="1200">
              <a:effectLst/>
            </a:endParaRPr>
          </a:p>
          <a:p>
            <a:pPr algn="ctr">
              <a:defRPr lang="pt-BR"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pt-BR" sz="1200" b="1" i="0" baseline="0">
                <a:effectLst/>
              </a:rPr>
              <a:t>JANEIRO À DEZEMBRO</a:t>
            </a:r>
            <a:endParaRPr lang="pt-BR" sz="1200">
              <a:effectLst/>
            </a:endParaRPr>
          </a:p>
        </c:rich>
      </c:tx>
      <c:layout>
        <c:manualLayout>
          <c:xMode val="edge"/>
          <c:yMode val="edge"/>
          <c:x val="0.15240589198036"/>
          <c:y val="0.05391628677994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79713047325713"/>
          <c:y val="0.320839643848347"/>
          <c:w val="0.613658493640164"/>
          <c:h val="0.45121667518183"/>
        </c:manualLayout>
      </c:layout>
      <c:barChart>
        <c:barDir val="bar"/>
        <c:grouping val="clustered"/>
        <c:varyColors val="0"/>
        <c:ser>
          <c:idx val="1"/>
          <c:order val="0"/>
          <c:spPr>
            <a:solidFill>
              <a:srgbClr val="F7A93B"/>
            </a:solidFill>
            <a:ln>
              <a:solidFill>
                <a:sysClr val="windowText" lastClr="000000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0.0101336309411404"/>
                  <c:y val="-2.98179479465939e-17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pt-BR" sz="1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200" b="0" i="0" u="none" strike="noStrike" baseline="0"/>
                      <a:t>70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12935379804202"/>
                  <c:y val="-0.0037679739793291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0638873495968487"/>
                  <c:y val="0.00167903653191671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00428538903995429"/>
                  <c:y val="-0.00789034145851381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0102629397184599"/>
                  <c:y val="0.0078720064298182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pt-BR" sz="1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Tipologia!$G$92:$G$96</c:f>
              <c:strCache>
                <c:ptCount val="5"/>
                <c:pt idx="0">
                  <c:v>     NÃO DISPONÍVEL (INFORMAÇÃO)</c:v>
                </c:pt>
                <c:pt idx="1">
                  <c:v>     NÃO COMPETE AO GOVERNO DO ESTADO (INFORMAÇÃO)</c:v>
                </c:pt>
                <c:pt idx="2">
                  <c:v>     CONTEÚDO INSUFICIENTE (INFORMAÇÃO)</c:v>
                </c:pt>
                <c:pt idx="3">
                  <c:v>      NÃO FORNECIDA (INFORMAÇÃO)</c:v>
                </c:pt>
                <c:pt idx="4">
                  <c:v> FORNECIDA (INFORMAÇÃO)</c:v>
                </c:pt>
              </c:strCache>
            </c:strRef>
          </c:cat>
          <c:val>
            <c:numRef>
              <c:f>Tipologia!$H$92:$H$96</c:f>
              <c:numCache>
                <c:formatCode>General</c:formatCode>
                <c:ptCount val="5"/>
                <c:pt idx="0">
                  <c:v>70</c:v>
                </c:pt>
                <c:pt idx="1">
                  <c:v>93</c:v>
                </c:pt>
                <c:pt idx="2">
                  <c:v>232</c:v>
                </c:pt>
                <c:pt idx="3" c:formatCode="#,##0">
                  <c:v>2824</c:v>
                </c:pt>
                <c:pt idx="4" c:formatCode="#,##0">
                  <c:v>66645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5863808"/>
        <c:axId val="105922944"/>
      </c:barChart>
      <c:catAx>
        <c:axId val="10586380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pt-BR" sz="9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</a:p>
        </c:txPr>
        <c:crossAx val="105922944"/>
        <c:crosses val="autoZero"/>
        <c:auto val="1"/>
        <c:lblAlgn val="ctr"/>
        <c:lblOffset val="100"/>
        <c:noMultiLvlLbl val="0"/>
      </c:catAx>
      <c:valAx>
        <c:axId val="1059229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txPr>
          <a:bodyPr rot="-60000000" spcFirstLastPara="0" vertOverflow="ellipsis" vert="horz" wrap="square" anchor="ctr" anchorCtr="1"/>
          <a:lstStyle/>
          <a:p>
            <a:pPr>
              <a:defRPr lang="pt-BR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10586380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  <c:extLst>
      <c:ext uri="{0b15fc19-7d7d-44ad-8c2d-2c3a37ce22c3}">
        <chartProps xmlns="https://web.wps.cn/et/2018/main" chartId="{e47a4dbf-9d05-4cd8-9b74-155d0e2a15a8}"/>
      </c:ext>
    </c:extLst>
  </c:chart>
  <c:spPr>
    <a:noFill/>
    <a:ln>
      <a:noFill/>
    </a:ln>
  </c:spPr>
  <c:txPr>
    <a:bodyPr/>
    <a:lstStyle/>
    <a:p>
      <a:pPr>
        <a:defRPr lang="pt-BR"/>
      </a:pPr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0" vertOverflow="ellipsis" vert="horz" wrap="square" anchor="ctr" anchorCtr="1"/>
          <a:lstStyle/>
          <a:p>
            <a:pPr algn="ctr">
              <a:defRPr lang="pt-BR"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pt-BR" sz="1400" b="1" i="0" baseline="0">
                <a:effectLst/>
              </a:rPr>
              <a:t>RESULTADO DOS RECURSOS  ENCERRADOS</a:t>
            </a:r>
            <a:endParaRPr lang="pt-BR" sz="1400">
              <a:effectLst/>
            </a:endParaRPr>
          </a:p>
          <a:p>
            <a:pPr algn="ctr">
              <a:defRPr lang="pt-BR"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pt-BR" sz="1400" b="1" i="0" baseline="0">
                <a:effectLst/>
              </a:rPr>
              <a:t>JANEIRO À DEZEMBRO</a:t>
            </a:r>
            <a:endParaRPr lang="pt-BR" sz="1400">
              <a:effectLst/>
            </a:endParaRPr>
          </a:p>
        </c:rich>
      </c:tx>
      <c:layout>
        <c:manualLayout>
          <c:xMode val="edge"/>
          <c:yMode val="edge"/>
          <c:x val="0.15240589198036"/>
          <c:y val="0.05391628677994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79713047325713"/>
          <c:y val="0.320839643848347"/>
          <c:w val="0.613658493640164"/>
          <c:h val="0.45121667518183"/>
        </c:manualLayout>
      </c:layout>
      <c:barChart>
        <c:barDir val="bar"/>
        <c:grouping val="clustered"/>
        <c:varyColors val="0"/>
        <c:ser>
          <c:idx val="1"/>
          <c:order val="0"/>
          <c:spPr>
            <a:solidFill>
              <a:srgbClr val="B1CA5E"/>
            </a:solidFill>
            <a:ln>
              <a:solidFill>
                <a:sysClr val="windowText" lastClr="000000"/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0.0101336309411404"/>
                  <c:y val="-2.98179479465939e-17"/>
                </c:manualLayout>
              </c:layout>
              <c:tx>
                <c:rich>
                  <a:bodyPr rot="0" spcFirstLastPara="0" vertOverflow="ellipsis" vert="horz" wrap="square" lIns="38100" tIns="19050" rIns="38100" bIns="19050" anchor="ctr" anchorCtr="1"/>
                  <a:lstStyle/>
                  <a:p>
                    <a:pPr>
                      <a:defRPr lang="pt-BR" sz="1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200" b="0" i="0" u="none" strike="noStrike" baseline="0"/>
                      <a:t>59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12935379804202"/>
                  <c:y val="-0.0037679739793291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0638873495968487"/>
                  <c:y val="0.00167903653191671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pt-BR" sz="1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Tipologia!$E$139:$E$141</c:f>
              <c:strCache>
                <c:ptCount val="3"/>
                <c:pt idx="1">
                  <c:v>INDEFERIDO</c:v>
                </c:pt>
                <c:pt idx="2">
                  <c:v>DEFERIDO </c:v>
                </c:pt>
              </c:strCache>
            </c:strRef>
          </c:cat>
          <c:val>
            <c:numRef>
              <c:f>Tipologia!$F$139:$F$141</c:f>
              <c:numCache>
                <c:formatCode>General</c:formatCode>
                <c:ptCount val="3"/>
                <c:pt idx="1">
                  <c:v>41</c:v>
                </c:pt>
                <c:pt idx="2">
                  <c:v>59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7513728"/>
        <c:axId val="107515264"/>
      </c:barChart>
      <c:catAx>
        <c:axId val="107513728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pt-BR" sz="9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</a:p>
        </c:txPr>
        <c:crossAx val="107515264"/>
        <c:crosses val="autoZero"/>
        <c:auto val="1"/>
        <c:lblAlgn val="ctr"/>
        <c:lblOffset val="100"/>
        <c:noMultiLvlLbl val="0"/>
      </c:catAx>
      <c:valAx>
        <c:axId val="1075152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txPr>
          <a:bodyPr rot="-60000000" spcFirstLastPara="0" vertOverflow="ellipsis" vert="horz" wrap="square" anchor="ctr" anchorCtr="1"/>
          <a:lstStyle/>
          <a:p>
            <a:pPr>
              <a:defRPr lang="pt-BR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10751372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  <c:extLst>
      <c:ext uri="{0b15fc19-7d7d-44ad-8c2d-2c3a37ce22c3}">
        <chartProps xmlns="https://web.wps.cn/et/2018/main" chartId="{1458be2a-1bc0-4513-9033-31318370f0ad}"/>
      </c:ext>
    </c:extLst>
  </c:chart>
  <c:spPr>
    <a:noFill/>
    <a:ln>
      <a:noFill/>
    </a:ln>
  </c:spPr>
  <c:txPr>
    <a:bodyPr/>
    <a:lstStyle/>
    <a:p>
      <a:pPr>
        <a:defRPr lang="pt-BR"/>
      </a:pPr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81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51181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B5E586D0-71AD-44C6-8F5E-B67B22AF8462}" type="datetimeFigureOut">
              <a:rPr lang="pt-BR" smtClean="0"/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930" y="4862195"/>
            <a:ext cx="5679440" cy="4606290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722614"/>
            <a:ext cx="3076363" cy="51181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1295" y="9722614"/>
            <a:ext cx="3076363" cy="51181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41C1DBA1-C2AC-4610-A508-A5E8D17914E6}" type="slidenum">
              <a:rPr lang="pt-BR" smtClean="0"/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t-BR"/>
              <a:t>SECOM- Ouvidoria Geral do Estado da Bahia</a:t>
            </a:r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t-BR"/>
              <a:t>SECOM- Ouvidoria Geral do Estado da Bahia</a:t>
            </a:r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t-BR"/>
              <a:t>SECOM- Ouvidoria Geral do Estado da Bahia</a:t>
            </a:r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t-BR"/>
              <a:t>SECOM- Ouvidoria Geral do Estado da Bahia</a:t>
            </a:r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C1DBA1-C2AC-4610-A508-A5E8D17914E6}" type="slidenum">
              <a:rPr lang="pt-BR" smtClean="0"/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C1DBA1-C2AC-4610-A508-A5E8D17914E6}" type="slidenum">
              <a:rPr lang="pt-BR" smtClean="0"/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4EAE5-D1CB-4605-A556-5D63A4D95890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8116B-45C4-4608-96AB-449F67B39926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4EAE5-D1CB-4605-A556-5D63A4D95890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8116B-45C4-4608-96AB-449F67B39926}" type="slidenum">
              <a:rPr lang="pt-BR" smtClean="0"/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29989" y="1844824"/>
            <a:ext cx="7429552" cy="2286016"/>
          </a:xfrm>
        </p:spPr>
        <p:txBody>
          <a:bodyPr>
            <a:normAutofit fontScale="90000"/>
          </a:bodyPr>
          <a:lstStyle/>
          <a:p>
            <a:pPr>
              <a:tabLst>
                <a:tab pos="4927600" algn="l"/>
              </a:tabLst>
            </a:pPr>
            <a:r>
              <a:rPr lang="pt-BR" sz="4000" b="1" dirty="0">
                <a:solidFill>
                  <a:srgbClr val="000000"/>
                </a:solidFill>
                <a:latin typeface="Garamond" panose="02020404030301010803" pitchFamily="18" charset="0"/>
              </a:rPr>
              <a:t>Relatório das Ações da </a:t>
            </a:r>
            <a:br>
              <a:rPr lang="pt-BR" sz="4000" b="1" dirty="0">
                <a:solidFill>
                  <a:srgbClr val="000000"/>
                </a:solidFill>
                <a:latin typeface="Garamond" panose="02020404030301010803" pitchFamily="18" charset="0"/>
              </a:rPr>
            </a:br>
            <a:r>
              <a:rPr lang="pt-BR" sz="4000" b="1" dirty="0">
                <a:solidFill>
                  <a:srgbClr val="000000"/>
                </a:solidFill>
                <a:latin typeface="Garamond" panose="02020404030301010803" pitchFamily="18" charset="0"/>
              </a:rPr>
              <a:t>Ouvidoria Geral do Estado da Bahia</a:t>
            </a:r>
            <a:br>
              <a:rPr lang="pt-BR" dirty="0">
                <a:solidFill>
                  <a:srgbClr val="000000"/>
                </a:solidFill>
                <a:latin typeface="Garamond" panose="02020404030301010803" pitchFamily="18" charset="0"/>
              </a:rPr>
            </a:br>
            <a:br>
              <a:rPr lang="pt-BR" dirty="0">
                <a:solidFill>
                  <a:srgbClr val="000000"/>
                </a:solidFill>
                <a:latin typeface="Garamond" panose="02020404030301010803" pitchFamily="18" charset="0"/>
              </a:rPr>
            </a:br>
            <a:r>
              <a:rPr lang="pt-BR" sz="4000" b="1" dirty="0">
                <a:latin typeface="Garamond" panose="02020404030301010803" pitchFamily="18" charset="0"/>
              </a:rPr>
              <a:t>LEI DE ACESSO À INFORMAÇÃO </a:t>
            </a:r>
            <a:br>
              <a:rPr lang="pt-BR" sz="4900" b="1" dirty="0">
                <a:latin typeface="Garamond" panose="02020404030301010803" pitchFamily="18" charset="0"/>
              </a:rPr>
            </a:br>
            <a:r>
              <a:rPr lang="pt-BR" sz="5400" b="1" dirty="0">
                <a:latin typeface="Garamond" panose="02020404030301010803" pitchFamily="18" charset="0"/>
              </a:rPr>
              <a:t>–</a:t>
            </a:r>
            <a:r>
              <a:rPr lang="pt-BR" sz="4900" b="1" dirty="0">
                <a:latin typeface="Garamond" panose="02020404030301010803" pitchFamily="18" charset="0"/>
              </a:rPr>
              <a:t> </a:t>
            </a:r>
            <a:r>
              <a:rPr lang="pt-BR" sz="4000" b="1" dirty="0" smtClean="0">
                <a:latin typeface="Garamond" panose="02020404030301010803" pitchFamily="18" charset="0"/>
              </a:rPr>
              <a:t>2024 </a:t>
            </a:r>
            <a:r>
              <a:rPr lang="pt-BR" sz="5300" b="1" dirty="0">
                <a:latin typeface="Garamond" panose="02020404030301010803" pitchFamily="18" charset="0"/>
              </a:rPr>
              <a:t>–</a:t>
            </a:r>
            <a:br>
              <a:rPr lang="pt-BR" sz="4000" b="1" dirty="0">
                <a:latin typeface="Garamond" panose="02020404030301010803" pitchFamily="18" charset="0"/>
              </a:rPr>
            </a:br>
            <a:endParaRPr lang="pt-BR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  <a:endParaRPr lang="pt-BR" sz="800" b="1" dirty="0">
              <a:solidFill>
                <a:schemeClr val="tx2"/>
              </a:solidFill>
            </a:endParaRPr>
          </a:p>
        </p:txBody>
      </p:sp>
      <p:sp>
        <p:nvSpPr>
          <p:cNvPr id="6" name="AutoShape 2" descr="Visualização da imagem"/>
          <p:cNvSpPr>
            <a:spLocks noChangeAspect="1" noChangeArrowheads="1"/>
          </p:cNvSpPr>
          <p:nvPr/>
        </p:nvSpPr>
        <p:spPr bwMode="auto">
          <a:xfrm>
            <a:off x="155574" y="-144463"/>
            <a:ext cx="2416161" cy="241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pt-BR"/>
          </a:p>
        </p:txBody>
      </p:sp>
      <p:pic>
        <p:nvPicPr>
          <p:cNvPr id="7" name="Imagem 6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5322570"/>
            <a:ext cx="1744345" cy="964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m 4" descr="Brasa╠âo-Horizontal_Co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5229225"/>
            <a:ext cx="2832100" cy="9867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Forma 13"/>
          <p:cNvSpPr>
            <a:spLocks noChangeArrowheads="1"/>
          </p:cNvSpPr>
          <p:nvPr/>
        </p:nvSpPr>
        <p:spPr bwMode="auto">
          <a:xfrm>
            <a:off x="7018338" y="5164137"/>
            <a:ext cx="2125662" cy="1693863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1/7</a:t>
            </a: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  <a:endParaRPr lang="pt-BR" sz="800" b="1" dirty="0">
              <a:solidFill>
                <a:schemeClr val="tx2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483586" y="1198186"/>
            <a:ext cx="698477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Relatório de Pedido de Acesso à Informação</a:t>
            </a:r>
            <a:endParaRPr lang="pt-BR" sz="1600" b="1" dirty="0"/>
          </a:p>
          <a:p>
            <a:endParaRPr lang="pt-BR" sz="1600" b="1" dirty="0"/>
          </a:p>
          <a:p>
            <a:r>
              <a:rPr lang="pt-BR" sz="1600" b="1" dirty="0"/>
              <a:t>Período: 01 de Janeiro de </a:t>
            </a:r>
            <a:r>
              <a:rPr lang="pt-BR" sz="1600" b="1" dirty="0" smtClean="0"/>
              <a:t>2024 </a:t>
            </a:r>
            <a:r>
              <a:rPr lang="pt-BR" sz="1600" b="1" dirty="0"/>
              <a:t>– </a:t>
            </a:r>
            <a:r>
              <a:rPr lang="pt-BR" sz="1600" b="1" dirty="0" smtClean="0"/>
              <a:t>31 </a:t>
            </a:r>
            <a:r>
              <a:rPr lang="pt-BR" sz="1600" b="1" dirty="0"/>
              <a:t>de </a:t>
            </a:r>
            <a:r>
              <a:rPr lang="pt-BR" sz="1600" b="1" dirty="0" smtClean="0"/>
              <a:t>dezembro </a:t>
            </a:r>
            <a:r>
              <a:rPr lang="pt-BR" sz="1600" b="1" dirty="0"/>
              <a:t>de </a:t>
            </a:r>
            <a:r>
              <a:rPr lang="pt-BR" sz="1600" b="1" dirty="0" smtClean="0"/>
              <a:t>2024</a:t>
            </a:r>
            <a:endParaRPr lang="pt-BR" sz="1600" b="1" dirty="0"/>
          </a:p>
          <a:p>
            <a:endParaRPr lang="pt-BR" sz="1600" b="1" dirty="0"/>
          </a:p>
          <a:p>
            <a:r>
              <a:rPr lang="pt-BR" sz="1600" b="1" dirty="0"/>
              <a:t>Secretarias e Órgãos: (Todos)</a:t>
            </a:r>
            <a:endParaRPr lang="pt-BR" sz="1600" b="1" dirty="0"/>
          </a:p>
          <a:p>
            <a:endParaRPr lang="pt-BR" sz="1600" b="1" dirty="0"/>
          </a:p>
          <a:p>
            <a:r>
              <a:rPr lang="pt-BR" sz="1600" b="1" dirty="0"/>
              <a:t>Quantidade de pedido de Acesso à Informação: </a:t>
            </a:r>
            <a:r>
              <a:rPr lang="pt-BR" sz="1600" b="1" dirty="0" smtClean="0"/>
              <a:t>69.870 </a:t>
            </a:r>
            <a:endParaRPr lang="pt-BR" sz="1600" b="1" dirty="0"/>
          </a:p>
          <a:p>
            <a:endParaRPr lang="pt-BR" sz="1600" b="1" dirty="0"/>
          </a:p>
          <a:p>
            <a:endParaRPr lang="pt-BR" sz="1600" b="1" dirty="0"/>
          </a:p>
        </p:txBody>
      </p:sp>
      <p:graphicFrame>
        <p:nvGraphicFramePr>
          <p:cNvPr id="13" name="Tabela 12"/>
          <p:cNvGraphicFramePr>
            <a:graphicFrameLocks noGrp="1"/>
          </p:cNvGraphicFramePr>
          <p:nvPr/>
        </p:nvGraphicFramePr>
        <p:xfrm>
          <a:off x="6075337" y="980727"/>
          <a:ext cx="2786050" cy="2743241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1908253"/>
                <a:gridCol w="877797"/>
              </a:tblGrid>
              <a:tr h="39285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PRAZO</a:t>
                      </a:r>
                      <a:r>
                        <a:rPr lang="pt-BR" sz="1600" b="1" i="0" u="none" strike="noStrike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DE RESPOSTAS</a:t>
                      </a:r>
                      <a:endParaRPr lang="pt-BR" sz="1600" b="1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A5E"/>
                    </a:solidFill>
                  </a:tcPr>
                </a:tc>
                <a:tc hMerge="1">
                  <a:tcPr/>
                </a:tc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     1 A 10 DIAS</a:t>
                      </a:r>
                      <a:endParaRPr lang="pt-BR" sz="1100" b="0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68.584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     11 A 15 DIAS</a:t>
                      </a:r>
                      <a:endParaRPr lang="pt-BR" sz="1100" b="0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575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16 A 20 DIAS</a:t>
                      </a:r>
                      <a:endParaRPr lang="pt-BR" sz="1100" b="0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216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 21 A 30 DIAS</a:t>
                      </a:r>
                      <a:endParaRPr lang="pt-BR" sz="1100" b="0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208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31 A 60 DIAS</a:t>
                      </a:r>
                      <a:endParaRPr lang="pt-BR" sz="1100" b="0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ACIMA DE 60 DIAS</a:t>
                      </a:r>
                      <a:endParaRPr lang="pt-BR" sz="1100" b="0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</a:tr>
              <a:tr h="335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PENDENTES</a:t>
                      </a:r>
                      <a:endParaRPr lang="pt-BR" sz="1100" b="0" i="0" u="none" strike="noStrike" dirty="0">
                        <a:ln>
                          <a:noFill/>
                        </a:ln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06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Gráfico 8"/>
          <p:cNvGraphicFramePr/>
          <p:nvPr/>
        </p:nvGraphicFramePr>
        <p:xfrm>
          <a:off x="142844" y="3505858"/>
          <a:ext cx="6206096" cy="3248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  <a:endParaRPr lang="pt-BR" sz="800" b="1" dirty="0">
              <a:solidFill>
                <a:schemeClr val="tx2"/>
              </a:solidFill>
            </a:endParaRPr>
          </a:p>
        </p:txBody>
      </p:sp>
      <p:sp>
        <p:nvSpPr>
          <p:cNvPr id="12" name="AutoForma 13"/>
          <p:cNvSpPr>
            <a:spLocks noChangeArrowheads="1"/>
          </p:cNvSpPr>
          <p:nvPr/>
        </p:nvSpPr>
        <p:spPr bwMode="auto">
          <a:xfrm>
            <a:off x="7018338" y="5164137"/>
            <a:ext cx="2125662" cy="1693863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46000">
                <a:schemeClr val="accent6">
                  <a:lumMod val="95000"/>
                  <a:lumOff val="5000"/>
                </a:schemeClr>
              </a:gs>
              <a:gs pos="100000">
                <a:schemeClr val="accent6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pt-BR" sz="2400" dirty="0">
                <a:solidFill>
                  <a:srgbClr val="FFFFF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/7</a:t>
            </a: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142976" y="1000108"/>
          <a:ext cx="6500859" cy="1381709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3571900"/>
                <a:gridCol w="1643074"/>
                <a:gridCol w="1285885"/>
              </a:tblGrid>
              <a:tr h="387674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SITUAÇÃO DAS MANIFESTAÇÕES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A93B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     ENCERRADA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effectLst/>
                        </a:rPr>
                        <a:t>69.864</a:t>
                      </a:r>
                      <a:endParaRPr lang="pt-BR" sz="1100" dirty="0">
                        <a:effectLst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effectLst/>
                        </a:rPr>
                        <a:t>99,99%</a:t>
                      </a:r>
                      <a:endParaRPr lang="pt-BR" sz="1100" dirty="0">
                        <a:effectLst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     </a:t>
                      </a:r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PROVIDENCIADA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04</a:t>
                      </a:r>
                      <a:endParaRPr lang="pt-BR" sz="1100" b="0" i="0" u="none" strike="noStrike" dirty="0" smtClean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0,01%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     </a:t>
                      </a:r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LIDA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02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Gráfico 7"/>
          <p:cNvGraphicFramePr/>
          <p:nvPr/>
        </p:nvGraphicFramePr>
        <p:xfrm>
          <a:off x="642910" y="3071810"/>
          <a:ext cx="7622381" cy="3345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Forma 13"/>
          <p:cNvSpPr>
            <a:spLocks noChangeArrowheads="1"/>
          </p:cNvSpPr>
          <p:nvPr/>
        </p:nvSpPr>
        <p:spPr bwMode="auto">
          <a:xfrm>
            <a:off x="7018338" y="5164137"/>
            <a:ext cx="2125662" cy="1693863"/>
          </a:xfrm>
          <a:prstGeom prst="triangle">
            <a:avLst>
              <a:gd name="adj" fmla="val 100000"/>
            </a:avLst>
          </a:prstGeom>
          <a:gradFill>
            <a:gsLst>
              <a:gs pos="0">
                <a:srgbClr val="EB29A0"/>
              </a:gs>
              <a:gs pos="80000">
                <a:srgbClr val="F490D3"/>
              </a:gs>
              <a:gs pos="100000">
                <a:srgbClr val="F490D3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pt-BR" sz="2400" dirty="0">
                <a:solidFill>
                  <a:srgbClr val="FFFFF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</a:t>
            </a: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/7</a:t>
            </a: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  <a:endParaRPr lang="pt-BR" sz="800" b="1" dirty="0">
              <a:solidFill>
                <a:schemeClr val="tx2"/>
              </a:solidFill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857224" y="836712"/>
          <a:ext cx="6858048" cy="5357849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5786478"/>
                <a:gridCol w="1071570"/>
              </a:tblGrid>
              <a:tr h="387674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ASSUNTOS MAIS DEMANDADAS (TOP</a:t>
                      </a:r>
                      <a:r>
                        <a:rPr lang="pt-BR" sz="1800" b="1" u="none" strike="noStrike" baseline="0" dirty="0">
                          <a:effectLst/>
                        </a:rPr>
                        <a:t> 15)</a:t>
                      </a:r>
                      <a:endParaRPr lang="pt-BR" sz="1800" b="1" u="none" strike="noStrike" dirty="0">
                        <a:effectLst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29A0"/>
                    </a:solidFill>
                  </a:tcPr>
                </a:tc>
                <a:tc hMerge="1">
                  <a:tcPr/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   INFORMAÇÃO </a:t>
                      </a:r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/ CONTATO TELEFÔNICO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55.109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INFORMAÇÕES GERAIS SOBRE ETAPAS DE PROCESSO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2.820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dirty="0" smtClean="0"/>
                        <a:t>ORIENTAÇÃO AO CIDADÃO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2.088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dirty="0" smtClean="0"/>
                        <a:t>INFORMAÇÃO SOBRE AUTORIZAÇÃO PRÉVIA BENEFICIÁRIO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1.907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dirty="0" smtClean="0"/>
                        <a:t>INFORMAÇÃO SOBRE EXAMES E PROCEDIMENTOS PLANSERV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849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dirty="0" smtClean="0"/>
                        <a:t>INFORMAÇÃO SOBRE REDE CREDENCIADA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654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dirty="0" smtClean="0"/>
                        <a:t>ORIENTAÇÃO PARA A ABERTURA DE PROCESSO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544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</a:t>
                      </a:r>
                      <a:r>
                        <a:rPr lang="pt-BR" sz="1100" dirty="0" smtClean="0"/>
                        <a:t>INFORMAÇÃO SOBRE CADASTRO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496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</a:t>
                      </a:r>
                      <a:r>
                        <a:rPr lang="pt-BR" sz="1100" dirty="0" smtClean="0"/>
                        <a:t>INFORMAÇÃO SOBRE O ANDAMENTO DO PROCESSO 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398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INFORMAÇÃO SOBRE LIMINAR JUDICIAL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325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dirty="0" smtClean="0"/>
                        <a:t> ORIENTAÇÕES DE ACESSO AO PROCESSO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308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dirty="0" smtClean="0"/>
                        <a:t>INFORMAÇÃO SOBRE AUTORIZAÇÃO PRÉVIA PRESTADOR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307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</a:t>
                      </a:r>
                      <a:r>
                        <a:rPr lang="pt-BR" sz="1100" dirty="0" smtClean="0"/>
                        <a:t>INFORMAÇÕES GERAIS SOBRE DOCUMENTAÇÃO/SERVIÇO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294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dirty="0" smtClean="0"/>
                        <a:t>INFORMAÇÃO SOBRE DADOS CADASTRAIS ÓRGÃO / UNIDADE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263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3134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dirty="0" smtClean="0"/>
                        <a:t>FUNCIONAMENTO DA OUVIDORIA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171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Forma 13"/>
          <p:cNvSpPr>
            <a:spLocks noChangeArrowheads="1"/>
          </p:cNvSpPr>
          <p:nvPr/>
        </p:nvSpPr>
        <p:spPr bwMode="auto">
          <a:xfrm>
            <a:off x="7018338" y="5214950"/>
            <a:ext cx="2125662" cy="1693863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rgbClr val="F7A93B">
                  <a:shade val="30000"/>
                  <a:satMod val="115000"/>
                </a:srgbClr>
              </a:gs>
              <a:gs pos="50000">
                <a:srgbClr val="F7A93B">
                  <a:shade val="67500"/>
                  <a:satMod val="115000"/>
                </a:srgbClr>
              </a:gs>
              <a:gs pos="100000">
                <a:srgbClr val="F7A93B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pt-BR" sz="2400" dirty="0">
                <a:solidFill>
                  <a:srgbClr val="FFFFF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</a:t>
            </a: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/7</a:t>
            </a: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  <a:endParaRPr lang="pt-BR" sz="800" b="1" dirty="0">
              <a:solidFill>
                <a:schemeClr val="tx2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929290" y="1196752"/>
            <a:ext cx="26432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/>
              <a:t>O meio de acesso mais demandado pelo Cidadão, foi pelo 0800, representando </a:t>
            </a:r>
            <a:r>
              <a:rPr lang="pt-BR" sz="1600" dirty="0" smtClean="0"/>
              <a:t>89,50%, </a:t>
            </a:r>
            <a:r>
              <a:rPr lang="pt-BR" sz="1600" dirty="0"/>
              <a:t>em sequência </a:t>
            </a:r>
            <a:r>
              <a:rPr lang="pt-BR" sz="1600" dirty="0" smtClean="0"/>
              <a:t>as redes sociais com 7,63%.</a:t>
            </a:r>
            <a:endParaRPr lang="pt-BR" sz="1600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/>
        </p:nvGraphicFramePr>
        <p:xfrm>
          <a:off x="1571604" y="857232"/>
          <a:ext cx="4000528" cy="2455012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1743820"/>
                <a:gridCol w="1128354"/>
                <a:gridCol w="1128354"/>
              </a:tblGrid>
              <a:tr h="3515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MEIO DE ENTRADA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A93B"/>
                    </a:solidFill>
                  </a:tcPr>
                </a:tc>
                <a:tc hMerge="1">
                  <a:tcPr/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TELEFONE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62.535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89,50%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REDE SOCIAL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5.325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7,63%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INTERNET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982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1,41%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PRESENCIAL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597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1,42%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APLICATIVO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408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0,00%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CX.COLETORA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0,76%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OUV. ATIVA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0,01%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A93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/>
        </p:nvGraphicFramePr>
        <p:xfrm>
          <a:off x="285720" y="4286256"/>
          <a:ext cx="3428993" cy="1253048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1494689"/>
                <a:gridCol w="967152"/>
                <a:gridCol w="967152"/>
              </a:tblGrid>
              <a:tr h="3515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     </a:t>
                      </a:r>
                      <a:r>
                        <a:rPr lang="pt-BR" sz="1200" b="1" u="none" strike="noStrike" dirty="0">
                          <a:effectLst/>
                        </a:rPr>
                        <a:t>GÊNERO DO MANIFESTANTE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CA5E"/>
                    </a:solidFill>
                  </a:tcPr>
                </a:tc>
                <a:tc hMerge="1">
                  <a:tcPr/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950" b="0" i="0" u="none" strike="noStrike" dirty="0"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FEMININO </a:t>
                      </a:r>
                      <a:endParaRPr lang="pt-BR" sz="950" b="0" i="0" u="none" strike="noStrike" dirty="0"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43.243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61,89%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950" b="0" i="0" u="none" strike="noStrike" dirty="0"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MASCULINO</a:t>
                      </a:r>
                      <a:endParaRPr lang="pt-BR" sz="950" b="0" i="0" u="none" strike="noStrike" dirty="0"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25.331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36,25%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950" b="0" i="0" u="none" strike="noStrike" dirty="0" smtClean="0">
                          <a:solidFill>
                            <a:schemeClr val="bg1"/>
                          </a:solidFill>
                          <a:latin typeface="Calibri" panose="020F0502020204030204"/>
                        </a:rPr>
                        <a:t>OUTROS</a:t>
                      </a:r>
                      <a:endParaRPr lang="pt-BR" sz="950" b="0" i="0" u="none" strike="noStrike" dirty="0">
                        <a:solidFill>
                          <a:schemeClr val="bg1"/>
                        </a:solidFill>
                        <a:latin typeface="Calibri" panose="020F0502020204030204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1.296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1.85%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CA5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Gráfico 12"/>
          <p:cNvGraphicFramePr/>
          <p:nvPr/>
        </p:nvGraphicFramePr>
        <p:xfrm>
          <a:off x="4000496" y="3522130"/>
          <a:ext cx="4387928" cy="2484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  <a:endParaRPr lang="pt-BR" sz="800" b="1" dirty="0">
              <a:solidFill>
                <a:schemeClr val="tx2"/>
              </a:solidFill>
            </a:endParaRPr>
          </a:p>
        </p:txBody>
      </p:sp>
      <p:sp>
        <p:nvSpPr>
          <p:cNvPr id="6" name="AutoForma 13"/>
          <p:cNvSpPr>
            <a:spLocks noChangeArrowheads="1"/>
          </p:cNvSpPr>
          <p:nvPr/>
        </p:nvSpPr>
        <p:spPr bwMode="auto">
          <a:xfrm>
            <a:off x="7018338" y="5164137"/>
            <a:ext cx="2125662" cy="1693863"/>
          </a:xfrm>
          <a:prstGeom prst="triangle">
            <a:avLst>
              <a:gd name="adj" fmla="val 100000"/>
            </a:avLst>
          </a:prstGeom>
          <a:gradFill>
            <a:gsLst>
              <a:gs pos="0">
                <a:srgbClr val="EB29A0"/>
              </a:gs>
              <a:gs pos="80000">
                <a:srgbClr val="F490D3"/>
              </a:gs>
              <a:gs pos="100000">
                <a:srgbClr val="EB29A0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5/7</a:t>
            </a: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1785918" y="714356"/>
          <a:ext cx="5357850" cy="2455012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2643206"/>
                <a:gridCol w="1357322"/>
                <a:gridCol w="1357322"/>
              </a:tblGrid>
              <a:tr h="35157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</a:rPr>
                        <a:t>     TIPOS DE MANIFESTANTES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29A0"/>
                    </a:solidFill>
                  </a:tcPr>
                </a:tc>
                <a:tc hMerge="1">
                  <a:tcPr/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PESSOA FÍSICA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68.300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97,75%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SERVIDOR PÚBLICO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926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1,32%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ANÔNIMO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458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0,66%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PESSOA JURÍDICA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153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0,22%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PENSIONISTA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0,03%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 </a:t>
                      </a:r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AGENTE POLÍTICO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0,01%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  <a:tr h="3004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   ABAIXO ASSINADO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1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0,01%</a:t>
                      </a:r>
                      <a:endParaRPr lang="pt-BR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29A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Gráfico 7"/>
          <p:cNvGraphicFramePr/>
          <p:nvPr/>
        </p:nvGraphicFramePr>
        <p:xfrm>
          <a:off x="785786" y="2928934"/>
          <a:ext cx="7386638" cy="4214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  <a:endParaRPr lang="pt-BR" sz="800" b="1" dirty="0">
              <a:solidFill>
                <a:schemeClr val="tx2"/>
              </a:solidFill>
            </a:endParaRPr>
          </a:p>
        </p:txBody>
      </p:sp>
      <p:sp>
        <p:nvSpPr>
          <p:cNvPr id="6" name="AutoForma 13"/>
          <p:cNvSpPr>
            <a:spLocks noChangeArrowheads="1"/>
          </p:cNvSpPr>
          <p:nvPr/>
        </p:nvSpPr>
        <p:spPr bwMode="auto">
          <a:xfrm>
            <a:off x="7018338" y="5164137"/>
            <a:ext cx="2125662" cy="1693863"/>
          </a:xfrm>
          <a:prstGeom prst="triangle">
            <a:avLst>
              <a:gd name="adj" fmla="val 100000"/>
            </a:avLst>
          </a:prstGeom>
          <a:gradFill>
            <a:gsLst>
              <a:gs pos="0">
                <a:srgbClr val="F7A93B"/>
              </a:gs>
              <a:gs pos="80000">
                <a:srgbClr val="F7A93B"/>
              </a:gs>
              <a:gs pos="100000">
                <a:srgbClr val="F7A93B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pt-BR" sz="2400" dirty="0">
                <a:solidFill>
                  <a:srgbClr val="FFFFFF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/7</a:t>
            </a: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364739" y="836712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Em 2024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foram registrados </a:t>
            </a:r>
            <a:r>
              <a:rPr lang="pt-B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69.870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pedidos de acesso à informação, dentre os pedidos registrados, 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69</a:t>
            </a:r>
            <a:r>
              <a:rPr lang="pt-BR" dirty="0" smtClean="0"/>
              <a:t>.864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foram encerrados, e em 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95,39%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dos casos verificou-se que as respostas foram fornecidas.</a:t>
            </a:r>
            <a:endParaRPr lang="pt-BR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graphicFrame>
        <p:nvGraphicFramePr>
          <p:cNvPr id="8" name="Gráfico 7"/>
          <p:cNvGraphicFramePr/>
          <p:nvPr/>
        </p:nvGraphicFramePr>
        <p:xfrm>
          <a:off x="364739" y="2637920"/>
          <a:ext cx="8353425" cy="3981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42844" y="214290"/>
            <a:ext cx="75724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chemeClr val="tx2"/>
                </a:solidFill>
              </a:rPr>
              <a:t>Ouvidoria Geral do Estado da Bahia- OGE  --------------------------------------------------------------------------------------------------------------------------------------------------------------------------------</a:t>
            </a:r>
            <a:endParaRPr lang="pt-BR" sz="800" b="1" dirty="0">
              <a:solidFill>
                <a:schemeClr val="tx2"/>
              </a:solidFill>
            </a:endParaRPr>
          </a:p>
        </p:txBody>
      </p:sp>
      <p:sp>
        <p:nvSpPr>
          <p:cNvPr id="6" name="AutoForma 13"/>
          <p:cNvSpPr>
            <a:spLocks noChangeArrowheads="1"/>
          </p:cNvSpPr>
          <p:nvPr/>
        </p:nvSpPr>
        <p:spPr bwMode="auto">
          <a:xfrm>
            <a:off x="7018338" y="5164137"/>
            <a:ext cx="2125662" cy="1693863"/>
          </a:xfrm>
          <a:prstGeom prst="triangle">
            <a:avLst>
              <a:gd name="adj" fmla="val 100000"/>
            </a:avLst>
          </a:prstGeom>
          <a:gradFill>
            <a:gsLst>
              <a:gs pos="0">
                <a:srgbClr val="B1CA5E"/>
              </a:gs>
              <a:gs pos="80000">
                <a:srgbClr val="B1CA5E"/>
              </a:gs>
              <a:gs pos="100000">
                <a:srgbClr val="B1CA5E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kumimoji="0" lang="pt-BR" sz="24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mbria" panose="02040503050406030204" pitchFamily="18" charset="0"/>
                <a:cs typeface="Arial" panose="020B0604020202020204" pitchFamily="34" charset="0"/>
              </a:rPr>
              <a:t>7/7</a:t>
            </a: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</a:pPr>
            <a:endParaRPr kumimoji="0" lang="pt-BR" sz="24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371760" y="884435"/>
            <a:ext cx="808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Em 2024,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foram registrados 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pt-B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0 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Recursos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dentre os Recursos registrados, 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pt-B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foram encerrados, e em </a:t>
            </a:r>
            <a:r>
              <a:rPr lang="pt-BR" sz="18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59</a:t>
            </a:r>
            <a:r>
              <a:rPr lang="pt-BR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pt-BR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dos casos verificou-se que as respostas foram deferidas.</a:t>
            </a:r>
            <a:endParaRPr lang="pt-BR" dirty="0"/>
          </a:p>
        </p:txBody>
      </p:sp>
      <p:graphicFrame>
        <p:nvGraphicFramePr>
          <p:cNvPr id="8" name="Gráfico 7"/>
          <p:cNvGraphicFramePr/>
          <p:nvPr/>
        </p:nvGraphicFramePr>
        <p:xfrm>
          <a:off x="1214414" y="2071678"/>
          <a:ext cx="6734175" cy="3981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4123</Words>
  <Application>WPS Presentation</Application>
  <PresentationFormat>Apresentação na tela (4:3)</PresentationFormat>
  <Paragraphs>303</Paragraphs>
  <Slides>8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0" baseType="lpstr">
      <vt:lpstr>Arial</vt:lpstr>
      <vt:lpstr>SimSun</vt:lpstr>
      <vt:lpstr>Wingdings</vt:lpstr>
      <vt:lpstr>Garamond</vt:lpstr>
      <vt:lpstr>Cambria</vt:lpstr>
      <vt:lpstr>Times New Roman</vt:lpstr>
      <vt:lpstr>Calibri</vt:lpstr>
      <vt:lpstr>Calibri</vt:lpstr>
      <vt:lpstr>Microsoft YaHei</vt:lpstr>
      <vt:lpstr>Arial Unicode MS</vt:lpstr>
      <vt:lpstr>Calibri Light</vt:lpstr>
      <vt:lpstr>Tema do Office</vt:lpstr>
      <vt:lpstr>Relatório das Ações da  Ouvidoria Geral do Estado da Bahia  LEI DE ACESSO À INFORMAÇÃO  – 2024 –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Relatório das Ações da  Ouvidoria Geral do Estado da Bahia  -1º trimestre de 2015-</dc:title>
  <dc:creator>laisqueiroz</dc:creator>
  <cp:lastModifiedBy>windsonsouza</cp:lastModifiedBy>
  <cp:revision>321</cp:revision>
  <dcterms:created xsi:type="dcterms:W3CDTF">2015-09-09T18:26:00Z</dcterms:created>
  <dcterms:modified xsi:type="dcterms:W3CDTF">2026-07-24T18:24:38Z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D6F63D43849B4F7B8B1D5D483355C0A4_12</vt:lpwstr>
  </property>
  <property fmtid="{D5CDD505-2E9C-101B-9397-08002B2CF9AE}" pid="3" name="KSOProductBuildVer">
    <vt:lpwstr>1046-12.1.0.27458</vt:lpwstr>
  </property>
</Properties>
</file>