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5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Arimo" panose="020B0604020202020204" charset="0"/>
      <p:bold r:id="rId58"/>
      <p:boldItalic r:id="rId59"/>
    </p:embeddedFont>
    <p:embeddedFont>
      <p:font typeface="MS Gothic" panose="020B0609070205080204" pitchFamily="49" charset="-128"/>
      <p:regular r:id="rId60"/>
    </p:embeddedFont>
    <p:embeddedFont>
      <p:font typeface="Comic Sans MS" panose="030F0702030302020204" pitchFamily="66" charset="0"/>
      <p:regular r:id="rId61"/>
      <p:bold r:id="rId62"/>
      <p:italic r:id="rId63"/>
      <p:boldItalic r:id="rId64"/>
    </p:embeddedFont>
    <p:embeddedFont>
      <p:font typeface="Open Sans" panose="020B0604020202020204" charset="0"/>
      <p:bold r:id="rId65"/>
      <p:boldItalic r:id="rId66"/>
    </p:embeddedFont>
    <p:embeddedFont>
      <p:font typeface="Century Gothic" panose="020B0502020202020204" pitchFamily="34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714" y="9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3094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a83047b81_2_7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35a83047b81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5683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5a83047b81_2_19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35a83047b81_2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9131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5a83047b81_2_20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35a83047b81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6203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5a83047b81_2_21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35a83047b81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0888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a83047b81_2_22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35a83047b81_2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3226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5a83047b81_2_19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35a83047b81_2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7134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5a83047b81_2_24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35a83047b81_2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2561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5a83047b81_2_19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35a83047b81_2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0646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a83047b81_2_26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35a83047b81_2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5454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a83047b81_2_27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35a83047b81_2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2250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5a83047b81_2_29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35a83047b81_2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894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a83047b81_2_8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35a83047b81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3032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5a83047b81_2_27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g35a83047b81_2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9771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5a83047b81_2_31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5a83047b81_2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2670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a83047b81_2_32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g35a83047b81_2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125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a83047b81_2_28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35a83047b81_2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7373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5a83047b81_2_34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g35a83047b81_2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7775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a83047b81_2_15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g35a83047b81_2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6010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a83047b81_2_36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a83047b81_2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87478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5a83047b81_2_37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g35a83047b81_2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33854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5a83047b81_2_38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g35a83047b81_2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18518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5a83047b81_2_39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35a83047b81_2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75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a83047b81_2_11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35a83047b81_2_11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73" name="Google Shape;173;g35a83047b81_2_11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35a83047b81_2_11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35a83047b81_2_11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35a83047b81_2_11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35135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5a83047b81_2_40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35a83047b81_2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49348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5a83047b81_2_41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g35a83047b81_2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55638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5a83047b81_2_37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g35a83047b81_2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70833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5a83047b81_2_43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g35a83047b81_2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49047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5a83047b81_2_444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g35a83047b81_2_444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62" name="Google Shape;562;g35a83047b81_2_444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g35a83047b81_2_44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g35a83047b81_2_444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g35a83047b81_2_44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2654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5a83047b81_2_45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g35a83047b81_2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95129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5a83047b81_2_47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g35a83047b81_2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70565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5a83047b81_2_48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g35a83047b81_2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57077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5a83047b81_2_48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g35a83047b81_2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75666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5a83047b81_2_49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g35a83047b81_2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0472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a83047b81_2_13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35a83047b81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09465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5a83047b81_2_50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g35a83047b81_2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62546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5a83047b81_2_51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g35a83047b81_2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9638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5a83047b81_2_52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g35a83047b81_2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5339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5a83047b81_2_53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g35a83047b81_2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50875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5a83047b81_2_54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g35a83047b81_2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2850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5a83047b81_2_55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g35a83047b81_2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06652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35a83047b81_2_56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g35a83047b81_2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01581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5a83047b81_2_57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g35a83047b81_2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52588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5a83047b81_2_58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g35a83047b81_2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63935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5a83047b81_2_59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g35a83047b81_2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4958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a83047b81_2_13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35a83047b81_2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0859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5a83047b81_2_60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g35a83047b81_2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8582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a83047b81_2_14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35a83047b81_2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8695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a83047b81_2_16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35a83047b81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1559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5a83047b81_2_17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35a83047b81_2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4029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a83047b81_2_18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35a83047b81_2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4858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553250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3780545" y="6057228"/>
            <a:ext cx="3503919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7929923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829876" y="2030170"/>
            <a:ext cx="9405257" cy="140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1659751" y="3703320"/>
            <a:ext cx="7745506" cy="167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553250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780545" y="6057228"/>
            <a:ext cx="3503919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7929923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553250" y="261714"/>
            <a:ext cx="9958508" cy="108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553250" y="1524896"/>
            <a:ext cx="9958508" cy="4312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553250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780545" y="6057228"/>
            <a:ext cx="3503919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7929923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74059" y="4199516"/>
            <a:ext cx="9405257" cy="1297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874059" y="2769927"/>
            <a:ext cx="9405257" cy="1429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553250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780545" y="6057228"/>
            <a:ext cx="3503919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7929923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553250" y="261714"/>
            <a:ext cx="9958508" cy="108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553250" y="1524896"/>
            <a:ext cx="4887045" cy="4312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5624713" y="1524896"/>
            <a:ext cx="4887045" cy="4312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553250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780545" y="6057228"/>
            <a:ext cx="3503919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7929923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553250" y="261714"/>
            <a:ext cx="9958508" cy="108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553250" y="1462872"/>
            <a:ext cx="4888967" cy="6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553250" y="2072528"/>
            <a:ext cx="4888967" cy="376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5620871" y="1462872"/>
            <a:ext cx="4890887" cy="6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5620871" y="2072528"/>
            <a:ext cx="4890887" cy="376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553250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780545" y="6057228"/>
            <a:ext cx="3503919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7929923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553250" y="261714"/>
            <a:ext cx="9958508" cy="108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553250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780545" y="6057228"/>
            <a:ext cx="3503919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7929923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553250" y="260201"/>
            <a:ext cx="3640312" cy="110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4326111" y="260201"/>
            <a:ext cx="6185647" cy="557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553250" y="1367566"/>
            <a:ext cx="3640312" cy="447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553250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780545" y="6057228"/>
            <a:ext cx="3503919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7929923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2168819" y="4574689"/>
            <a:ext cx="6639005" cy="540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2168819" y="583939"/>
            <a:ext cx="6639005" cy="3921162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2168819" y="5114757"/>
            <a:ext cx="6639005" cy="76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553250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780545" y="6057228"/>
            <a:ext cx="3503919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7929923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553250" y="261714"/>
            <a:ext cx="9958508" cy="108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3376016" y="-1297869"/>
            <a:ext cx="4312977" cy="9958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553250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780545" y="6057228"/>
            <a:ext cx="3503919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7929923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6478865" y="1804980"/>
            <a:ext cx="5576159" cy="2489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407403" y="-592439"/>
            <a:ext cx="5576159" cy="7284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553250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780545" y="6057228"/>
            <a:ext cx="3503919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7929923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553250" y="261714"/>
            <a:ext cx="9958508" cy="108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553250" y="1524896"/>
            <a:ext cx="9958508" cy="4312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553250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780545" y="6057228"/>
            <a:ext cx="3503919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7929923" y="6057228"/>
            <a:ext cx="2581835" cy="3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www.pge.ba.gov.br/wp-content/uploads/2024/07/DESPACHO-DE-QUALIFICACAO-PA-060-2024-Completo_Ocultado.pdf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png"/><Relationship Id="rId5" Type="http://schemas.openxmlformats.org/officeDocument/2006/relationships/image" Target="../media/image1.jp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12" Type="http://schemas.openxmlformats.org/officeDocument/2006/relationships/image" Target="../media/image17.gif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png"/><Relationship Id="rId11" Type="http://schemas.openxmlformats.org/officeDocument/2006/relationships/slide" Target="slide23.xml"/><Relationship Id="rId5" Type="http://schemas.openxmlformats.org/officeDocument/2006/relationships/image" Target="../media/image1.jpg"/><Relationship Id="rId10" Type="http://schemas.openxmlformats.org/officeDocument/2006/relationships/slide" Target="slide20.xml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gif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0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7.gif"/><Relationship Id="rId11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3.xml"/><Relationship Id="rId9" Type="http://schemas.openxmlformats.org/officeDocument/2006/relationships/hyperlink" Target="http://sigant.pge.ba.gov.br/Home/Login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4.xml"/><Relationship Id="rId9" Type="http://schemas.openxmlformats.org/officeDocument/2006/relationships/hyperlink" Target="https://www.pge.ba.gov.br/wp-content/uploads/2024/06/DESPACHO-DE-QUALIFICACAO-PA-052-2024-Completo_Ocultado.pdf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gif"/><Relationship Id="rId12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0" Type="http://schemas.openxmlformats.org/officeDocument/2006/relationships/slide" Target="slide27.xml"/><Relationship Id="rId4" Type="http://schemas.openxmlformats.org/officeDocument/2006/relationships/notesSlide" Target="../notesSlides/notesSlide26.xml"/><Relationship Id="rId9" Type="http://schemas.openxmlformats.org/officeDocument/2006/relationships/slide" Target="slide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egislabahia.ba.gov.br/documentos/lei-no-12209-de-20-de-abril-de-2011" TargetMode="External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www.planalto.gov.br/ccivil_03/constituicao/constituicao.htm" TargetMode="External"/><Relationship Id="rId12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hyperlink" Target="https://www.legislabahia.ba.gov.br/documentos/decreto-no-15805-de-30-de-dezembro-de-2014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png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6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7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8.png"/><Relationship Id="rId5" Type="http://schemas.openxmlformats.org/officeDocument/2006/relationships/image" Target="../media/image1.jp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0.xml"/><Relationship Id="rId9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2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51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3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4.xml"/><Relationship Id="rId9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5.xml"/><Relationship Id="rId9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4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ge.ba.gov.br/jurisprudencia-administrativa/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17.gif"/><Relationship Id="rId4" Type="http://schemas.openxmlformats.org/officeDocument/2006/relationships/notesSlide" Target="../notesSlides/notesSlide47.xml"/><Relationship Id="rId9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0.png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7.png"/><Relationship Id="rId12" Type="http://schemas.openxmlformats.org/officeDocument/2006/relationships/hyperlink" Target="https://www.instagram.com/pge.bahia/" TargetMode="External"/><Relationship Id="rId17" Type="http://schemas.openxmlformats.org/officeDocument/2006/relationships/image" Target="../media/image62.png"/><Relationship Id="rId2" Type="http://schemas.openxmlformats.org/officeDocument/2006/relationships/audio" Target="../media/media48.m4a"/><Relationship Id="rId16" Type="http://schemas.openxmlformats.org/officeDocument/2006/relationships/image" Target="../media/image4.png"/><Relationship Id="rId1" Type="http://schemas.microsoft.com/office/2007/relationships/media" Target="../media/media48.m4a"/><Relationship Id="rId6" Type="http://schemas.openxmlformats.org/officeDocument/2006/relationships/image" Target="../media/image17.gif"/><Relationship Id="rId11" Type="http://schemas.openxmlformats.org/officeDocument/2006/relationships/image" Target="../media/image59.png"/><Relationship Id="rId5" Type="http://schemas.openxmlformats.org/officeDocument/2006/relationships/image" Target="../media/image1.jpg"/><Relationship Id="rId15" Type="http://schemas.openxmlformats.org/officeDocument/2006/relationships/image" Target="../media/image61.png"/><Relationship Id="rId10" Type="http://schemas.openxmlformats.org/officeDocument/2006/relationships/hyperlink" Target="https://youtube.com/@escolavirtualpgebahia51?si=IZMJIb2B6DNW0N2N" TargetMode="External"/><Relationship Id="rId4" Type="http://schemas.openxmlformats.org/officeDocument/2006/relationships/notesSlide" Target="../notesSlides/notesSlide48.xml"/><Relationship Id="rId9" Type="http://schemas.openxmlformats.org/officeDocument/2006/relationships/image" Target="../media/image58.png"/><Relationship Id="rId14" Type="http://schemas.openxmlformats.org/officeDocument/2006/relationships/hyperlink" Target="https://www.pge.ba.gov.br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57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5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2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.jp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gif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12" Type="http://schemas.openxmlformats.org/officeDocument/2006/relationships/image" Target="../media/image17.gi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11" Type="http://schemas.openxmlformats.org/officeDocument/2006/relationships/slide" Target="slide14.xml"/><Relationship Id="rId5" Type="http://schemas.openxmlformats.org/officeDocument/2006/relationships/image" Target="../media/image1.jpg"/><Relationship Id="rId10" Type="http://schemas.openxmlformats.org/officeDocument/2006/relationships/slide" Target="slide16.xml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130" name="Google Shape;130;p25"/>
          <p:cNvSpPr/>
          <p:nvPr/>
        </p:nvSpPr>
        <p:spPr>
          <a:xfrm>
            <a:off x="575096" y="769321"/>
            <a:ext cx="7998044" cy="3351497"/>
          </a:xfrm>
          <a:custGeom>
            <a:avLst/>
            <a:gdLst/>
            <a:ahLst/>
            <a:cxnLst/>
            <a:rect l="l" t="t" r="r" b="b"/>
            <a:pathLst>
              <a:path w="6609495" h="3517003" extrusionOk="0">
                <a:moveTo>
                  <a:pt x="0" y="0"/>
                </a:moveTo>
                <a:lnTo>
                  <a:pt x="6609494" y="0"/>
                </a:lnTo>
                <a:lnTo>
                  <a:pt x="6609494" y="3517004"/>
                </a:lnTo>
                <a:lnTo>
                  <a:pt x="0" y="3517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8166" t="-56788" r="-34133" b="-34419"/>
            </a:stretch>
          </a:blipFill>
          <a:ln>
            <a:noFill/>
          </a:ln>
        </p:spPr>
      </p:sp>
      <p:sp>
        <p:nvSpPr>
          <p:cNvPr id="131" name="Google Shape;131;p25"/>
          <p:cNvSpPr txBox="1"/>
          <p:nvPr/>
        </p:nvSpPr>
        <p:spPr>
          <a:xfrm>
            <a:off x="1691100" y="925971"/>
            <a:ext cx="5761800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  <a:sym typeface="Comic Sans MS"/>
              </a:rPr>
              <a:t>CARTILHA  </a:t>
            </a:r>
            <a:endParaRPr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  <a:sym typeface="Comic Sans MS"/>
              </a:rPr>
              <a:t>PRD</a:t>
            </a:r>
            <a:endParaRPr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  <a:sym typeface="Comic Sans MS"/>
            </a:endParaRPr>
          </a:p>
        </p:txBody>
      </p:sp>
      <p:sp>
        <p:nvSpPr>
          <p:cNvPr id="132" name="Google Shape;132;p25"/>
          <p:cNvSpPr txBox="1"/>
          <p:nvPr/>
        </p:nvSpPr>
        <p:spPr>
          <a:xfrm>
            <a:off x="1334254" y="3439335"/>
            <a:ext cx="6479725" cy="578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75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Noções básicas e principais dúvidas sobre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75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Processo de Reparação de Danos. </a:t>
            </a:r>
            <a:endParaRPr dirty="0"/>
          </a:p>
        </p:txBody>
      </p:sp>
      <p:sp>
        <p:nvSpPr>
          <p:cNvPr id="133" name="Google Shape;133;p25"/>
          <p:cNvSpPr txBox="1"/>
          <p:nvPr/>
        </p:nvSpPr>
        <p:spPr>
          <a:xfrm>
            <a:off x="5967568" y="4214043"/>
            <a:ext cx="2605572" cy="157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Atualizada em 13 de maio de 2025</a:t>
            </a:r>
            <a:endParaRPr/>
          </a:p>
        </p:txBody>
      </p:sp>
      <p:sp>
        <p:nvSpPr>
          <p:cNvPr id="134" name="Google Shape;134;p25"/>
          <p:cNvSpPr/>
          <p:nvPr/>
        </p:nvSpPr>
        <p:spPr>
          <a:xfrm>
            <a:off x="3484841" y="4223120"/>
            <a:ext cx="2178552" cy="605467"/>
          </a:xfrm>
          <a:custGeom>
            <a:avLst/>
            <a:gdLst/>
            <a:ahLst/>
            <a:cxnLst/>
            <a:rect l="l" t="t" r="r" b="b"/>
            <a:pathLst>
              <a:path w="1800331" h="635367" extrusionOk="0">
                <a:moveTo>
                  <a:pt x="0" y="0"/>
                </a:moveTo>
                <a:lnTo>
                  <a:pt x="1800332" y="0"/>
                </a:lnTo>
                <a:lnTo>
                  <a:pt x="1800332" y="635367"/>
                </a:lnTo>
                <a:lnTo>
                  <a:pt x="0" y="635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" name="S1">
            <a:hlinkClick r:id="" action="ppaction://media"/>
            <a:extLst>
              <a:ext uri="{FF2B5EF4-FFF2-40B4-BE49-F238E27FC236}">
                <a16:creationId xmlns:a16="http://schemas.microsoft.com/office/drawing/2014/main" xmlns="" id="{B68CA0D5-E4C0-45E4-7FC5-6B293D2C3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952" y="10226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267" name="Google Shape;267;p34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3824" t="-25902" r="-18527" b="-25928"/>
            </a:stretch>
          </a:blipFill>
          <a:ln>
            <a:noFill/>
          </a:ln>
        </p:spPr>
      </p:sp>
      <p:sp>
        <p:nvSpPr>
          <p:cNvPr id="268" name="Google Shape;268;p34"/>
          <p:cNvSpPr txBox="1"/>
          <p:nvPr/>
        </p:nvSpPr>
        <p:spPr>
          <a:xfrm>
            <a:off x="653445" y="1347932"/>
            <a:ext cx="7841345" cy="2686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75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fase </a:t>
            </a:r>
            <a:r>
              <a:rPr lang="pt-BR" sz="1575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pré</a:t>
            </a:r>
            <a:r>
              <a:rPr lang="pt-BR" sz="1575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-processual é o momento em que o órgão público ou a entidade administrativa identifica a ocorrência de um dano material e analisa o cabimento de Processo de Reparação de Danos ao Erário, em algum expediente prévio, tais como Análise de Benefício Previdenciário, Auditoria, Tomada de Contas Especial Administrativa, Processo Administrativo Disciplinar, dentre outros. </a:t>
            </a:r>
            <a:endParaRPr dirty="0"/>
          </a:p>
          <a:p>
            <a:pPr marL="0" marR="0" lvl="0" indent="0" algn="just" rtl="0">
              <a:lnSpc>
                <a:spcPct val="13003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75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3003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75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30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75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 nesta fase que o ente público verifica a possibilidade de </a:t>
            </a:r>
            <a:r>
              <a:rPr lang="pt-BR" sz="1575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Composição Administrativa</a:t>
            </a:r>
            <a:r>
              <a:rPr lang="pt-BR" sz="1575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 o devedor, realizando o Procedimento Pré-PRDE.</a:t>
            </a:r>
            <a:endParaRPr dirty="0"/>
          </a:p>
        </p:txBody>
      </p:sp>
      <p:sp>
        <p:nvSpPr>
          <p:cNvPr id="269" name="Google Shape;269;p34"/>
          <p:cNvSpPr/>
          <p:nvPr/>
        </p:nvSpPr>
        <p:spPr>
          <a:xfrm>
            <a:off x="2057067" y="85456"/>
            <a:ext cx="5090047" cy="858266"/>
          </a:xfrm>
          <a:custGeom>
            <a:avLst/>
            <a:gdLst/>
            <a:ahLst/>
            <a:cxnLst/>
            <a:rect l="l" t="t" r="r" b="b"/>
            <a:pathLst>
              <a:path w="4206358" h="900649" extrusionOk="0">
                <a:moveTo>
                  <a:pt x="0" y="0"/>
                </a:moveTo>
                <a:lnTo>
                  <a:pt x="4206358" y="0"/>
                </a:lnTo>
                <a:lnTo>
                  <a:pt x="4206358" y="900648"/>
                </a:lnTo>
                <a:lnTo>
                  <a:pt x="0" y="900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270" name="Google Shape;270;p34"/>
          <p:cNvSpPr txBox="1"/>
          <p:nvPr/>
        </p:nvSpPr>
        <p:spPr>
          <a:xfrm>
            <a:off x="2347075" y="273470"/>
            <a:ext cx="4510029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FASE PRÉ-PROCESSUAL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10">
            <a:hlinkClick r:id="" action="ppaction://media"/>
            <a:extLst>
              <a:ext uri="{FF2B5EF4-FFF2-40B4-BE49-F238E27FC236}">
                <a16:creationId xmlns:a16="http://schemas.microsoft.com/office/drawing/2014/main" xmlns="" id="{CA5E45A9-611A-3281-0024-613355332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934" y="53234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277" name="Google Shape;277;p35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9441" r="-31992" b="-34348"/>
            </a:stretch>
          </a:blipFill>
          <a:ln>
            <a:noFill/>
          </a:ln>
        </p:spPr>
      </p:sp>
      <p:sp>
        <p:nvSpPr>
          <p:cNvPr id="278" name="Google Shape;278;p35"/>
          <p:cNvSpPr txBox="1"/>
          <p:nvPr/>
        </p:nvSpPr>
        <p:spPr>
          <a:xfrm>
            <a:off x="544691" y="1268628"/>
            <a:ext cx="6262178" cy="97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 fase pré-processual, poderá ser realizado Procedimento Pré-PRDE para oportunizar a celebração de acordos administrativos para o ressarcimento integral do prejuízo, desde que presentes 2 requisitos:</a:t>
            </a:r>
            <a:endParaRPr/>
          </a:p>
        </p:txBody>
      </p:sp>
      <p:sp>
        <p:nvSpPr>
          <p:cNvPr id="279" name="Google Shape;279;p35"/>
          <p:cNvSpPr/>
          <p:nvPr/>
        </p:nvSpPr>
        <p:spPr>
          <a:xfrm>
            <a:off x="6922150" y="2322690"/>
            <a:ext cx="1924895" cy="1180198"/>
          </a:xfrm>
          <a:custGeom>
            <a:avLst/>
            <a:gdLst/>
            <a:ahLst/>
            <a:cxnLst/>
            <a:rect l="l" t="t" r="r" b="b"/>
            <a:pathLst>
              <a:path w="1590712" h="1238479" extrusionOk="0">
                <a:moveTo>
                  <a:pt x="0" y="0"/>
                </a:moveTo>
                <a:lnTo>
                  <a:pt x="1590713" y="0"/>
                </a:lnTo>
                <a:lnTo>
                  <a:pt x="1590713" y="1238480"/>
                </a:lnTo>
                <a:lnTo>
                  <a:pt x="0" y="1238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703" t="-6495" r="-1703"/>
            </a:stretch>
          </a:blipFill>
          <a:ln>
            <a:noFill/>
          </a:ln>
        </p:spPr>
      </p:sp>
      <p:sp>
        <p:nvSpPr>
          <p:cNvPr id="280" name="Google Shape;280;p35"/>
          <p:cNvSpPr/>
          <p:nvPr/>
        </p:nvSpPr>
        <p:spPr>
          <a:xfrm>
            <a:off x="2029094" y="85456"/>
            <a:ext cx="5090047" cy="858266"/>
          </a:xfrm>
          <a:custGeom>
            <a:avLst/>
            <a:gdLst/>
            <a:ahLst/>
            <a:cxnLst/>
            <a:rect l="l" t="t" r="r" b="b"/>
            <a:pathLst>
              <a:path w="4206358" h="900649" extrusionOk="0">
                <a:moveTo>
                  <a:pt x="0" y="0"/>
                </a:moveTo>
                <a:lnTo>
                  <a:pt x="4206358" y="0"/>
                </a:lnTo>
                <a:lnTo>
                  <a:pt x="4206358" y="900648"/>
                </a:lnTo>
                <a:lnTo>
                  <a:pt x="0" y="900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281" name="Google Shape;281;p35"/>
          <p:cNvSpPr txBox="1"/>
          <p:nvPr/>
        </p:nvSpPr>
        <p:spPr>
          <a:xfrm>
            <a:off x="2226085" y="273470"/>
            <a:ext cx="4696066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PROCEDIMENTO PRÉ-PRDE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2" name="Google Shape;282;p35"/>
          <p:cNvSpPr txBox="1"/>
          <p:nvPr/>
        </p:nvSpPr>
        <p:spPr>
          <a:xfrm>
            <a:off x="501401" y="2695910"/>
            <a:ext cx="6262178" cy="126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1º) Identificação da pessoa física ou jurídica que causou o dano;</a:t>
            </a:r>
            <a:endParaRPr lang="pt-BR" dirty="0"/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2º) Quantificação do dano material a ser ressarcido.</a:t>
            </a:r>
            <a:endParaRPr dirty="0"/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5"/>
          <p:cNvSpPr txBox="1"/>
          <p:nvPr/>
        </p:nvSpPr>
        <p:spPr>
          <a:xfrm>
            <a:off x="544691" y="3892196"/>
            <a:ext cx="6262178" cy="48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Frustrada a Composição Administrativa, </a:t>
            </a:r>
            <a:endParaRPr dirty="0"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vamos iniciar o PRDE!</a:t>
            </a:r>
            <a:endParaRPr dirty="0"/>
          </a:p>
        </p:txBody>
      </p:sp>
      <p:pic>
        <p:nvPicPr>
          <p:cNvPr id="2" name="S11">
            <a:hlinkClick r:id="" action="ppaction://media"/>
            <a:extLst>
              <a:ext uri="{FF2B5EF4-FFF2-40B4-BE49-F238E27FC236}">
                <a16:creationId xmlns:a16="http://schemas.microsoft.com/office/drawing/2014/main" xmlns="" id="{BF1B151D-BC8F-7ADA-C373-66CC0CAC2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84597" y="63892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6"/>
          <p:cNvSpPr/>
          <p:nvPr/>
        </p:nvSpPr>
        <p:spPr>
          <a:xfrm>
            <a:off x="0" y="-2382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290" name="Google Shape;290;p36"/>
          <p:cNvSpPr/>
          <p:nvPr/>
        </p:nvSpPr>
        <p:spPr>
          <a:xfrm flipH="1">
            <a:off x="3930165" y="1083861"/>
            <a:ext cx="2541461" cy="1781989"/>
          </a:xfrm>
          <a:custGeom>
            <a:avLst/>
            <a:gdLst/>
            <a:ahLst/>
            <a:cxnLst/>
            <a:rect l="l" t="t" r="r" b="b"/>
            <a:pathLst>
              <a:path w="2100235" h="1869988" extrusionOk="0">
                <a:moveTo>
                  <a:pt x="2100235" y="0"/>
                </a:moveTo>
                <a:lnTo>
                  <a:pt x="0" y="0"/>
                </a:lnTo>
                <a:lnTo>
                  <a:pt x="0" y="1869989"/>
                </a:lnTo>
                <a:lnTo>
                  <a:pt x="2100235" y="1869989"/>
                </a:lnTo>
                <a:lnTo>
                  <a:pt x="2100235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1" name="Google Shape;291;p36"/>
          <p:cNvSpPr/>
          <p:nvPr/>
        </p:nvSpPr>
        <p:spPr>
          <a:xfrm>
            <a:off x="2450993" y="2281254"/>
            <a:ext cx="5785771" cy="2658515"/>
          </a:xfrm>
          <a:custGeom>
            <a:avLst/>
            <a:gdLst/>
            <a:ahLst/>
            <a:cxnLst/>
            <a:rect l="l" t="t" r="r" b="b"/>
            <a:pathLst>
              <a:path w="4781297" h="2789800" extrusionOk="0">
                <a:moveTo>
                  <a:pt x="0" y="0"/>
                </a:moveTo>
                <a:lnTo>
                  <a:pt x="4781297" y="0"/>
                </a:lnTo>
                <a:lnTo>
                  <a:pt x="4781297" y="2789800"/>
                </a:lnTo>
                <a:lnTo>
                  <a:pt x="0" y="2789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080" r="-1079"/>
            </a:stretch>
          </a:blipFill>
          <a:ln>
            <a:noFill/>
          </a:ln>
        </p:spPr>
      </p:sp>
      <p:sp>
        <p:nvSpPr>
          <p:cNvPr id="292" name="Google Shape;292;p36"/>
          <p:cNvSpPr txBox="1"/>
          <p:nvPr/>
        </p:nvSpPr>
        <p:spPr>
          <a:xfrm>
            <a:off x="4181708" y="1136838"/>
            <a:ext cx="2038373" cy="114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Ressarcido integralmente o dano, não será realizado o PRDE.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3" name="Google Shape;293;p36"/>
          <p:cNvSpPr/>
          <p:nvPr/>
        </p:nvSpPr>
        <p:spPr>
          <a:xfrm>
            <a:off x="392103" y="366393"/>
            <a:ext cx="3353355" cy="2351262"/>
          </a:xfrm>
          <a:custGeom>
            <a:avLst/>
            <a:gdLst/>
            <a:ahLst/>
            <a:cxnLst/>
            <a:rect l="l" t="t" r="r" b="b"/>
            <a:pathLst>
              <a:path w="2771175" h="2467374" extrusionOk="0">
                <a:moveTo>
                  <a:pt x="0" y="0"/>
                </a:moveTo>
                <a:lnTo>
                  <a:pt x="2771175" y="0"/>
                </a:lnTo>
                <a:lnTo>
                  <a:pt x="2771175" y="2467374"/>
                </a:lnTo>
                <a:lnTo>
                  <a:pt x="0" y="24673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4" name="Google Shape;294;p36"/>
          <p:cNvSpPr txBox="1"/>
          <p:nvPr/>
        </p:nvSpPr>
        <p:spPr>
          <a:xfrm>
            <a:off x="671980" y="380243"/>
            <a:ext cx="2793600" cy="171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Concordando em quitar o seu débito, por meio de Composição Administrativa, o devedor deverá assinar Termo de Anuência ou Termo de Reconhecimento de Dívida.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Text to Speech">
            <a:hlinkClick r:id="" action="ppaction://media"/>
            <a:extLst>
              <a:ext uri="{FF2B5EF4-FFF2-40B4-BE49-F238E27FC236}">
                <a16:creationId xmlns:a16="http://schemas.microsoft.com/office/drawing/2014/main" xmlns="" id="{56C80736-7963-9DDB-4B2D-A8DD4B156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22231" y="20373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7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301" name="Google Shape;301;p37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730" t="-27896" r="-6341" b="-4970"/>
            </a:stretch>
          </a:blipFill>
          <a:ln>
            <a:noFill/>
          </a:ln>
        </p:spPr>
      </p:sp>
      <p:sp>
        <p:nvSpPr>
          <p:cNvPr id="302" name="Google Shape;302;p37"/>
          <p:cNvSpPr/>
          <p:nvPr/>
        </p:nvSpPr>
        <p:spPr>
          <a:xfrm>
            <a:off x="485932" y="1580057"/>
            <a:ext cx="1372445" cy="2607724"/>
          </a:xfrm>
          <a:custGeom>
            <a:avLst/>
            <a:gdLst/>
            <a:ahLst/>
            <a:cxnLst/>
            <a:rect l="l" t="t" r="r" b="b"/>
            <a:pathLst>
              <a:path w="1134173" h="2736500" extrusionOk="0">
                <a:moveTo>
                  <a:pt x="0" y="0"/>
                </a:moveTo>
                <a:lnTo>
                  <a:pt x="1134173" y="0"/>
                </a:lnTo>
                <a:lnTo>
                  <a:pt x="1134173" y="2736499"/>
                </a:lnTo>
                <a:lnTo>
                  <a:pt x="0" y="2736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234290" t="-14322" r="-229884" b="-9908"/>
            </a:stretch>
          </a:blipFill>
          <a:ln>
            <a:noFill/>
          </a:ln>
        </p:spPr>
      </p:sp>
      <p:sp>
        <p:nvSpPr>
          <p:cNvPr id="303" name="Google Shape;303;p37"/>
          <p:cNvSpPr txBox="1"/>
          <p:nvPr/>
        </p:nvSpPr>
        <p:spPr>
          <a:xfrm>
            <a:off x="2050513" y="3462543"/>
            <a:ext cx="6212569" cy="72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Exemplos: multas de trânsito em veículo oficial, perda ou avaria de bem público, recebimento de verbas indevidas após a extinção do vínculo, etc.</a:t>
            </a:r>
            <a:endParaRPr/>
          </a:p>
        </p:txBody>
      </p:sp>
      <p:sp>
        <p:nvSpPr>
          <p:cNvPr id="304" name="Google Shape;304;p37"/>
          <p:cNvSpPr txBox="1"/>
          <p:nvPr/>
        </p:nvSpPr>
        <p:spPr>
          <a:xfrm>
            <a:off x="2050513" y="1350326"/>
            <a:ext cx="6212569" cy="170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Processo de Reparação de Danos ao Erário deve ser instaurado sempre que o Estado, por meio dos seus órgãos ou entidades, identificar que sofreu algum tipo de prejuízo material, sem possibilidade de ressarcimento na fase </a:t>
            </a:r>
            <a:r>
              <a:rPr lang="pt-BR" sz="158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pré</a:t>
            </a: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-processual ou se restar frustrada a Composição Administrativa no  Procedimento Pré-PRDE. </a:t>
            </a:r>
            <a:endParaRPr dirty="0"/>
          </a:p>
        </p:txBody>
      </p:sp>
      <p:sp>
        <p:nvSpPr>
          <p:cNvPr id="305" name="Google Shape;305;p37"/>
          <p:cNvSpPr/>
          <p:nvPr/>
        </p:nvSpPr>
        <p:spPr>
          <a:xfrm>
            <a:off x="1533404" y="129476"/>
            <a:ext cx="6081425" cy="858266"/>
          </a:xfrm>
          <a:custGeom>
            <a:avLst/>
            <a:gdLst/>
            <a:ahLst/>
            <a:cxnLst/>
            <a:rect l="l" t="t" r="r" b="b"/>
            <a:pathLst>
              <a:path w="5025622" h="900649" extrusionOk="0">
                <a:moveTo>
                  <a:pt x="0" y="0"/>
                </a:moveTo>
                <a:lnTo>
                  <a:pt x="5025622" y="0"/>
                </a:lnTo>
                <a:lnTo>
                  <a:pt x="5025622" y="900648"/>
                </a:lnTo>
                <a:lnTo>
                  <a:pt x="0" y="900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13940" b="-15916"/>
            </a:stretch>
          </a:blipFill>
          <a:ln>
            <a:noFill/>
          </a:ln>
        </p:spPr>
      </p:sp>
      <p:sp>
        <p:nvSpPr>
          <p:cNvPr id="306" name="Google Shape;306;p37"/>
          <p:cNvSpPr txBox="1"/>
          <p:nvPr/>
        </p:nvSpPr>
        <p:spPr>
          <a:xfrm>
            <a:off x="1858377" y="234678"/>
            <a:ext cx="555784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QUANDO DEVE SER INSTAURADO 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O PRDE?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13TF..">
            <a:hlinkClick r:id="" action="ppaction://media"/>
            <a:extLst>
              <a:ext uri="{FF2B5EF4-FFF2-40B4-BE49-F238E27FC236}">
                <a16:creationId xmlns:a16="http://schemas.microsoft.com/office/drawing/2014/main" xmlns="" id="{301C61CB-6C52-DC70-EBFA-E9EA4C251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32" y="51458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8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313" name="Google Shape;313;p38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3746" t="-43143" r="-14068" b="-3055"/>
            </a:stretch>
          </a:blipFill>
          <a:ln>
            <a:noFill/>
          </a:ln>
        </p:spPr>
      </p:sp>
      <p:sp>
        <p:nvSpPr>
          <p:cNvPr id="314" name="Google Shape;314;p38"/>
          <p:cNvSpPr txBox="1"/>
          <p:nvPr/>
        </p:nvSpPr>
        <p:spPr>
          <a:xfrm>
            <a:off x="3275506" y="1960691"/>
            <a:ext cx="5219284" cy="1215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instauração do PRDE é de responsabilidade do ente público e este deve ser iniciado, de ofício, por meio de uma Portaria, editada pela autoridade competente do órgão ou entidade onde ocorreu o fato gerador do prejuízo.</a:t>
            </a:r>
            <a:endParaRPr/>
          </a:p>
        </p:txBody>
      </p:sp>
      <p:sp>
        <p:nvSpPr>
          <p:cNvPr id="315" name="Google Shape;315;p38"/>
          <p:cNvSpPr/>
          <p:nvPr/>
        </p:nvSpPr>
        <p:spPr>
          <a:xfrm>
            <a:off x="508823" y="1335907"/>
            <a:ext cx="2693499" cy="2474067"/>
          </a:xfrm>
          <a:custGeom>
            <a:avLst/>
            <a:gdLst/>
            <a:ahLst/>
            <a:cxnLst/>
            <a:rect l="l" t="t" r="r" b="b"/>
            <a:pathLst>
              <a:path w="2225878" h="2596243" extrusionOk="0">
                <a:moveTo>
                  <a:pt x="0" y="0"/>
                </a:moveTo>
                <a:lnTo>
                  <a:pt x="2225878" y="0"/>
                </a:lnTo>
                <a:lnTo>
                  <a:pt x="2225878" y="2596244"/>
                </a:lnTo>
                <a:lnTo>
                  <a:pt x="0" y="25962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6" name="Google Shape;316;p38"/>
          <p:cNvSpPr/>
          <p:nvPr/>
        </p:nvSpPr>
        <p:spPr>
          <a:xfrm>
            <a:off x="2029094" y="85456"/>
            <a:ext cx="5090047" cy="858266"/>
          </a:xfrm>
          <a:custGeom>
            <a:avLst/>
            <a:gdLst/>
            <a:ahLst/>
            <a:cxnLst/>
            <a:rect l="l" t="t" r="r" b="b"/>
            <a:pathLst>
              <a:path w="4206358" h="900649" extrusionOk="0">
                <a:moveTo>
                  <a:pt x="0" y="0"/>
                </a:moveTo>
                <a:lnTo>
                  <a:pt x="4206358" y="0"/>
                </a:lnTo>
                <a:lnTo>
                  <a:pt x="4206358" y="900648"/>
                </a:lnTo>
                <a:lnTo>
                  <a:pt x="0" y="900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317" name="Google Shape;317;p38"/>
          <p:cNvSpPr txBox="1"/>
          <p:nvPr/>
        </p:nvSpPr>
        <p:spPr>
          <a:xfrm>
            <a:off x="2261924" y="288085"/>
            <a:ext cx="4624385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COMO SE INICIA O PRDE?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14">
            <a:hlinkClick r:id="" action="ppaction://media"/>
            <a:extLst>
              <a:ext uri="{FF2B5EF4-FFF2-40B4-BE49-F238E27FC236}">
                <a16:creationId xmlns:a16="http://schemas.microsoft.com/office/drawing/2014/main" xmlns="" id="{B36444A9-EE74-9D01-C26A-D7F1FB884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89990" y="48835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9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324" name="Google Shape;324;p39"/>
          <p:cNvSpPr/>
          <p:nvPr/>
        </p:nvSpPr>
        <p:spPr>
          <a:xfrm flipH="1">
            <a:off x="363880" y="1599132"/>
            <a:ext cx="2590539" cy="3032163"/>
          </a:xfrm>
          <a:custGeom>
            <a:avLst/>
            <a:gdLst/>
            <a:ahLst/>
            <a:cxnLst/>
            <a:rect l="l" t="t" r="r" b="b"/>
            <a:pathLst>
              <a:path w="2140793" h="3181899" extrusionOk="0">
                <a:moveTo>
                  <a:pt x="2140793" y="0"/>
                </a:moveTo>
                <a:lnTo>
                  <a:pt x="0" y="0"/>
                </a:lnTo>
                <a:lnTo>
                  <a:pt x="0" y="3181899"/>
                </a:lnTo>
                <a:lnTo>
                  <a:pt x="2140793" y="3181899"/>
                </a:lnTo>
                <a:lnTo>
                  <a:pt x="2140793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0418" r="-11228" b="-509"/>
            </a:stretch>
          </a:blipFill>
          <a:ln>
            <a:noFill/>
          </a:ln>
        </p:spPr>
      </p:sp>
      <p:sp>
        <p:nvSpPr>
          <p:cNvPr id="325" name="Google Shape;325;p39"/>
          <p:cNvSpPr/>
          <p:nvPr/>
        </p:nvSpPr>
        <p:spPr>
          <a:xfrm>
            <a:off x="754163" y="222287"/>
            <a:ext cx="7590401" cy="1131772"/>
          </a:xfrm>
          <a:custGeom>
            <a:avLst/>
            <a:gdLst/>
            <a:ahLst/>
            <a:cxnLst/>
            <a:rect l="l" t="t" r="r" b="b"/>
            <a:pathLst>
              <a:path w="6272623" h="1187662" extrusionOk="0">
                <a:moveTo>
                  <a:pt x="0" y="0"/>
                </a:moveTo>
                <a:lnTo>
                  <a:pt x="6272623" y="0"/>
                </a:lnTo>
                <a:lnTo>
                  <a:pt x="6272623" y="1187662"/>
                </a:lnTo>
                <a:lnTo>
                  <a:pt x="0" y="1187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655" t="-21949" r="-1489" b="-4831"/>
            </a:stretch>
          </a:blipFill>
          <a:ln>
            <a:noFill/>
          </a:ln>
        </p:spPr>
      </p:sp>
      <p:sp>
        <p:nvSpPr>
          <p:cNvPr id="326" name="Google Shape;326;p39"/>
          <p:cNvSpPr txBox="1"/>
          <p:nvPr/>
        </p:nvSpPr>
        <p:spPr>
          <a:xfrm>
            <a:off x="473075" y="2405363"/>
            <a:ext cx="2372148" cy="196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processo deve ser conduzido por um agente público designado pela portaria instauradora, já que o legislador não exigiu a nomeação de comissão processante para o PRDE.</a:t>
            </a:r>
            <a:endParaRPr/>
          </a:p>
        </p:txBody>
      </p:sp>
      <p:sp>
        <p:nvSpPr>
          <p:cNvPr id="327" name="Google Shape;327;p39"/>
          <p:cNvSpPr txBox="1"/>
          <p:nvPr/>
        </p:nvSpPr>
        <p:spPr>
          <a:xfrm>
            <a:off x="4549363" y="1908449"/>
            <a:ext cx="49508" cy="26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5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/>
          </a:p>
        </p:txBody>
      </p:sp>
      <p:sp>
        <p:nvSpPr>
          <p:cNvPr id="328" name="Google Shape;328;p39"/>
          <p:cNvSpPr txBox="1"/>
          <p:nvPr/>
        </p:nvSpPr>
        <p:spPr>
          <a:xfrm>
            <a:off x="986166" y="333079"/>
            <a:ext cx="712639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QUEM É RESPONSÁVEL PELA CONDUÇÃO DO PRDE?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9" name="Google Shape;329;p39"/>
          <p:cNvSpPr/>
          <p:nvPr/>
        </p:nvSpPr>
        <p:spPr>
          <a:xfrm flipH="1">
            <a:off x="2954419" y="3516341"/>
            <a:ext cx="1721916" cy="1701658"/>
          </a:xfrm>
          <a:custGeom>
            <a:avLst/>
            <a:gdLst/>
            <a:ahLst/>
            <a:cxnLst/>
            <a:rect l="l" t="t" r="r" b="b"/>
            <a:pathLst>
              <a:path w="1422972" h="1785690" extrusionOk="0">
                <a:moveTo>
                  <a:pt x="1422972" y="0"/>
                </a:moveTo>
                <a:lnTo>
                  <a:pt x="0" y="0"/>
                </a:lnTo>
                <a:lnTo>
                  <a:pt x="0" y="1785690"/>
                </a:lnTo>
                <a:lnTo>
                  <a:pt x="1422972" y="1785690"/>
                </a:lnTo>
                <a:lnTo>
                  <a:pt x="1422972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559389" t="-248937" r="-386198" b="-93736"/>
            </a:stretch>
          </a:blipFill>
          <a:ln>
            <a:noFill/>
          </a:ln>
        </p:spPr>
      </p:sp>
      <p:sp>
        <p:nvSpPr>
          <p:cNvPr id="330" name="Google Shape;330;p39"/>
          <p:cNvSpPr/>
          <p:nvPr/>
        </p:nvSpPr>
        <p:spPr>
          <a:xfrm>
            <a:off x="4634872" y="3516341"/>
            <a:ext cx="1696927" cy="1701658"/>
          </a:xfrm>
          <a:custGeom>
            <a:avLst/>
            <a:gdLst/>
            <a:ahLst/>
            <a:cxnLst/>
            <a:rect l="l" t="t" r="r" b="b"/>
            <a:pathLst>
              <a:path w="1402322" h="1785690" extrusionOk="0">
                <a:moveTo>
                  <a:pt x="0" y="0"/>
                </a:moveTo>
                <a:lnTo>
                  <a:pt x="1402322" y="0"/>
                </a:lnTo>
                <a:lnTo>
                  <a:pt x="1402322" y="1785690"/>
                </a:lnTo>
                <a:lnTo>
                  <a:pt x="0" y="17856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622189" t="-92086" r="-428691" b="-288129"/>
            </a:stretch>
          </a:blipFill>
          <a:ln>
            <a:noFill/>
          </a:ln>
        </p:spPr>
      </p:sp>
      <p:sp>
        <p:nvSpPr>
          <p:cNvPr id="331" name="Google Shape;331;p39"/>
          <p:cNvSpPr/>
          <p:nvPr/>
        </p:nvSpPr>
        <p:spPr>
          <a:xfrm>
            <a:off x="6246290" y="1599132"/>
            <a:ext cx="2590539" cy="3032163"/>
          </a:xfrm>
          <a:custGeom>
            <a:avLst/>
            <a:gdLst/>
            <a:ahLst/>
            <a:cxnLst/>
            <a:rect l="l" t="t" r="r" b="b"/>
            <a:pathLst>
              <a:path w="2140793" h="3181899" extrusionOk="0">
                <a:moveTo>
                  <a:pt x="0" y="0"/>
                </a:moveTo>
                <a:lnTo>
                  <a:pt x="2140793" y="0"/>
                </a:lnTo>
                <a:lnTo>
                  <a:pt x="2140793" y="3181899"/>
                </a:lnTo>
                <a:lnTo>
                  <a:pt x="0" y="31818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0418" r="-11228" b="-509"/>
            </a:stretch>
          </a:blipFill>
          <a:ln>
            <a:noFill/>
          </a:ln>
        </p:spPr>
      </p:sp>
      <p:sp>
        <p:nvSpPr>
          <p:cNvPr id="332" name="Google Shape;332;p39"/>
          <p:cNvSpPr txBox="1"/>
          <p:nvPr/>
        </p:nvSpPr>
        <p:spPr>
          <a:xfrm>
            <a:off x="6435534" y="2405363"/>
            <a:ext cx="2213304" cy="196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agente público designado deverá juntar cópia do processo em que o dano foi identificado, bem como os autos do Procedimento Pré-PRDE, se realizado.</a:t>
            </a:r>
            <a:endParaRPr/>
          </a:p>
        </p:txBody>
      </p:sp>
      <p:pic>
        <p:nvPicPr>
          <p:cNvPr id="2" name="S15">
            <a:hlinkClick r:id="" action="ppaction://media"/>
            <a:extLst>
              <a:ext uri="{FF2B5EF4-FFF2-40B4-BE49-F238E27FC236}">
                <a16:creationId xmlns:a16="http://schemas.microsoft.com/office/drawing/2014/main" xmlns="" id="{201ACF16-B7FF-3FF7-1352-210BF4BB0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44563" y="193106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0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339" name="Google Shape;339;p40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9705" r="-31992" b="-34078"/>
            </a:stretch>
          </a:blipFill>
          <a:ln>
            <a:noFill/>
          </a:ln>
        </p:spPr>
      </p:sp>
      <p:sp>
        <p:nvSpPr>
          <p:cNvPr id="340" name="Google Shape;340;p40"/>
          <p:cNvSpPr/>
          <p:nvPr/>
        </p:nvSpPr>
        <p:spPr>
          <a:xfrm>
            <a:off x="145997" y="3366689"/>
            <a:ext cx="1622574" cy="1279376"/>
          </a:xfrm>
          <a:custGeom>
            <a:avLst/>
            <a:gdLst/>
            <a:ahLst/>
            <a:cxnLst/>
            <a:rect l="l" t="t" r="r" b="b"/>
            <a:pathLst>
              <a:path w="1340877" h="1342555" extrusionOk="0">
                <a:moveTo>
                  <a:pt x="0" y="0"/>
                </a:moveTo>
                <a:lnTo>
                  <a:pt x="1340876" y="0"/>
                </a:lnTo>
                <a:lnTo>
                  <a:pt x="1340876" y="1342555"/>
                </a:lnTo>
                <a:lnTo>
                  <a:pt x="0" y="13425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1" name="Google Shape;341;p40"/>
          <p:cNvSpPr txBox="1"/>
          <p:nvPr/>
        </p:nvSpPr>
        <p:spPr>
          <a:xfrm>
            <a:off x="653445" y="1335567"/>
            <a:ext cx="7841345" cy="146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Processo de Reparação de Danos ao Erário – PRDE, como regra, terá as fases de apuração, de determinação dos valores devidos ou forma de ressarcimento, e de cobrança.</a:t>
            </a:r>
            <a:endParaRPr dirty="0"/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realização (ou não) de uma fase do PRDE, bem como os atos que serão praticados em cada fase, observarão:</a:t>
            </a:r>
            <a:endParaRPr dirty="0"/>
          </a:p>
        </p:txBody>
      </p:sp>
      <p:sp>
        <p:nvSpPr>
          <p:cNvPr id="342" name="Google Shape;342;p40"/>
          <p:cNvSpPr txBox="1"/>
          <p:nvPr/>
        </p:nvSpPr>
        <p:spPr>
          <a:xfrm>
            <a:off x="2662877" y="3208400"/>
            <a:ext cx="5831913" cy="97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a) o tipo de prejuízo em relação ao qual se busca ressarcimento e quem é o devedor;</a:t>
            </a:r>
            <a:endParaRPr/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b) o que ocorreu na fase pré-processual do PRDE.</a:t>
            </a:r>
            <a:endParaRPr/>
          </a:p>
        </p:txBody>
      </p:sp>
      <p:sp>
        <p:nvSpPr>
          <p:cNvPr id="343" name="Google Shape;343;p40"/>
          <p:cNvSpPr/>
          <p:nvPr/>
        </p:nvSpPr>
        <p:spPr>
          <a:xfrm>
            <a:off x="2029094" y="85456"/>
            <a:ext cx="5090047" cy="858266"/>
          </a:xfrm>
          <a:custGeom>
            <a:avLst/>
            <a:gdLst/>
            <a:ahLst/>
            <a:cxnLst/>
            <a:rect l="l" t="t" r="r" b="b"/>
            <a:pathLst>
              <a:path w="4206358" h="900649" extrusionOk="0">
                <a:moveTo>
                  <a:pt x="0" y="0"/>
                </a:moveTo>
                <a:lnTo>
                  <a:pt x="4206358" y="0"/>
                </a:lnTo>
                <a:lnTo>
                  <a:pt x="4206358" y="900648"/>
                </a:lnTo>
                <a:lnTo>
                  <a:pt x="0" y="900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344" name="Google Shape;344;p40"/>
          <p:cNvSpPr txBox="1"/>
          <p:nvPr/>
        </p:nvSpPr>
        <p:spPr>
          <a:xfrm>
            <a:off x="2193005" y="256056"/>
            <a:ext cx="4762224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FASES DO PRDE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16">
            <a:hlinkClick r:id="" action="ppaction://media"/>
            <a:extLst>
              <a:ext uri="{FF2B5EF4-FFF2-40B4-BE49-F238E27FC236}">
                <a16:creationId xmlns:a16="http://schemas.microsoft.com/office/drawing/2014/main" xmlns="" id="{6ADB430F-EB69-A670-A9D6-6EA34FE4D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914" y="20978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9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901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1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351" name="Google Shape;351;p41"/>
          <p:cNvSpPr/>
          <p:nvPr/>
        </p:nvSpPr>
        <p:spPr>
          <a:xfrm flipH="1">
            <a:off x="5792739" y="462352"/>
            <a:ext cx="2869084" cy="2011707"/>
          </a:xfrm>
          <a:custGeom>
            <a:avLst/>
            <a:gdLst/>
            <a:ahLst/>
            <a:cxnLst/>
            <a:rect l="l" t="t" r="r" b="b"/>
            <a:pathLst>
              <a:path w="2370979" h="2111051" extrusionOk="0">
                <a:moveTo>
                  <a:pt x="2370979" y="0"/>
                </a:moveTo>
                <a:lnTo>
                  <a:pt x="0" y="0"/>
                </a:lnTo>
                <a:lnTo>
                  <a:pt x="0" y="2111051"/>
                </a:lnTo>
                <a:lnTo>
                  <a:pt x="2370979" y="2111051"/>
                </a:lnTo>
                <a:lnTo>
                  <a:pt x="237097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2" name="Google Shape;352;p41"/>
          <p:cNvSpPr/>
          <p:nvPr/>
        </p:nvSpPr>
        <p:spPr>
          <a:xfrm>
            <a:off x="2429526" y="2344813"/>
            <a:ext cx="5155544" cy="2818521"/>
          </a:xfrm>
          <a:custGeom>
            <a:avLst/>
            <a:gdLst/>
            <a:ahLst/>
            <a:cxnLst/>
            <a:rect l="l" t="t" r="r" b="b"/>
            <a:pathLst>
              <a:path w="4260484" h="2957707" extrusionOk="0">
                <a:moveTo>
                  <a:pt x="0" y="0"/>
                </a:moveTo>
                <a:lnTo>
                  <a:pt x="4260485" y="0"/>
                </a:lnTo>
                <a:lnTo>
                  <a:pt x="4260485" y="2957707"/>
                </a:lnTo>
                <a:lnTo>
                  <a:pt x="0" y="2957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28193" r="-9284"/>
            </a:stretch>
          </a:blipFill>
          <a:ln>
            <a:noFill/>
          </a:ln>
        </p:spPr>
      </p:sp>
      <p:sp>
        <p:nvSpPr>
          <p:cNvPr id="353" name="Google Shape;353;p41">
            <a:hlinkClick r:id="rId8" action="ppaction://hlinksldjump"/>
          </p:cNvPr>
          <p:cNvSpPr/>
          <p:nvPr/>
        </p:nvSpPr>
        <p:spPr>
          <a:xfrm>
            <a:off x="202995" y="383368"/>
            <a:ext cx="2641887" cy="574970"/>
          </a:xfrm>
          <a:custGeom>
            <a:avLst/>
            <a:gdLst/>
            <a:ahLst/>
            <a:cxnLst/>
            <a:rect l="l" t="t" r="r" b="b"/>
            <a:pathLst>
              <a:path w="2183226" h="603364" extrusionOk="0">
                <a:moveTo>
                  <a:pt x="0" y="0"/>
                </a:moveTo>
                <a:lnTo>
                  <a:pt x="2183226" y="0"/>
                </a:lnTo>
                <a:lnTo>
                  <a:pt x="2183226" y="603365"/>
                </a:lnTo>
                <a:lnTo>
                  <a:pt x="0" y="6033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4" name="Google Shape;354;p41">
            <a:hlinkClick r:id="rId10" action="ppaction://hlinksldjump"/>
          </p:cNvPr>
          <p:cNvSpPr/>
          <p:nvPr/>
        </p:nvSpPr>
        <p:spPr>
          <a:xfrm>
            <a:off x="251984" y="1321740"/>
            <a:ext cx="2641887" cy="574970"/>
          </a:xfrm>
          <a:custGeom>
            <a:avLst/>
            <a:gdLst/>
            <a:ahLst/>
            <a:cxnLst/>
            <a:rect l="l" t="t" r="r" b="b"/>
            <a:pathLst>
              <a:path w="2183226" h="603364" extrusionOk="0">
                <a:moveTo>
                  <a:pt x="0" y="0"/>
                </a:moveTo>
                <a:lnTo>
                  <a:pt x="2183226" y="0"/>
                </a:lnTo>
                <a:lnTo>
                  <a:pt x="2183226" y="603365"/>
                </a:lnTo>
                <a:lnTo>
                  <a:pt x="0" y="6033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5" name="Google Shape;355;p41"/>
          <p:cNvSpPr/>
          <p:nvPr/>
        </p:nvSpPr>
        <p:spPr>
          <a:xfrm>
            <a:off x="251984" y="2260112"/>
            <a:ext cx="2641887" cy="574970"/>
          </a:xfrm>
          <a:custGeom>
            <a:avLst/>
            <a:gdLst/>
            <a:ahLst/>
            <a:cxnLst/>
            <a:rect l="l" t="t" r="r" b="b"/>
            <a:pathLst>
              <a:path w="2183226" h="603364" extrusionOk="0">
                <a:moveTo>
                  <a:pt x="0" y="0"/>
                </a:moveTo>
                <a:lnTo>
                  <a:pt x="2183226" y="0"/>
                </a:lnTo>
                <a:lnTo>
                  <a:pt x="2183226" y="603365"/>
                </a:lnTo>
                <a:lnTo>
                  <a:pt x="0" y="6033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6" name="Google Shape;356;p41"/>
          <p:cNvSpPr txBox="1"/>
          <p:nvPr/>
        </p:nvSpPr>
        <p:spPr>
          <a:xfrm>
            <a:off x="6011451" y="637432"/>
            <a:ext cx="2431659" cy="114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São 3 (três) as fases do PRDE.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Vamos conhecer melhor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cada uma delas?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7" name="Google Shape;357;p41"/>
          <p:cNvSpPr txBox="1"/>
          <p:nvPr/>
        </p:nvSpPr>
        <p:spPr>
          <a:xfrm>
            <a:off x="902363" y="371584"/>
            <a:ext cx="1332260" cy="361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13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 action="ppaction://hlinksldjump"/>
              </a:rPr>
              <a:t>1ª Fase</a:t>
            </a:r>
            <a:endParaRPr/>
          </a:p>
        </p:txBody>
      </p:sp>
      <p:sp>
        <p:nvSpPr>
          <p:cNvPr id="358" name="Google Shape;358;p41"/>
          <p:cNvSpPr txBox="1"/>
          <p:nvPr/>
        </p:nvSpPr>
        <p:spPr>
          <a:xfrm>
            <a:off x="902363" y="1313144"/>
            <a:ext cx="1243150" cy="423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13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 action="ppaction://hlinksldjump"/>
              </a:rPr>
              <a:t>2ª Fase</a:t>
            </a:r>
            <a:endParaRPr/>
          </a:p>
        </p:txBody>
      </p:sp>
      <p:sp>
        <p:nvSpPr>
          <p:cNvPr id="359" name="Google Shape;359;p41"/>
          <p:cNvSpPr txBox="1"/>
          <p:nvPr/>
        </p:nvSpPr>
        <p:spPr>
          <a:xfrm>
            <a:off x="810721" y="2254045"/>
            <a:ext cx="1423902" cy="423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13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 action="ppaction://hlinksldjump"/>
              </a:rPr>
              <a:t>3ª Fase</a:t>
            </a:r>
            <a:endParaRPr/>
          </a:p>
        </p:txBody>
      </p:sp>
      <p:pic>
        <p:nvPicPr>
          <p:cNvPr id="360" name="Google Shape;360;p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92823" y="600065"/>
            <a:ext cx="538336" cy="5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92823" y="1489470"/>
            <a:ext cx="538336" cy="5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932611" y="2547597"/>
            <a:ext cx="507003" cy="55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17">
            <a:hlinkClick r:id="" action="ppaction://media"/>
            <a:extLst>
              <a:ext uri="{FF2B5EF4-FFF2-40B4-BE49-F238E27FC236}">
                <a16:creationId xmlns:a16="http://schemas.microsoft.com/office/drawing/2014/main" xmlns="" id="{25CC768B-08B9-DACF-F9D2-E2AA044B5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38310" y="377654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2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369" name="Google Shape;369;p42"/>
          <p:cNvSpPr txBox="1"/>
          <p:nvPr/>
        </p:nvSpPr>
        <p:spPr>
          <a:xfrm>
            <a:off x="4571735" y="2426253"/>
            <a:ext cx="4765" cy="26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2"/>
          <p:cNvSpPr/>
          <p:nvPr/>
        </p:nvSpPr>
        <p:spPr>
          <a:xfrm>
            <a:off x="2383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40453" r="-31992" b="-23331"/>
            </a:stretch>
          </a:blipFill>
          <a:ln>
            <a:noFill/>
          </a:ln>
        </p:spPr>
      </p:sp>
      <p:sp>
        <p:nvSpPr>
          <p:cNvPr id="371" name="Google Shape;371;p42"/>
          <p:cNvSpPr txBox="1"/>
          <p:nvPr/>
        </p:nvSpPr>
        <p:spPr>
          <a:xfrm>
            <a:off x="661758" y="1166540"/>
            <a:ext cx="6465696" cy="314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Nesta fase, apura-se a ocorrência de dano ao erário e quem seria o responsável pelo ressarcimento (o devedor);</a:t>
            </a:r>
            <a:endParaRPr lang="pt-BR" dirty="0"/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Concluída a apuração, a pessoa identificada como devedora será notificada para, querendo, no prazo de 10 dias, apresentar manifestação sobre a imputação de ter causado o dano apurado;</a:t>
            </a:r>
            <a:endParaRPr dirty="0"/>
          </a:p>
          <a:p>
            <a:pPr marL="0" marR="0" lvl="0" indent="0" algn="just" rtl="0">
              <a:lnSpc>
                <a:spcPct val="12177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É o momento de definir se existe ou não o dever de ressarcimento, observadas as orientações constantes nos pareceres da Procuradoria Geral do Estado da Bahia.</a:t>
            </a:r>
            <a:endParaRPr dirty="0"/>
          </a:p>
        </p:txBody>
      </p:sp>
      <p:pic>
        <p:nvPicPr>
          <p:cNvPr id="372" name="Google Shape;372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18370" y="1925914"/>
            <a:ext cx="1333683" cy="153297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2"/>
          <p:cNvSpPr/>
          <p:nvPr/>
        </p:nvSpPr>
        <p:spPr>
          <a:xfrm>
            <a:off x="1934629" y="69125"/>
            <a:ext cx="5283741" cy="890926"/>
          </a:xfrm>
          <a:custGeom>
            <a:avLst/>
            <a:gdLst/>
            <a:ahLst/>
            <a:cxnLst/>
            <a:rect l="l" t="t" r="r" b="b"/>
            <a:pathLst>
              <a:path w="4366425" h="934922" extrusionOk="0">
                <a:moveTo>
                  <a:pt x="0" y="0"/>
                </a:moveTo>
                <a:lnTo>
                  <a:pt x="4366425" y="0"/>
                </a:lnTo>
                <a:lnTo>
                  <a:pt x="4366425" y="934922"/>
                </a:lnTo>
                <a:lnTo>
                  <a:pt x="0" y="934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374" name="Google Shape;374;p42"/>
          <p:cNvSpPr txBox="1"/>
          <p:nvPr/>
        </p:nvSpPr>
        <p:spPr>
          <a:xfrm>
            <a:off x="2204135" y="167352"/>
            <a:ext cx="47352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1ª FASE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APURAÇÃO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18">
            <a:hlinkClick r:id="" action="ppaction://media"/>
            <a:extLst>
              <a:ext uri="{FF2B5EF4-FFF2-40B4-BE49-F238E27FC236}">
                <a16:creationId xmlns:a16="http://schemas.microsoft.com/office/drawing/2014/main" xmlns="" id="{4382A7D6-3089-35E8-F9A5-EC24435D5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78502" y="49505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3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381" name="Google Shape;381;p43"/>
          <p:cNvSpPr txBox="1"/>
          <p:nvPr/>
        </p:nvSpPr>
        <p:spPr>
          <a:xfrm>
            <a:off x="4571735" y="2426253"/>
            <a:ext cx="4765" cy="26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3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633" t="-30468" r="-31355" b="-33321"/>
            </a:stretch>
          </a:blipFill>
          <a:ln>
            <a:noFill/>
          </a:ln>
        </p:spPr>
      </p:sp>
      <p:sp>
        <p:nvSpPr>
          <p:cNvPr id="383" name="Google Shape;383;p43"/>
          <p:cNvSpPr txBox="1"/>
          <p:nvPr/>
        </p:nvSpPr>
        <p:spPr>
          <a:xfrm>
            <a:off x="628887" y="1651030"/>
            <a:ext cx="4412815" cy="2931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Isso é possível quando o PRDE é precedido de processo sancionatório, inclusive de natureza disciplinar, contra o devedor, no qual lhe tenha sido garantido o exercício da ampla defesa e do contraditório, em relação ao fato gerador do dano e à sua responsabilidade pelo ressarcimento.</a:t>
            </a:r>
            <a:endParaRPr dirty="0"/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Neste caso, o agente público designado poderá declarar a 1ª fase totalmente suprida.</a:t>
            </a:r>
            <a:endParaRPr dirty="0"/>
          </a:p>
        </p:txBody>
      </p:sp>
      <p:sp>
        <p:nvSpPr>
          <p:cNvPr id="384" name="Google Shape;384;p43"/>
          <p:cNvSpPr/>
          <p:nvPr/>
        </p:nvSpPr>
        <p:spPr>
          <a:xfrm>
            <a:off x="5381541" y="2237307"/>
            <a:ext cx="3299274" cy="2270398"/>
          </a:xfrm>
          <a:custGeom>
            <a:avLst/>
            <a:gdLst/>
            <a:ahLst/>
            <a:cxnLst/>
            <a:rect l="l" t="t" r="r" b="b"/>
            <a:pathLst>
              <a:path w="2726483" h="2382516" extrusionOk="0">
                <a:moveTo>
                  <a:pt x="0" y="0"/>
                </a:moveTo>
                <a:lnTo>
                  <a:pt x="2726483" y="0"/>
                </a:lnTo>
                <a:lnTo>
                  <a:pt x="2726483" y="2382516"/>
                </a:lnTo>
                <a:lnTo>
                  <a:pt x="0" y="23825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955" t="-1653" b="-1652"/>
            </a:stretch>
          </a:blipFill>
          <a:ln>
            <a:noFill/>
          </a:ln>
        </p:spPr>
      </p:sp>
      <p:sp>
        <p:nvSpPr>
          <p:cNvPr id="385" name="Google Shape;385;p43"/>
          <p:cNvSpPr txBox="1"/>
          <p:nvPr/>
        </p:nvSpPr>
        <p:spPr>
          <a:xfrm>
            <a:off x="7031178" y="2606148"/>
            <a:ext cx="336557" cy="163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4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64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PAD</a:t>
            </a:r>
            <a:endParaRPr/>
          </a:p>
        </p:txBody>
      </p:sp>
      <p:sp>
        <p:nvSpPr>
          <p:cNvPr id="386" name="Google Shape;386;p43"/>
          <p:cNvSpPr/>
          <p:nvPr/>
        </p:nvSpPr>
        <p:spPr>
          <a:xfrm>
            <a:off x="628887" y="186897"/>
            <a:ext cx="7895227" cy="858266"/>
          </a:xfrm>
          <a:custGeom>
            <a:avLst/>
            <a:gdLst/>
            <a:ahLst/>
            <a:cxnLst/>
            <a:rect l="l" t="t" r="r" b="b"/>
            <a:pathLst>
              <a:path w="6524528" h="900649" extrusionOk="0">
                <a:moveTo>
                  <a:pt x="0" y="0"/>
                </a:moveTo>
                <a:lnTo>
                  <a:pt x="6524528" y="0"/>
                </a:lnTo>
                <a:lnTo>
                  <a:pt x="6524528" y="900648"/>
                </a:lnTo>
                <a:lnTo>
                  <a:pt x="0" y="900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3010" b="-35574"/>
            </a:stretch>
          </a:blipFill>
          <a:ln>
            <a:noFill/>
          </a:ln>
        </p:spPr>
      </p:sp>
      <p:sp>
        <p:nvSpPr>
          <p:cNvPr id="387" name="Google Shape;387;p43"/>
          <p:cNvSpPr txBox="1"/>
          <p:nvPr/>
        </p:nvSpPr>
        <p:spPr>
          <a:xfrm>
            <a:off x="969035" y="246698"/>
            <a:ext cx="72054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VOCÊ SABIA QUE A 1ª FASE DO PRDE PODE SER DISPENSADA EM ALGUNS CASOS?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8" name="Google Shape;388;p43"/>
          <p:cNvSpPr txBox="1"/>
          <p:nvPr/>
        </p:nvSpPr>
        <p:spPr>
          <a:xfrm>
            <a:off x="805929" y="1179871"/>
            <a:ext cx="7841345" cy="40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8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Sim !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19">
            <a:hlinkClick r:id="" action="ppaction://media"/>
            <a:extLst>
              <a:ext uri="{FF2B5EF4-FFF2-40B4-BE49-F238E27FC236}">
                <a16:creationId xmlns:a16="http://schemas.microsoft.com/office/drawing/2014/main" xmlns="" id="{292A16BC-98E7-A354-40C3-549353CFF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7674" y="10948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141" name="Google Shape;141;p26"/>
          <p:cNvSpPr txBox="1"/>
          <p:nvPr/>
        </p:nvSpPr>
        <p:spPr>
          <a:xfrm>
            <a:off x="1000725" y="385544"/>
            <a:ext cx="7142549" cy="45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90" b="1" i="0" u="none" strike="noStrike" cap="none" dirty="0">
                <a:solidFill>
                  <a:srgbClr val="000100"/>
                </a:solidFill>
                <a:latin typeface="Arial"/>
                <a:ea typeface="Arial"/>
                <a:cs typeface="Arial"/>
                <a:sym typeface="Arial"/>
              </a:rPr>
              <a:t> Procuradoria Geral do Estado da Bahia</a:t>
            </a:r>
            <a:endParaRPr dirty="0"/>
          </a:p>
        </p:txBody>
      </p:sp>
      <p:sp>
        <p:nvSpPr>
          <p:cNvPr id="142" name="Google Shape;142;p26"/>
          <p:cNvSpPr txBox="1"/>
          <p:nvPr/>
        </p:nvSpPr>
        <p:spPr>
          <a:xfrm>
            <a:off x="323264" y="1575285"/>
            <a:ext cx="2647652" cy="17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9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Governador do Estado da Bahia</a:t>
            </a:r>
            <a:endParaRPr/>
          </a:p>
        </p:txBody>
      </p:sp>
      <p:sp>
        <p:nvSpPr>
          <p:cNvPr id="143" name="Google Shape;143;p26"/>
          <p:cNvSpPr txBox="1"/>
          <p:nvPr/>
        </p:nvSpPr>
        <p:spPr>
          <a:xfrm>
            <a:off x="323270" y="1383171"/>
            <a:ext cx="1701197" cy="18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Jerônimo Rodrigues</a:t>
            </a:r>
            <a:endParaRPr/>
          </a:p>
        </p:txBody>
      </p:sp>
      <p:sp>
        <p:nvSpPr>
          <p:cNvPr id="144" name="Google Shape;144;p26"/>
          <p:cNvSpPr txBox="1"/>
          <p:nvPr/>
        </p:nvSpPr>
        <p:spPr>
          <a:xfrm>
            <a:off x="347565" y="2134491"/>
            <a:ext cx="3117837" cy="17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9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Procuradora Geral do Estado</a:t>
            </a:r>
            <a:endParaRPr/>
          </a:p>
        </p:txBody>
      </p:sp>
      <p:sp>
        <p:nvSpPr>
          <p:cNvPr id="145" name="Google Shape;145;p26"/>
          <p:cNvSpPr txBox="1"/>
          <p:nvPr/>
        </p:nvSpPr>
        <p:spPr>
          <a:xfrm>
            <a:off x="347565" y="1971139"/>
            <a:ext cx="2099117" cy="18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6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Bárbara </a:t>
            </a:r>
            <a:r>
              <a:rPr lang="pt-BR" sz="1206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Camardelli</a:t>
            </a:r>
            <a:r>
              <a:rPr lang="pt-BR" sz="1206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Loi </a:t>
            </a:r>
            <a:endParaRPr dirty="0"/>
          </a:p>
        </p:txBody>
      </p:sp>
      <p:sp>
        <p:nvSpPr>
          <p:cNvPr id="146" name="Google Shape;146;p26"/>
          <p:cNvSpPr txBox="1"/>
          <p:nvPr/>
        </p:nvSpPr>
        <p:spPr>
          <a:xfrm>
            <a:off x="323264" y="4191152"/>
            <a:ext cx="4754577" cy="17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9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84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Procuradora Chefe do Centro de Estudos e Aperfeiçoamento</a:t>
            </a:r>
            <a:endParaRPr dirty="0"/>
          </a:p>
        </p:txBody>
      </p:sp>
      <p:sp>
        <p:nvSpPr>
          <p:cNvPr id="147" name="Google Shape;147;p26"/>
          <p:cNvSpPr txBox="1"/>
          <p:nvPr/>
        </p:nvSpPr>
        <p:spPr>
          <a:xfrm>
            <a:off x="323270" y="4018586"/>
            <a:ext cx="1864086" cy="18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6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Ivana Barreto Pirajá</a:t>
            </a:r>
            <a:endParaRPr sz="120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6"/>
          <p:cNvSpPr txBox="1"/>
          <p:nvPr/>
        </p:nvSpPr>
        <p:spPr>
          <a:xfrm>
            <a:off x="336141" y="2453073"/>
            <a:ext cx="3601298" cy="18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6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Patrícia Saback Pacheco </a:t>
            </a:r>
            <a:r>
              <a:rPr lang="pt-BR" sz="1206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Startari</a:t>
            </a:r>
            <a:r>
              <a:rPr lang="pt-BR" sz="1206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Oliveira </a:t>
            </a:r>
            <a:endParaRPr dirty="0"/>
          </a:p>
        </p:txBody>
      </p:sp>
      <p:sp>
        <p:nvSpPr>
          <p:cNvPr id="149" name="Google Shape;149;p26"/>
          <p:cNvSpPr txBox="1"/>
          <p:nvPr/>
        </p:nvSpPr>
        <p:spPr>
          <a:xfrm>
            <a:off x="347577" y="2619066"/>
            <a:ext cx="3992286" cy="17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9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Procuradora Geral Adjunta para Assuntos Jurídicos</a:t>
            </a:r>
            <a:endParaRPr/>
          </a:p>
        </p:txBody>
      </p:sp>
      <p:sp>
        <p:nvSpPr>
          <p:cNvPr id="150" name="Google Shape;150;p26"/>
          <p:cNvSpPr txBox="1"/>
          <p:nvPr/>
        </p:nvSpPr>
        <p:spPr>
          <a:xfrm>
            <a:off x="323264" y="2995995"/>
            <a:ext cx="2559824" cy="18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6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Ricardo José Costa Villaça</a:t>
            </a:r>
            <a:endParaRPr dirty="0"/>
          </a:p>
        </p:txBody>
      </p:sp>
      <p:sp>
        <p:nvSpPr>
          <p:cNvPr id="151" name="Google Shape;151;p26"/>
          <p:cNvSpPr txBox="1"/>
          <p:nvPr/>
        </p:nvSpPr>
        <p:spPr>
          <a:xfrm>
            <a:off x="312302" y="3176035"/>
            <a:ext cx="4387885" cy="17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9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84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Procurador Geral Adjunto para Assuntos Administrativos</a:t>
            </a:r>
            <a:endParaRPr dirty="0"/>
          </a:p>
        </p:txBody>
      </p:sp>
      <p:sp>
        <p:nvSpPr>
          <p:cNvPr id="152" name="Google Shape;152;p26"/>
          <p:cNvSpPr txBox="1"/>
          <p:nvPr/>
        </p:nvSpPr>
        <p:spPr>
          <a:xfrm>
            <a:off x="328214" y="3645339"/>
            <a:ext cx="3909248" cy="17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9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Procurador Chefe da Procuradoria Administrativa</a:t>
            </a:r>
            <a:endParaRPr/>
          </a:p>
        </p:txBody>
      </p:sp>
      <p:sp>
        <p:nvSpPr>
          <p:cNvPr id="153" name="Google Shape;153;p26"/>
          <p:cNvSpPr txBox="1"/>
          <p:nvPr/>
        </p:nvSpPr>
        <p:spPr>
          <a:xfrm>
            <a:off x="336141" y="3486457"/>
            <a:ext cx="1864086" cy="18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6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Jamil </a:t>
            </a:r>
            <a:r>
              <a:rPr lang="pt-BR" sz="1206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Cabús</a:t>
            </a:r>
            <a:r>
              <a:rPr lang="pt-BR" sz="1206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Neto</a:t>
            </a:r>
            <a:endParaRPr dirty="0"/>
          </a:p>
        </p:txBody>
      </p:sp>
      <p:sp>
        <p:nvSpPr>
          <p:cNvPr id="154" name="Google Shape;154;p26"/>
          <p:cNvSpPr txBox="1"/>
          <p:nvPr/>
        </p:nvSpPr>
        <p:spPr>
          <a:xfrm>
            <a:off x="5405706" y="2729323"/>
            <a:ext cx="3012635" cy="17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9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Analista de Procuradoria - Elaboração</a:t>
            </a:r>
            <a:endParaRPr/>
          </a:p>
        </p:txBody>
      </p:sp>
      <p:sp>
        <p:nvSpPr>
          <p:cNvPr id="155" name="Google Shape;155;p26"/>
          <p:cNvSpPr txBox="1"/>
          <p:nvPr/>
        </p:nvSpPr>
        <p:spPr>
          <a:xfrm>
            <a:off x="5405674" y="2477650"/>
            <a:ext cx="2854662" cy="18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Caroline Neves Oliveira da Silva</a:t>
            </a:r>
            <a:endParaRPr/>
          </a:p>
        </p:txBody>
      </p:sp>
      <p:sp>
        <p:nvSpPr>
          <p:cNvPr id="156" name="Google Shape;156;p26"/>
          <p:cNvSpPr txBox="1"/>
          <p:nvPr/>
        </p:nvSpPr>
        <p:spPr>
          <a:xfrm rot="26054">
            <a:off x="5409905" y="3026632"/>
            <a:ext cx="3523001" cy="1151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Alana Plácido Caetano da Silva</a:t>
            </a:r>
            <a:endParaRPr/>
          </a:p>
          <a:p>
            <a:pPr marL="0" marR="0" lvl="0" indent="0" algn="just" rtl="0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Ariana Talita Nascimento Alves</a:t>
            </a:r>
            <a:endParaRPr/>
          </a:p>
          <a:p>
            <a:pPr marL="0" marR="0" lvl="0" indent="0" algn="just" rtl="0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Diego Donato Soares de Assis</a:t>
            </a:r>
            <a:endParaRPr/>
          </a:p>
          <a:p>
            <a:pPr marL="0" marR="0" lvl="0" indent="0" algn="just" rtl="0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Geovana de Castro Ferreira</a:t>
            </a:r>
            <a:endParaRPr/>
          </a:p>
          <a:p>
            <a:pPr marL="0" marR="0" lvl="0" indent="0" algn="just" rtl="0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Louise Carvalhal França Simões </a:t>
            </a:r>
            <a:endParaRPr/>
          </a:p>
        </p:txBody>
      </p:sp>
      <p:sp>
        <p:nvSpPr>
          <p:cNvPr id="157" name="Google Shape;157;p26"/>
          <p:cNvSpPr txBox="1"/>
          <p:nvPr/>
        </p:nvSpPr>
        <p:spPr>
          <a:xfrm>
            <a:off x="5419356" y="4168865"/>
            <a:ext cx="31908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9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Analistas de Procuradoria - Colaboração</a:t>
            </a:r>
            <a:endParaRPr/>
          </a:p>
        </p:txBody>
      </p:sp>
      <p:cxnSp>
        <p:nvCxnSpPr>
          <p:cNvPr id="158" name="Google Shape;158;p26"/>
          <p:cNvCxnSpPr>
            <a:cxnSpLocks/>
          </p:cNvCxnSpPr>
          <p:nvPr/>
        </p:nvCxnSpPr>
        <p:spPr>
          <a:xfrm flipV="1">
            <a:off x="5416773" y="4191152"/>
            <a:ext cx="2792045" cy="8940"/>
          </a:xfrm>
          <a:prstGeom prst="straightConnector1">
            <a:avLst/>
          </a:prstGeom>
          <a:noFill/>
          <a:ln w="9525" cap="flat" cmpd="sng">
            <a:solidFill>
              <a:srgbClr val="004AA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9" name="Google Shape;159;p26"/>
          <p:cNvSpPr txBox="1"/>
          <p:nvPr/>
        </p:nvSpPr>
        <p:spPr>
          <a:xfrm>
            <a:off x="5402897" y="2240683"/>
            <a:ext cx="36954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9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Procuradores do Estado - Supervisão Técnica</a:t>
            </a:r>
            <a:endParaRPr/>
          </a:p>
        </p:txBody>
      </p:sp>
      <p:sp>
        <p:nvSpPr>
          <p:cNvPr id="160" name="Google Shape;160;p26"/>
          <p:cNvSpPr txBox="1"/>
          <p:nvPr/>
        </p:nvSpPr>
        <p:spPr>
          <a:xfrm>
            <a:off x="5402899" y="1291266"/>
            <a:ext cx="3366600" cy="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André Thadeu Franco Bahia</a:t>
            </a:r>
            <a:endParaRPr/>
          </a:p>
          <a:p>
            <a:pPr marL="0" marR="0" lvl="0" indent="0" algn="just" rtl="0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Fabiana Maria Farias Santos Barretto</a:t>
            </a:r>
            <a:endParaRPr/>
          </a:p>
          <a:p>
            <a:pPr marL="0" marR="0" lvl="0" indent="0" algn="just" rtl="0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Eliane Andrade Figueiredo</a:t>
            </a:r>
            <a:endParaRPr/>
          </a:p>
          <a:p>
            <a:pPr marL="0" marR="0" lvl="0" indent="0" algn="just" rtl="0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Mariana Miranda Moreira</a:t>
            </a:r>
            <a:endParaRPr/>
          </a:p>
        </p:txBody>
      </p:sp>
      <p:cxnSp>
        <p:nvCxnSpPr>
          <p:cNvPr id="161" name="Google Shape;161;p26"/>
          <p:cNvCxnSpPr>
            <a:cxnSpLocks/>
          </p:cNvCxnSpPr>
          <p:nvPr/>
        </p:nvCxnSpPr>
        <p:spPr>
          <a:xfrm>
            <a:off x="5416772" y="2711880"/>
            <a:ext cx="2842587" cy="11586"/>
          </a:xfrm>
          <a:prstGeom prst="straightConnector1">
            <a:avLst/>
          </a:prstGeom>
          <a:noFill/>
          <a:ln w="9525" cap="flat" cmpd="sng">
            <a:solidFill>
              <a:srgbClr val="004AA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2" name="Google Shape;162;p26"/>
          <p:cNvCxnSpPr>
            <a:cxnSpLocks/>
          </p:cNvCxnSpPr>
          <p:nvPr/>
        </p:nvCxnSpPr>
        <p:spPr>
          <a:xfrm>
            <a:off x="347576" y="1596755"/>
            <a:ext cx="3739515" cy="12660"/>
          </a:xfrm>
          <a:prstGeom prst="straightConnector1">
            <a:avLst/>
          </a:prstGeom>
          <a:noFill/>
          <a:ln w="9525" cap="flat" cmpd="sng">
            <a:solidFill>
              <a:srgbClr val="004AA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3" name="Google Shape;163;p26"/>
          <p:cNvCxnSpPr>
            <a:cxnSpLocks/>
          </p:cNvCxnSpPr>
          <p:nvPr/>
        </p:nvCxnSpPr>
        <p:spPr>
          <a:xfrm>
            <a:off x="336141" y="2164873"/>
            <a:ext cx="3750950" cy="0"/>
          </a:xfrm>
          <a:prstGeom prst="straightConnector1">
            <a:avLst/>
          </a:prstGeom>
          <a:noFill/>
          <a:ln w="9525" cap="flat" cmpd="sng">
            <a:solidFill>
              <a:srgbClr val="004AA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4" name="Google Shape;164;p26"/>
          <p:cNvCxnSpPr>
            <a:cxnSpLocks/>
          </p:cNvCxnSpPr>
          <p:nvPr/>
        </p:nvCxnSpPr>
        <p:spPr>
          <a:xfrm>
            <a:off x="323264" y="2659157"/>
            <a:ext cx="3763827" cy="0"/>
          </a:xfrm>
          <a:prstGeom prst="straightConnector1">
            <a:avLst/>
          </a:prstGeom>
          <a:noFill/>
          <a:ln w="9525" cap="flat" cmpd="sng">
            <a:solidFill>
              <a:srgbClr val="004AA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5" name="Google Shape;165;p26"/>
          <p:cNvCxnSpPr>
            <a:cxnSpLocks/>
          </p:cNvCxnSpPr>
          <p:nvPr/>
        </p:nvCxnSpPr>
        <p:spPr>
          <a:xfrm flipV="1">
            <a:off x="312302" y="3687687"/>
            <a:ext cx="3774789" cy="264"/>
          </a:xfrm>
          <a:prstGeom prst="straightConnector1">
            <a:avLst/>
          </a:prstGeom>
          <a:noFill/>
          <a:ln w="9525" cap="flat" cmpd="sng">
            <a:solidFill>
              <a:srgbClr val="004AA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" name="Google Shape;166;p26"/>
          <p:cNvCxnSpPr>
            <a:cxnSpLocks/>
          </p:cNvCxnSpPr>
          <p:nvPr/>
        </p:nvCxnSpPr>
        <p:spPr>
          <a:xfrm flipV="1">
            <a:off x="323264" y="4219816"/>
            <a:ext cx="3763827" cy="14473"/>
          </a:xfrm>
          <a:prstGeom prst="straightConnector1">
            <a:avLst/>
          </a:prstGeom>
          <a:noFill/>
          <a:ln w="9525" cap="flat" cmpd="sng">
            <a:solidFill>
              <a:srgbClr val="004AA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7" name="Google Shape;167;p26"/>
          <p:cNvCxnSpPr>
            <a:cxnSpLocks/>
          </p:cNvCxnSpPr>
          <p:nvPr/>
        </p:nvCxnSpPr>
        <p:spPr>
          <a:xfrm>
            <a:off x="5402906" y="2240790"/>
            <a:ext cx="2857430" cy="0"/>
          </a:xfrm>
          <a:prstGeom prst="straightConnector1">
            <a:avLst/>
          </a:prstGeom>
          <a:noFill/>
          <a:ln w="9525" cap="flat" cmpd="sng">
            <a:solidFill>
              <a:srgbClr val="004AA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8" name="Google Shape;168;p26"/>
          <p:cNvCxnSpPr>
            <a:cxnSpLocks/>
          </p:cNvCxnSpPr>
          <p:nvPr/>
        </p:nvCxnSpPr>
        <p:spPr>
          <a:xfrm>
            <a:off x="301053" y="3200925"/>
            <a:ext cx="3786038" cy="2963"/>
          </a:xfrm>
          <a:prstGeom prst="straightConnector1">
            <a:avLst/>
          </a:prstGeom>
          <a:noFill/>
          <a:ln w="9525" cap="flat" cmpd="sng">
            <a:solidFill>
              <a:srgbClr val="004AA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S2">
            <a:hlinkClick r:id="" action="ppaction://media"/>
            <a:extLst>
              <a:ext uri="{FF2B5EF4-FFF2-40B4-BE49-F238E27FC236}">
                <a16:creationId xmlns:a16="http://schemas.microsoft.com/office/drawing/2014/main" xmlns="" id="{8A211AFA-8968-E802-30BF-96C02DA5A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118" y="49184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4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395" name="Google Shape;395;p44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37065" r="-31992" b="-26723"/>
            </a:stretch>
          </a:blipFill>
          <a:ln>
            <a:noFill/>
          </a:ln>
        </p:spPr>
      </p:sp>
      <p:sp>
        <p:nvSpPr>
          <p:cNvPr id="396" name="Google Shape;396;p44"/>
          <p:cNvSpPr txBox="1"/>
          <p:nvPr/>
        </p:nvSpPr>
        <p:spPr>
          <a:xfrm>
            <a:off x="3056101" y="2398683"/>
            <a:ext cx="5438700" cy="20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Nesta fase, é importante determinar quais valores devem ser pagos pelo devedor a título de ressarcimento ou se é possível restaurar o patrimônio público danificado de outra forma.</a:t>
            </a:r>
            <a:endParaRPr sz="1300"/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8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Ocorrendo a determinação do dano, o devedor deverá ser intimado para, querendo, no prazo de 10 dias, apresentar impugnação aos valores calculados.</a:t>
            </a:r>
            <a:endParaRPr sz="1300"/>
          </a:p>
        </p:txBody>
      </p:sp>
      <p:sp>
        <p:nvSpPr>
          <p:cNvPr id="397" name="Google Shape;397;p44"/>
          <p:cNvSpPr/>
          <p:nvPr/>
        </p:nvSpPr>
        <p:spPr>
          <a:xfrm flipH="1">
            <a:off x="287067" y="2722572"/>
            <a:ext cx="2653752" cy="1908722"/>
          </a:xfrm>
          <a:custGeom>
            <a:avLst/>
            <a:gdLst/>
            <a:ahLst/>
            <a:cxnLst/>
            <a:rect l="l" t="t" r="r" b="b"/>
            <a:pathLst>
              <a:path w="2193031" h="2002980" extrusionOk="0">
                <a:moveTo>
                  <a:pt x="2193032" y="0"/>
                </a:moveTo>
                <a:lnTo>
                  <a:pt x="0" y="0"/>
                </a:lnTo>
                <a:lnTo>
                  <a:pt x="0" y="2002980"/>
                </a:lnTo>
                <a:lnTo>
                  <a:pt x="2193032" y="2002980"/>
                </a:lnTo>
                <a:lnTo>
                  <a:pt x="2193032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2477" r="-18849"/>
            </a:stretch>
          </a:blipFill>
          <a:ln>
            <a:noFill/>
          </a:ln>
        </p:spPr>
      </p:sp>
      <p:sp>
        <p:nvSpPr>
          <p:cNvPr id="398" name="Google Shape;398;p44"/>
          <p:cNvSpPr txBox="1"/>
          <p:nvPr/>
        </p:nvSpPr>
        <p:spPr>
          <a:xfrm>
            <a:off x="653445" y="1508955"/>
            <a:ext cx="7841345" cy="805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9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Vamos calcular o tamanho do prejuízo e a melhor forma de ressarcir os danos !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" name="Google Shape;399;p44"/>
          <p:cNvSpPr/>
          <p:nvPr/>
        </p:nvSpPr>
        <p:spPr>
          <a:xfrm>
            <a:off x="568393" y="-113538"/>
            <a:ext cx="8420802" cy="1538114"/>
          </a:xfrm>
          <a:custGeom>
            <a:avLst/>
            <a:gdLst/>
            <a:ahLst/>
            <a:cxnLst/>
            <a:rect l="l" t="t" r="r" b="b"/>
            <a:pathLst>
              <a:path w="6814341" h="1459060" extrusionOk="0">
                <a:moveTo>
                  <a:pt x="0" y="0"/>
                </a:moveTo>
                <a:lnTo>
                  <a:pt x="6814341" y="0"/>
                </a:lnTo>
                <a:lnTo>
                  <a:pt x="6814341" y="1459059"/>
                </a:lnTo>
                <a:lnTo>
                  <a:pt x="0" y="1459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400" name="Google Shape;400;p44"/>
          <p:cNvSpPr txBox="1"/>
          <p:nvPr/>
        </p:nvSpPr>
        <p:spPr>
          <a:xfrm>
            <a:off x="957431" y="-63465"/>
            <a:ext cx="7229137" cy="130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699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2ª FASE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DETERMINAÇÃO DOS VALORES DEVIDOS/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FORMA DE RESSARCIMENTO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20">
            <a:hlinkClick r:id="" action="ppaction://media"/>
            <a:extLst>
              <a:ext uri="{FF2B5EF4-FFF2-40B4-BE49-F238E27FC236}">
                <a16:creationId xmlns:a16="http://schemas.microsoft.com/office/drawing/2014/main" xmlns="" id="{315CD98F-0E7C-13AB-EB01-DEB315888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805" y="78079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5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407" name="Google Shape;407;p45"/>
          <p:cNvSpPr/>
          <p:nvPr/>
        </p:nvSpPr>
        <p:spPr>
          <a:xfrm>
            <a:off x="2000110" y="2325293"/>
            <a:ext cx="3891254" cy="2779444"/>
          </a:xfrm>
          <a:custGeom>
            <a:avLst/>
            <a:gdLst/>
            <a:ahLst/>
            <a:cxnLst/>
            <a:rect l="l" t="t" r="r" b="b"/>
            <a:pathLst>
              <a:path w="3215689" h="2916700" extrusionOk="0">
                <a:moveTo>
                  <a:pt x="0" y="0"/>
                </a:moveTo>
                <a:lnTo>
                  <a:pt x="3215689" y="0"/>
                </a:lnTo>
                <a:lnTo>
                  <a:pt x="3215689" y="2916700"/>
                </a:lnTo>
                <a:lnTo>
                  <a:pt x="0" y="2916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3199" b="-1234"/>
            </a:stretch>
          </a:blipFill>
          <a:ln>
            <a:noFill/>
          </a:ln>
        </p:spPr>
      </p:sp>
      <p:sp>
        <p:nvSpPr>
          <p:cNvPr id="408" name="Google Shape;408;p45"/>
          <p:cNvSpPr/>
          <p:nvPr/>
        </p:nvSpPr>
        <p:spPr>
          <a:xfrm>
            <a:off x="653445" y="242583"/>
            <a:ext cx="3124960" cy="2191120"/>
          </a:xfrm>
          <a:custGeom>
            <a:avLst/>
            <a:gdLst/>
            <a:ahLst/>
            <a:cxnLst/>
            <a:rect l="l" t="t" r="r" b="b"/>
            <a:pathLst>
              <a:path w="2582432" h="2299323" extrusionOk="0">
                <a:moveTo>
                  <a:pt x="0" y="0"/>
                </a:moveTo>
                <a:lnTo>
                  <a:pt x="2582432" y="0"/>
                </a:lnTo>
                <a:lnTo>
                  <a:pt x="2582432" y="2299322"/>
                </a:lnTo>
                <a:lnTo>
                  <a:pt x="0" y="22993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9" name="Google Shape;409;p45"/>
          <p:cNvSpPr txBox="1"/>
          <p:nvPr/>
        </p:nvSpPr>
        <p:spPr>
          <a:xfrm>
            <a:off x="832073" y="487378"/>
            <a:ext cx="2767703" cy="114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Se o ressarcimento envolver pagamento ou devolução de valores ao Estado, o montante deve ser atualizado pelo INPC.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" name="Google Shape;410;p45"/>
          <p:cNvSpPr/>
          <p:nvPr/>
        </p:nvSpPr>
        <p:spPr>
          <a:xfrm flipH="1">
            <a:off x="3945737" y="223823"/>
            <a:ext cx="3451564" cy="2420123"/>
          </a:xfrm>
          <a:custGeom>
            <a:avLst/>
            <a:gdLst/>
            <a:ahLst/>
            <a:cxnLst/>
            <a:rect l="l" t="t" r="r" b="b"/>
            <a:pathLst>
              <a:path w="2852334" h="2539635" extrusionOk="0">
                <a:moveTo>
                  <a:pt x="2852334" y="0"/>
                </a:moveTo>
                <a:lnTo>
                  <a:pt x="0" y="0"/>
                </a:lnTo>
                <a:lnTo>
                  <a:pt x="0" y="2539635"/>
                </a:lnTo>
                <a:lnTo>
                  <a:pt x="2852334" y="2539635"/>
                </a:lnTo>
                <a:lnTo>
                  <a:pt x="2852334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11" name="Google Shape;411;p45"/>
          <p:cNvSpPr txBox="1"/>
          <p:nvPr/>
        </p:nvSpPr>
        <p:spPr>
          <a:xfrm>
            <a:off x="4284013" y="384695"/>
            <a:ext cx="2775012" cy="143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Se o dever de ressarcir decorrer de perda ou avaria de bem público, deverá ser observado o art. 37 e seguintes do Decreto Estadual n.º 15.805/14.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2" name="Google Shape;412;p45"/>
          <p:cNvSpPr txBox="1"/>
          <p:nvPr/>
        </p:nvSpPr>
        <p:spPr>
          <a:xfrm>
            <a:off x="5289819" y="3538985"/>
            <a:ext cx="3686295" cy="340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HORA DE ACERTAR AS CONTAS !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21.TF">
            <a:hlinkClick r:id="" action="ppaction://media"/>
            <a:extLst>
              <a:ext uri="{FF2B5EF4-FFF2-40B4-BE49-F238E27FC236}">
                <a16:creationId xmlns:a16="http://schemas.microsoft.com/office/drawing/2014/main" xmlns="" id="{1814BF51-2B55-FEA8-3016-41917FAE9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67968" y="66508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6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419" name="Google Shape;419;p46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5873" t="-51372" r="-18573" b="-3056"/>
            </a:stretch>
          </a:blipFill>
          <a:ln>
            <a:noFill/>
          </a:ln>
        </p:spPr>
      </p:sp>
      <p:sp>
        <p:nvSpPr>
          <p:cNvPr id="420" name="Google Shape;420;p46"/>
          <p:cNvSpPr txBox="1"/>
          <p:nvPr/>
        </p:nvSpPr>
        <p:spPr>
          <a:xfrm>
            <a:off x="653444" y="1564119"/>
            <a:ext cx="7841345" cy="272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Isso ocorre quando o órgão público ou a entidade administrativa já tiver:</a:t>
            </a:r>
            <a:endParaRPr dirty="0"/>
          </a:p>
          <a:p>
            <a:pPr marL="0" marR="0" lvl="0" indent="0" algn="just" rtl="0">
              <a:lnSpc>
                <a:spcPct val="1053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1123" marR="0" lvl="1" indent="-170561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0"/>
              <a:buFont typeface="Arial"/>
              <a:buChar char="•"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identificado, em expediente prévio, a ocorrência de dano, os valores devidos e o devedor; </a:t>
            </a: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1123" marR="0" lvl="1" indent="-170561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0"/>
              <a:buFont typeface="Arial"/>
              <a:buChar char="•"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realizado o Procedimento Pré-PRDE, restar frustrada a Composição Administrativa.</a:t>
            </a:r>
            <a:endParaRPr dirty="0"/>
          </a:p>
          <a:p>
            <a:pPr marL="0" marR="0" lvl="0" indent="0" algn="just" rtl="0">
              <a:lnSpc>
                <a:spcPct val="1053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Nesse caso, iniciado o PRDE, o devedor será notificado para, a um só tempo, apresentar manifestação sobre a imputação de ter causado dano ao erário e também impugnar os valores calculados como devidos para ressarcimento.</a:t>
            </a:r>
            <a:endParaRPr dirty="0"/>
          </a:p>
        </p:txBody>
      </p:sp>
      <p:sp>
        <p:nvSpPr>
          <p:cNvPr id="421" name="Google Shape;421;p46"/>
          <p:cNvSpPr txBox="1"/>
          <p:nvPr/>
        </p:nvSpPr>
        <p:spPr>
          <a:xfrm>
            <a:off x="724188" y="1069375"/>
            <a:ext cx="7841345" cy="40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8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Sim !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2" name="Google Shape;422;p46"/>
          <p:cNvSpPr/>
          <p:nvPr/>
        </p:nvSpPr>
        <p:spPr>
          <a:xfrm>
            <a:off x="1818228" y="22314"/>
            <a:ext cx="5507543" cy="1066684"/>
          </a:xfrm>
          <a:custGeom>
            <a:avLst/>
            <a:gdLst/>
            <a:ahLst/>
            <a:cxnLst/>
            <a:rect l="l" t="t" r="r" b="b"/>
            <a:pathLst>
              <a:path w="4359248" h="933385" extrusionOk="0">
                <a:moveTo>
                  <a:pt x="0" y="0"/>
                </a:moveTo>
                <a:lnTo>
                  <a:pt x="4359248" y="0"/>
                </a:lnTo>
                <a:lnTo>
                  <a:pt x="4359248" y="933384"/>
                </a:lnTo>
                <a:lnTo>
                  <a:pt x="0" y="933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423" name="Google Shape;423;p46"/>
          <p:cNvSpPr txBox="1"/>
          <p:nvPr/>
        </p:nvSpPr>
        <p:spPr>
          <a:xfrm>
            <a:off x="2266161" y="34340"/>
            <a:ext cx="4757400" cy="89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PODE OCORRER JUNÇÃO DA 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1ª E DA 2ª FASE DO PRDE?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22">
            <a:hlinkClick r:id="" action="ppaction://media"/>
            <a:extLst>
              <a:ext uri="{FF2B5EF4-FFF2-40B4-BE49-F238E27FC236}">
                <a16:creationId xmlns:a16="http://schemas.microsoft.com/office/drawing/2014/main" xmlns="" id="{288F316E-A56A-4E59-E8F6-54E351C1C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9389" y="558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7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pic>
        <p:nvPicPr>
          <p:cNvPr id="430" name="Google Shape;430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6398" y="3779079"/>
            <a:ext cx="305899" cy="336153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7"/>
          <p:cNvSpPr/>
          <p:nvPr/>
        </p:nvSpPr>
        <p:spPr>
          <a:xfrm>
            <a:off x="17699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2579" t="-36546" r="-31329" b="-29618"/>
            </a:stretch>
          </a:blipFill>
          <a:ln>
            <a:noFill/>
          </a:ln>
        </p:spPr>
      </p:sp>
      <p:sp>
        <p:nvSpPr>
          <p:cNvPr id="432" name="Google Shape;432;p47"/>
          <p:cNvSpPr/>
          <p:nvPr/>
        </p:nvSpPr>
        <p:spPr>
          <a:xfrm>
            <a:off x="6235366" y="3052334"/>
            <a:ext cx="2259424" cy="1578960"/>
          </a:xfrm>
          <a:custGeom>
            <a:avLst/>
            <a:gdLst/>
            <a:ahLst/>
            <a:cxnLst/>
            <a:rect l="l" t="t" r="r" b="b"/>
            <a:pathLst>
              <a:path w="1867163" h="1656933" extrusionOk="0">
                <a:moveTo>
                  <a:pt x="0" y="0"/>
                </a:moveTo>
                <a:lnTo>
                  <a:pt x="1867163" y="0"/>
                </a:lnTo>
                <a:lnTo>
                  <a:pt x="1867163" y="1656933"/>
                </a:lnTo>
                <a:lnTo>
                  <a:pt x="0" y="1656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34675" r="-600" b="-3625"/>
            </a:stretch>
          </a:blipFill>
          <a:ln>
            <a:noFill/>
          </a:ln>
        </p:spPr>
      </p:sp>
      <p:sp>
        <p:nvSpPr>
          <p:cNvPr id="433" name="Google Shape;433;p47"/>
          <p:cNvSpPr txBox="1"/>
          <p:nvPr/>
        </p:nvSpPr>
        <p:spPr>
          <a:xfrm>
            <a:off x="653445" y="3139390"/>
            <a:ext cx="5375467" cy="121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Caso o devedor não responda à Notificação ou não efetue o pagamento no prazo estabelecido, o débito será registrado no </a:t>
            </a:r>
            <a:r>
              <a:rPr lang="pt-BR" sz="158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SIGANT</a:t>
            </a: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inscrição em Dívida Ativa Não Tributária.</a:t>
            </a:r>
            <a:endParaRPr/>
          </a:p>
        </p:txBody>
      </p:sp>
      <p:sp>
        <p:nvSpPr>
          <p:cNvPr id="434" name="Google Shape;434;p47"/>
          <p:cNvSpPr txBox="1"/>
          <p:nvPr/>
        </p:nvSpPr>
        <p:spPr>
          <a:xfrm>
            <a:off x="658502" y="1660740"/>
            <a:ext cx="7836288" cy="1215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Definido o dever de ressarcimento e o valor devido nas fases anteriores, será expedida Notificação de Cobrança ao devedor, para que este, no prazo de 30 dias, efetue o pagamento do débito atualizado, em parcela única ou parcelas mensais, se houver pedido de parcelamento.</a:t>
            </a:r>
            <a:endParaRPr/>
          </a:p>
        </p:txBody>
      </p:sp>
      <p:sp>
        <p:nvSpPr>
          <p:cNvPr id="435" name="Google Shape;435;p47"/>
          <p:cNvSpPr txBox="1"/>
          <p:nvPr/>
        </p:nvSpPr>
        <p:spPr>
          <a:xfrm>
            <a:off x="653445" y="1081895"/>
            <a:ext cx="7841345" cy="40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9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É a hora da verdade !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6" name="Google Shape;436;p47"/>
          <p:cNvSpPr/>
          <p:nvPr/>
        </p:nvSpPr>
        <p:spPr>
          <a:xfrm>
            <a:off x="1904087" y="68640"/>
            <a:ext cx="5289495" cy="891896"/>
          </a:xfrm>
          <a:custGeom>
            <a:avLst/>
            <a:gdLst/>
            <a:ahLst/>
            <a:cxnLst/>
            <a:rect l="l" t="t" r="r" b="b"/>
            <a:pathLst>
              <a:path w="4371180" h="935940" extrusionOk="0">
                <a:moveTo>
                  <a:pt x="0" y="0"/>
                </a:moveTo>
                <a:lnTo>
                  <a:pt x="4371179" y="0"/>
                </a:lnTo>
                <a:lnTo>
                  <a:pt x="4371179" y="935940"/>
                </a:lnTo>
                <a:lnTo>
                  <a:pt x="0" y="935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437" name="Google Shape;437;p47"/>
          <p:cNvSpPr txBox="1"/>
          <p:nvPr/>
        </p:nvSpPr>
        <p:spPr>
          <a:xfrm>
            <a:off x="2144416" y="158957"/>
            <a:ext cx="48948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3ª FASE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COBRANÇA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23">
            <a:hlinkClick r:id="" action="ppaction://media"/>
            <a:extLst>
              <a:ext uri="{FF2B5EF4-FFF2-40B4-BE49-F238E27FC236}">
                <a16:creationId xmlns:a16="http://schemas.microsoft.com/office/drawing/2014/main" xmlns="" id="{F5AC167C-94F4-7188-2009-4F0CA3F54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7244" y="50822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8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444" name="Google Shape;444;p48"/>
          <p:cNvSpPr/>
          <p:nvPr/>
        </p:nvSpPr>
        <p:spPr>
          <a:xfrm rot="2063283">
            <a:off x="557131" y="3980497"/>
            <a:ext cx="741687" cy="289742"/>
          </a:xfrm>
          <a:custGeom>
            <a:avLst/>
            <a:gdLst/>
            <a:ahLst/>
            <a:cxnLst/>
            <a:rect l="l" t="t" r="r" b="b"/>
            <a:pathLst>
              <a:path w="670129" h="270488" extrusionOk="0">
                <a:moveTo>
                  <a:pt x="0" y="0"/>
                </a:moveTo>
                <a:lnTo>
                  <a:pt x="670129" y="0"/>
                </a:lnTo>
                <a:lnTo>
                  <a:pt x="670129" y="270488"/>
                </a:lnTo>
                <a:lnTo>
                  <a:pt x="0" y="2704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45" name="Google Shape;445;p48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2049" t="-36809" r="-10666" b="-3056"/>
            </a:stretch>
          </a:blipFill>
          <a:ln>
            <a:noFill/>
          </a:ln>
        </p:spPr>
      </p:sp>
      <p:sp>
        <p:nvSpPr>
          <p:cNvPr id="446" name="Google Shape;446;p48"/>
          <p:cNvSpPr/>
          <p:nvPr/>
        </p:nvSpPr>
        <p:spPr>
          <a:xfrm flipH="1">
            <a:off x="6858259" y="3136865"/>
            <a:ext cx="2096566" cy="1511582"/>
          </a:xfrm>
          <a:custGeom>
            <a:avLst/>
            <a:gdLst/>
            <a:ahLst/>
            <a:cxnLst/>
            <a:rect l="l" t="t" r="r" b="b"/>
            <a:pathLst>
              <a:path w="1732579" h="1586228" extrusionOk="0">
                <a:moveTo>
                  <a:pt x="1732579" y="0"/>
                </a:moveTo>
                <a:lnTo>
                  <a:pt x="0" y="0"/>
                </a:lnTo>
                <a:lnTo>
                  <a:pt x="0" y="1586228"/>
                </a:lnTo>
                <a:lnTo>
                  <a:pt x="1732579" y="1586228"/>
                </a:lnTo>
                <a:lnTo>
                  <a:pt x="1732579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211902" t="-129621" r="-460000" b="-219735"/>
            </a:stretch>
          </a:blipFill>
          <a:ln>
            <a:noFill/>
          </a:ln>
        </p:spPr>
      </p:sp>
      <p:sp>
        <p:nvSpPr>
          <p:cNvPr id="447" name="Google Shape;447;p48"/>
          <p:cNvSpPr txBox="1"/>
          <p:nvPr/>
        </p:nvSpPr>
        <p:spPr>
          <a:xfrm>
            <a:off x="1467013" y="1287970"/>
            <a:ext cx="5786623" cy="247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PRDE se encerra por meio de uma </a:t>
            </a:r>
            <a:r>
              <a:rPr lang="pt-BR" sz="158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portaria de arquivamento</a:t>
            </a: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emitida pela autoridade competente, o que ocorrerá nas seguintes hipóteses:</a:t>
            </a:r>
            <a:endParaRPr dirty="0"/>
          </a:p>
          <a:p>
            <a:pPr marL="0" marR="0" lvl="0" indent="0" algn="ctr" rtl="0">
              <a:lnSpc>
                <a:spcPct val="13816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1123" marR="0" lvl="1" indent="-170561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0"/>
              <a:buFont typeface="Arial"/>
              <a:buChar char="•"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Ressarcimento integral do dano;</a:t>
            </a:r>
            <a:endParaRPr dirty="0"/>
          </a:p>
          <a:p>
            <a:pPr marL="341123" marR="0" lvl="1" indent="-170561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0"/>
              <a:buFont typeface="Arial"/>
              <a:buChar char="•"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Inscrição do débito em Dívida Ativa Não Tributária;</a:t>
            </a:r>
            <a:endParaRPr dirty="0"/>
          </a:p>
          <a:p>
            <a:pPr marL="341123" marR="0" lvl="1" indent="-170561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0"/>
              <a:buFont typeface="Arial"/>
              <a:buChar char="•"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Reconhecimento da impossibilidade de cobrar o ressarcimento. </a:t>
            </a:r>
            <a:endParaRPr dirty="0"/>
          </a:p>
          <a:p>
            <a:pPr marL="0" marR="0" lvl="0" indent="0" algn="ctr" rtl="0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3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endParaRPr dirty="0"/>
          </a:p>
        </p:txBody>
      </p:sp>
      <p:sp>
        <p:nvSpPr>
          <p:cNvPr id="448" name="Google Shape;448;p48"/>
          <p:cNvSpPr/>
          <p:nvPr/>
        </p:nvSpPr>
        <p:spPr>
          <a:xfrm>
            <a:off x="2163589" y="85456"/>
            <a:ext cx="5090047" cy="858266"/>
          </a:xfrm>
          <a:custGeom>
            <a:avLst/>
            <a:gdLst/>
            <a:ahLst/>
            <a:cxnLst/>
            <a:rect l="l" t="t" r="r" b="b"/>
            <a:pathLst>
              <a:path w="4206358" h="900649" extrusionOk="0">
                <a:moveTo>
                  <a:pt x="0" y="0"/>
                </a:moveTo>
                <a:lnTo>
                  <a:pt x="4206358" y="0"/>
                </a:lnTo>
                <a:lnTo>
                  <a:pt x="4206358" y="900648"/>
                </a:lnTo>
                <a:lnTo>
                  <a:pt x="0" y="900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449" name="Google Shape;449;p48"/>
          <p:cNvSpPr txBox="1"/>
          <p:nvPr/>
        </p:nvSpPr>
        <p:spPr>
          <a:xfrm>
            <a:off x="2415077" y="273470"/>
            <a:ext cx="4587072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COMO SE ENCERRA O PRDE?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24.TF">
            <a:hlinkClick r:id="" action="ppaction://media"/>
            <a:extLst>
              <a:ext uri="{FF2B5EF4-FFF2-40B4-BE49-F238E27FC236}">
                <a16:creationId xmlns:a16="http://schemas.microsoft.com/office/drawing/2014/main" xmlns="" id="{66228D4A-3787-2E28-6D7A-AFC2363C47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0120" y="73599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9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456" name="Google Shape;456;p49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36838" r="-25827" b="-19296"/>
            </a:stretch>
          </a:blipFill>
          <a:ln>
            <a:noFill/>
          </a:ln>
        </p:spPr>
      </p:sp>
      <p:sp>
        <p:nvSpPr>
          <p:cNvPr id="457" name="Google Shape;457;p49"/>
          <p:cNvSpPr/>
          <p:nvPr/>
        </p:nvSpPr>
        <p:spPr>
          <a:xfrm rot="4725">
            <a:off x="6653675" y="1932720"/>
            <a:ext cx="1839152" cy="1771207"/>
          </a:xfrm>
          <a:custGeom>
            <a:avLst/>
            <a:gdLst/>
            <a:ahLst/>
            <a:cxnLst/>
            <a:rect l="l" t="t" r="r" b="b"/>
            <a:pathLst>
              <a:path w="1519856" h="1858672" extrusionOk="0">
                <a:moveTo>
                  <a:pt x="0" y="0"/>
                </a:moveTo>
                <a:lnTo>
                  <a:pt x="1519856" y="0"/>
                </a:lnTo>
                <a:lnTo>
                  <a:pt x="1519856" y="1858671"/>
                </a:lnTo>
                <a:lnTo>
                  <a:pt x="0" y="1858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029901" t="-353068" r="-59017" b="-93858"/>
            </a:stretch>
          </a:blipFill>
          <a:ln>
            <a:noFill/>
          </a:ln>
        </p:spPr>
      </p:sp>
      <p:sp>
        <p:nvSpPr>
          <p:cNvPr id="458" name="Google Shape;458;p49"/>
          <p:cNvSpPr txBox="1"/>
          <p:nvPr/>
        </p:nvSpPr>
        <p:spPr>
          <a:xfrm>
            <a:off x="1763482" y="1922382"/>
            <a:ext cx="4703226" cy="170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PRDE é um processo administrativo que, ao cobrar o ressarcimento de prejuízos materiais ocasionados por qualquer pessoa identificada como devedora, protege o patrimônio público e contribui para a prestação de serviços públicos pelo Estado.</a:t>
            </a:r>
            <a:endParaRPr/>
          </a:p>
        </p:txBody>
      </p:sp>
      <p:sp>
        <p:nvSpPr>
          <p:cNvPr id="459" name="Google Shape;459;p49"/>
          <p:cNvSpPr/>
          <p:nvPr/>
        </p:nvSpPr>
        <p:spPr>
          <a:xfrm>
            <a:off x="2029094" y="85456"/>
            <a:ext cx="5090047" cy="858266"/>
          </a:xfrm>
          <a:custGeom>
            <a:avLst/>
            <a:gdLst/>
            <a:ahLst/>
            <a:cxnLst/>
            <a:rect l="l" t="t" r="r" b="b"/>
            <a:pathLst>
              <a:path w="4206358" h="900649" extrusionOk="0">
                <a:moveTo>
                  <a:pt x="0" y="0"/>
                </a:moveTo>
                <a:lnTo>
                  <a:pt x="4206358" y="0"/>
                </a:lnTo>
                <a:lnTo>
                  <a:pt x="4206358" y="900648"/>
                </a:lnTo>
                <a:lnTo>
                  <a:pt x="0" y="900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460" name="Google Shape;460;p49"/>
          <p:cNvSpPr txBox="1"/>
          <p:nvPr/>
        </p:nvSpPr>
        <p:spPr>
          <a:xfrm>
            <a:off x="2260211" y="273470"/>
            <a:ext cx="4627813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VOCÊ SABIA?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25T">
            <a:hlinkClick r:id="" action="ppaction://media"/>
            <a:extLst>
              <a:ext uri="{FF2B5EF4-FFF2-40B4-BE49-F238E27FC236}">
                <a16:creationId xmlns:a16="http://schemas.microsoft.com/office/drawing/2014/main" xmlns="" id="{410AE514-323B-94CE-03BA-920BB778D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9747" y="674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0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467" name="Google Shape;467;p50"/>
          <p:cNvSpPr/>
          <p:nvPr/>
        </p:nvSpPr>
        <p:spPr>
          <a:xfrm>
            <a:off x="653445" y="2031194"/>
            <a:ext cx="2341686" cy="1844077"/>
          </a:xfrm>
          <a:custGeom>
            <a:avLst/>
            <a:gdLst/>
            <a:ahLst/>
            <a:cxnLst/>
            <a:rect l="l" t="t" r="r" b="b"/>
            <a:pathLst>
              <a:path w="1935143" h="1935143" extrusionOk="0">
                <a:moveTo>
                  <a:pt x="0" y="0"/>
                </a:moveTo>
                <a:lnTo>
                  <a:pt x="1935143" y="0"/>
                </a:lnTo>
                <a:lnTo>
                  <a:pt x="1935143" y="1935142"/>
                </a:lnTo>
                <a:lnTo>
                  <a:pt x="0" y="1935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8" name="Google Shape;468;p50"/>
          <p:cNvSpPr/>
          <p:nvPr/>
        </p:nvSpPr>
        <p:spPr>
          <a:xfrm>
            <a:off x="5955943" y="2009648"/>
            <a:ext cx="2369046" cy="1865623"/>
          </a:xfrm>
          <a:custGeom>
            <a:avLst/>
            <a:gdLst/>
            <a:ahLst/>
            <a:cxnLst/>
            <a:rect l="l" t="t" r="r" b="b"/>
            <a:pathLst>
              <a:path w="1957753" h="1957753" extrusionOk="0">
                <a:moveTo>
                  <a:pt x="0" y="0"/>
                </a:moveTo>
                <a:lnTo>
                  <a:pt x="1957753" y="0"/>
                </a:lnTo>
                <a:lnTo>
                  <a:pt x="1957753" y="1957752"/>
                </a:lnTo>
                <a:lnTo>
                  <a:pt x="0" y="19577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469" name="Google Shape;469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90615" y="2806834"/>
            <a:ext cx="648157" cy="712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15231" y="2802390"/>
            <a:ext cx="652201" cy="716704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0"/>
          <p:cNvSpPr/>
          <p:nvPr/>
        </p:nvSpPr>
        <p:spPr>
          <a:xfrm>
            <a:off x="3014941" y="2953232"/>
            <a:ext cx="3222661" cy="2166685"/>
          </a:xfrm>
          <a:custGeom>
            <a:avLst/>
            <a:gdLst/>
            <a:ahLst/>
            <a:cxnLst/>
            <a:rect l="l" t="t" r="r" b="b"/>
            <a:pathLst>
              <a:path w="2663171" h="2273682" extrusionOk="0">
                <a:moveTo>
                  <a:pt x="0" y="0"/>
                </a:moveTo>
                <a:lnTo>
                  <a:pt x="2663172" y="0"/>
                </a:lnTo>
                <a:lnTo>
                  <a:pt x="2663172" y="2273682"/>
                </a:lnTo>
                <a:lnTo>
                  <a:pt x="0" y="2273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72" name="Google Shape;472;p50"/>
          <p:cNvSpPr txBox="1"/>
          <p:nvPr/>
        </p:nvSpPr>
        <p:spPr>
          <a:xfrm>
            <a:off x="6148869" y="2653627"/>
            <a:ext cx="1734870" cy="288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33" b="1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 action="ppaction://hlinksldjump"/>
              </a:rPr>
              <a:t>DEVEDOR(A)</a:t>
            </a:r>
            <a:endParaRPr dirty="0"/>
          </a:p>
        </p:txBody>
      </p:sp>
      <p:sp>
        <p:nvSpPr>
          <p:cNvPr id="473" name="Google Shape;473;p50"/>
          <p:cNvSpPr txBox="1"/>
          <p:nvPr/>
        </p:nvSpPr>
        <p:spPr>
          <a:xfrm>
            <a:off x="677096" y="2336666"/>
            <a:ext cx="2060226" cy="836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34" b="1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 action="ppaction://hlinksldjump"/>
              </a:rPr>
              <a:t>RESPONSÁVEL CONDUÇÃO</a:t>
            </a:r>
            <a:endParaRPr dirty="0"/>
          </a:p>
          <a:p>
            <a:pPr marL="0" marR="0" lvl="0" indent="0" algn="ctr" rtl="0">
              <a:lnSpc>
                <a:spcPct val="139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34" b="1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 action="ppaction://hlinksldjump"/>
              </a:rPr>
              <a:t>PRDE</a:t>
            </a:r>
            <a:endParaRPr dirty="0"/>
          </a:p>
        </p:txBody>
      </p:sp>
      <p:sp>
        <p:nvSpPr>
          <p:cNvPr id="474" name="Google Shape;474;p50"/>
          <p:cNvSpPr/>
          <p:nvPr/>
        </p:nvSpPr>
        <p:spPr>
          <a:xfrm>
            <a:off x="2037313" y="358077"/>
            <a:ext cx="5177918" cy="1025878"/>
          </a:xfrm>
          <a:custGeom>
            <a:avLst/>
            <a:gdLst/>
            <a:ahLst/>
            <a:cxnLst/>
            <a:rect l="l" t="t" r="r" b="b"/>
            <a:pathLst>
              <a:path w="4278974" h="1076539" extrusionOk="0">
                <a:moveTo>
                  <a:pt x="0" y="0"/>
                </a:moveTo>
                <a:lnTo>
                  <a:pt x="4278974" y="0"/>
                </a:lnTo>
                <a:lnTo>
                  <a:pt x="4278974" y="1076539"/>
                </a:lnTo>
                <a:lnTo>
                  <a:pt x="0" y="10765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l="-4367" r="-3734"/>
            </a:stretch>
          </a:blipFill>
          <a:ln>
            <a:noFill/>
          </a:ln>
        </p:spPr>
      </p:sp>
      <p:sp>
        <p:nvSpPr>
          <p:cNvPr id="475" name="Google Shape;475;p50"/>
          <p:cNvSpPr txBox="1"/>
          <p:nvPr/>
        </p:nvSpPr>
        <p:spPr>
          <a:xfrm>
            <a:off x="2057806" y="559771"/>
            <a:ext cx="5028387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QUEM É VOCÊ NO PRDE?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26.TF">
            <a:hlinkClick r:id="" action="ppaction://media"/>
            <a:extLst>
              <a:ext uri="{FF2B5EF4-FFF2-40B4-BE49-F238E27FC236}">
                <a16:creationId xmlns:a16="http://schemas.microsoft.com/office/drawing/2014/main" xmlns="" id="{B9CE40B6-6E3A-BD24-9AED-778CC7989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3857" y="75292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1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482" name="Google Shape;482;p51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7469" t="-30747" r="-13068" b="-18832"/>
            </a:stretch>
          </a:blipFill>
          <a:ln>
            <a:noFill/>
          </a:ln>
        </p:spPr>
      </p:sp>
      <p:sp>
        <p:nvSpPr>
          <p:cNvPr id="483" name="Google Shape;483;p51"/>
          <p:cNvSpPr txBox="1"/>
          <p:nvPr/>
        </p:nvSpPr>
        <p:spPr>
          <a:xfrm>
            <a:off x="1134972" y="1192935"/>
            <a:ext cx="6878289" cy="280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335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PRINCIPAIS DÚVIDAS SOBRE A CONDUÇÃO 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335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DO PRDE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27">
            <a:hlinkClick r:id="" action="ppaction://media"/>
            <a:extLst>
              <a:ext uri="{FF2B5EF4-FFF2-40B4-BE49-F238E27FC236}">
                <a16:creationId xmlns:a16="http://schemas.microsoft.com/office/drawing/2014/main" xmlns="" id="{7901D11F-7263-C7B1-F04B-8FE6E2659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076" y="754904"/>
            <a:ext cx="621323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2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490" name="Google Shape;490;p52"/>
          <p:cNvSpPr/>
          <p:nvPr/>
        </p:nvSpPr>
        <p:spPr>
          <a:xfrm>
            <a:off x="-4235" y="608734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8063" r="-7889" b="-5814"/>
            </a:stretch>
          </a:blipFill>
          <a:ln>
            <a:noFill/>
          </a:ln>
        </p:spPr>
      </p:sp>
      <p:sp>
        <p:nvSpPr>
          <p:cNvPr id="491" name="Google Shape;491;p52"/>
          <p:cNvSpPr txBox="1"/>
          <p:nvPr/>
        </p:nvSpPr>
        <p:spPr>
          <a:xfrm>
            <a:off x="2810079" y="1640246"/>
            <a:ext cx="5684711" cy="3122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Lei Estadual n.º 12.209/11 e o Decreto Estadual n.º 15.805/14 não trazem exigência expressa de nomeação de servidor efetivo para a condução do PRDE, embora seja recomendável a nomeação de agente público do quadro permanente, aprovado no estágio probatório, para o exercício deste encargo.</a:t>
            </a:r>
            <a:endParaRPr dirty="0"/>
          </a:p>
          <a:p>
            <a:pPr marL="0" marR="0" lvl="0" indent="0" algn="just" rtl="0">
              <a:lnSpc>
                <a:spcPct val="1135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Assim, é possível defender que não há nulidade se o PRDE for conduzido por servidor ocupante de cargo comissionado ou servidor temporário (REDA).</a:t>
            </a:r>
            <a:endParaRPr dirty="0"/>
          </a:p>
        </p:txBody>
      </p:sp>
      <p:sp>
        <p:nvSpPr>
          <p:cNvPr id="492" name="Google Shape;492;p52"/>
          <p:cNvSpPr/>
          <p:nvPr/>
        </p:nvSpPr>
        <p:spPr>
          <a:xfrm rot="37801" flipH="1">
            <a:off x="684463" y="3451919"/>
            <a:ext cx="1950230" cy="1297144"/>
          </a:xfrm>
          <a:custGeom>
            <a:avLst/>
            <a:gdLst/>
            <a:ahLst/>
            <a:cxnLst/>
            <a:rect l="l" t="t" r="r" b="b"/>
            <a:pathLst>
              <a:path w="1611708" h="1361119" extrusionOk="0">
                <a:moveTo>
                  <a:pt x="1611708" y="22244"/>
                </a:moveTo>
                <a:lnTo>
                  <a:pt x="18696" y="0"/>
                </a:lnTo>
                <a:lnTo>
                  <a:pt x="0" y="1338875"/>
                </a:lnTo>
                <a:lnTo>
                  <a:pt x="1593013" y="1361119"/>
                </a:lnTo>
                <a:lnTo>
                  <a:pt x="1611708" y="22244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72343" t="-385685" r="-75857" b="-167354"/>
            </a:stretch>
          </a:blipFill>
          <a:ln>
            <a:noFill/>
          </a:ln>
        </p:spPr>
      </p:sp>
      <p:sp>
        <p:nvSpPr>
          <p:cNvPr id="493" name="Google Shape;493;p52"/>
          <p:cNvSpPr txBox="1"/>
          <p:nvPr/>
        </p:nvSpPr>
        <p:spPr>
          <a:xfrm>
            <a:off x="677391" y="1097986"/>
            <a:ext cx="7841345" cy="40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8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Sim !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4" name="Google Shape;494;p52"/>
          <p:cNvSpPr/>
          <p:nvPr/>
        </p:nvSpPr>
        <p:spPr>
          <a:xfrm>
            <a:off x="1813926" y="49175"/>
            <a:ext cx="5520385" cy="930827"/>
          </a:xfrm>
          <a:custGeom>
            <a:avLst/>
            <a:gdLst/>
            <a:ahLst/>
            <a:cxnLst/>
            <a:rect l="l" t="t" r="r" b="b"/>
            <a:pathLst>
              <a:path w="4561985" h="976794" extrusionOk="0">
                <a:moveTo>
                  <a:pt x="0" y="0"/>
                </a:moveTo>
                <a:lnTo>
                  <a:pt x="4561984" y="0"/>
                </a:lnTo>
                <a:lnTo>
                  <a:pt x="4561984" y="976794"/>
                </a:lnTo>
                <a:lnTo>
                  <a:pt x="0" y="9767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495" name="Google Shape;495;p52"/>
          <p:cNvSpPr txBox="1"/>
          <p:nvPr/>
        </p:nvSpPr>
        <p:spPr>
          <a:xfrm>
            <a:off x="2060382" y="-36526"/>
            <a:ext cx="5019000" cy="95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QUALQUER AGENTE PÚBLICO PODE CONDUZIR O PRDE?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28.TF">
            <a:hlinkClick r:id="" action="ppaction://media"/>
            <a:extLst>
              <a:ext uri="{FF2B5EF4-FFF2-40B4-BE49-F238E27FC236}">
                <a16:creationId xmlns:a16="http://schemas.microsoft.com/office/drawing/2014/main" xmlns="" id="{42556D97-D832-04D1-EF42-C171EB8DD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6601" y="143364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3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502" name="Google Shape;502;p53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4399" r="-12436" b="-15121"/>
            </a:stretch>
          </a:blipFill>
          <a:ln>
            <a:noFill/>
          </a:ln>
        </p:spPr>
      </p:sp>
      <p:sp>
        <p:nvSpPr>
          <p:cNvPr id="503" name="Google Shape;503;p53"/>
          <p:cNvSpPr txBox="1"/>
          <p:nvPr/>
        </p:nvSpPr>
        <p:spPr>
          <a:xfrm>
            <a:off x="517438" y="1845979"/>
            <a:ext cx="8166521" cy="154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1123" marR="0" lvl="1" indent="-170561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0"/>
              <a:buFont typeface="Arial"/>
              <a:buChar char="•"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o devedor é agente público, aposentado ou pensionista, assinará Termo de Anuência e Parcelamento, autorizando o desconto em folha de pagamento, desde que não exceda 1/3 da remuneração, dos proventos de aposentadoria ou da pensão que recebe.</a:t>
            </a:r>
          </a:p>
          <a:p>
            <a:pPr marL="170562" marR="0" lvl="1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0"/>
            </a:pPr>
            <a:endParaRPr dirty="0"/>
          </a:p>
        </p:txBody>
      </p:sp>
      <p:sp>
        <p:nvSpPr>
          <p:cNvPr id="504" name="Google Shape;504;p53"/>
          <p:cNvSpPr/>
          <p:nvPr/>
        </p:nvSpPr>
        <p:spPr>
          <a:xfrm>
            <a:off x="6737965" y="3170302"/>
            <a:ext cx="1945994" cy="1482372"/>
          </a:xfrm>
          <a:custGeom>
            <a:avLst/>
            <a:gdLst/>
            <a:ahLst/>
            <a:cxnLst/>
            <a:rect l="l" t="t" r="r" b="b"/>
            <a:pathLst>
              <a:path w="1608148" h="1555576" extrusionOk="0">
                <a:moveTo>
                  <a:pt x="0" y="0"/>
                </a:moveTo>
                <a:lnTo>
                  <a:pt x="1608148" y="0"/>
                </a:lnTo>
                <a:lnTo>
                  <a:pt x="1608148" y="1555576"/>
                </a:lnTo>
                <a:lnTo>
                  <a:pt x="0" y="1555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281643" t="-155686" r="-377196" b="-162409"/>
            </a:stretch>
          </a:blipFill>
          <a:ln>
            <a:noFill/>
          </a:ln>
        </p:spPr>
      </p:sp>
      <p:sp>
        <p:nvSpPr>
          <p:cNvPr id="505" name="Google Shape;505;p53"/>
          <p:cNvSpPr txBox="1"/>
          <p:nvPr/>
        </p:nvSpPr>
        <p:spPr>
          <a:xfrm>
            <a:off x="517438" y="3095779"/>
            <a:ext cx="6220527" cy="146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1123" marR="0" lvl="1" indent="-170561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0"/>
              <a:buFont typeface="Arial"/>
              <a:buChar char="•"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o devedor não recebe verba da folha de pagamento do Estado, assinará Termo de Reconhecimento de Dívida e Parcelamento, para pagar o débito em até 30 parcelas, não inferiores a R$ 100,00 reais, podendo excepcionalmente ser deferido o parcelamento em até 60 prestações.   </a:t>
            </a:r>
            <a:endParaRPr dirty="0"/>
          </a:p>
        </p:txBody>
      </p:sp>
      <p:sp>
        <p:nvSpPr>
          <p:cNvPr id="506" name="Google Shape;506;p53"/>
          <p:cNvSpPr txBox="1"/>
          <p:nvPr/>
        </p:nvSpPr>
        <p:spPr>
          <a:xfrm>
            <a:off x="653445" y="1065428"/>
            <a:ext cx="8133172" cy="40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9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Sim !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" name="Google Shape;507;p53"/>
          <p:cNvSpPr txBox="1"/>
          <p:nvPr/>
        </p:nvSpPr>
        <p:spPr>
          <a:xfrm>
            <a:off x="653445" y="1448220"/>
            <a:ext cx="8035897" cy="23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ente público pode propor o pagamento parcelado do débito:</a:t>
            </a:r>
            <a:endParaRPr/>
          </a:p>
        </p:txBody>
      </p:sp>
      <p:sp>
        <p:nvSpPr>
          <p:cNvPr id="508" name="Google Shape;508;p53"/>
          <p:cNvSpPr/>
          <p:nvPr/>
        </p:nvSpPr>
        <p:spPr>
          <a:xfrm>
            <a:off x="1100300" y="-71154"/>
            <a:ext cx="6947635" cy="1171485"/>
          </a:xfrm>
          <a:custGeom>
            <a:avLst/>
            <a:gdLst/>
            <a:ahLst/>
            <a:cxnLst/>
            <a:rect l="l" t="t" r="r" b="b"/>
            <a:pathLst>
              <a:path w="5741448" h="1229336" extrusionOk="0">
                <a:moveTo>
                  <a:pt x="0" y="0"/>
                </a:moveTo>
                <a:lnTo>
                  <a:pt x="5741448" y="0"/>
                </a:lnTo>
                <a:lnTo>
                  <a:pt x="5741448" y="1229336"/>
                </a:lnTo>
                <a:lnTo>
                  <a:pt x="0" y="1229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509" name="Google Shape;509;p53"/>
          <p:cNvSpPr txBox="1"/>
          <p:nvPr/>
        </p:nvSpPr>
        <p:spPr>
          <a:xfrm>
            <a:off x="1420698" y="147424"/>
            <a:ext cx="6360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Arial"/>
              </a:rPr>
              <a:t>É POSSÍVEL PROPOR AO DEVEDOR UM ACORDO PARA QUITAR O SEU DÉBITO? 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S29.TF">
            <a:hlinkClick r:id="" action="ppaction://media"/>
            <a:extLst>
              <a:ext uri="{FF2B5EF4-FFF2-40B4-BE49-F238E27FC236}">
                <a16:creationId xmlns:a16="http://schemas.microsoft.com/office/drawing/2014/main" xmlns="" id="{6827549E-D259-92C6-68BC-14252CB71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2136" y="64598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179" name="Google Shape;179;p27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6492" r="-16628" b="-18234"/>
            </a:stretch>
          </a:blipFill>
          <a:ln>
            <a:noFill/>
          </a:ln>
        </p:spPr>
      </p:sp>
      <p:sp>
        <p:nvSpPr>
          <p:cNvPr id="180" name="Google Shape;180;p27"/>
          <p:cNvSpPr txBox="1"/>
          <p:nvPr/>
        </p:nvSpPr>
        <p:spPr>
          <a:xfrm>
            <a:off x="2476205" y="982402"/>
            <a:ext cx="6387848" cy="3666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Processo de Reparação de Danos (PRD) é uma espécie de processo administrativo que pode ser realizado para buscar ressarcimento de prejuízos ao erário e também quando o Estado tem o dever de indenizar danos materiais causados a terceiros, inclusive nas hipóteses previstas no </a:t>
            </a:r>
            <a:r>
              <a:rPr lang="pt-BR" sz="158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art. 37, § 6º, da Constituição Federal.</a:t>
            </a:r>
            <a:endParaRPr dirty="0"/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sng" strike="noStrike" cap="none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7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Está previsto no </a:t>
            </a:r>
            <a:r>
              <a:rPr lang="pt-BR" sz="158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art. 136 e seguintes da Lei Estadual n.º 12.209/11</a:t>
            </a: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 Lei de Processo Administrativo do Estado da Bahia.</a:t>
            </a:r>
            <a:endParaRPr dirty="0"/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rito do PRD está disciplinado no </a:t>
            </a:r>
            <a:r>
              <a:rPr lang="pt-BR" sz="158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art. 31 e seguintes do Decreto Estadual n.º 15.805/14</a:t>
            </a: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que regulamenta a Lei Estadual n.º 12.209/11.</a:t>
            </a:r>
            <a:endParaRPr dirty="0"/>
          </a:p>
        </p:txBody>
      </p:sp>
      <p:sp>
        <p:nvSpPr>
          <p:cNvPr id="181" name="Google Shape;181;p27"/>
          <p:cNvSpPr/>
          <p:nvPr/>
        </p:nvSpPr>
        <p:spPr>
          <a:xfrm>
            <a:off x="123592" y="1414981"/>
            <a:ext cx="2289331" cy="2696252"/>
          </a:xfrm>
          <a:custGeom>
            <a:avLst/>
            <a:gdLst/>
            <a:ahLst/>
            <a:cxnLst/>
            <a:rect l="l" t="t" r="r" b="b"/>
            <a:pathLst>
              <a:path w="1891878" h="2829400" extrusionOk="0">
                <a:moveTo>
                  <a:pt x="0" y="0"/>
                </a:moveTo>
                <a:lnTo>
                  <a:pt x="1891877" y="0"/>
                </a:lnTo>
                <a:lnTo>
                  <a:pt x="1891877" y="2829400"/>
                </a:lnTo>
                <a:lnTo>
                  <a:pt x="0" y="2829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t="-721" r="-49606" b="-722"/>
            </a:stretch>
          </a:blipFill>
          <a:ln>
            <a:noFill/>
          </a:ln>
        </p:spPr>
      </p:sp>
      <p:sp>
        <p:nvSpPr>
          <p:cNvPr id="182" name="Google Shape;182;p27"/>
          <p:cNvSpPr/>
          <p:nvPr/>
        </p:nvSpPr>
        <p:spPr>
          <a:xfrm>
            <a:off x="2029094" y="85456"/>
            <a:ext cx="5090047" cy="858266"/>
          </a:xfrm>
          <a:custGeom>
            <a:avLst/>
            <a:gdLst/>
            <a:ahLst/>
            <a:cxnLst/>
            <a:rect l="l" t="t" r="r" b="b"/>
            <a:pathLst>
              <a:path w="4206358" h="900649" extrusionOk="0">
                <a:moveTo>
                  <a:pt x="0" y="0"/>
                </a:moveTo>
                <a:lnTo>
                  <a:pt x="4206358" y="0"/>
                </a:lnTo>
                <a:lnTo>
                  <a:pt x="4206358" y="900648"/>
                </a:lnTo>
                <a:lnTo>
                  <a:pt x="0" y="900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183" name="Google Shape;183;p27"/>
          <p:cNvSpPr txBox="1"/>
          <p:nvPr/>
        </p:nvSpPr>
        <p:spPr>
          <a:xfrm>
            <a:off x="2412923" y="256056"/>
            <a:ext cx="432239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O QUE É PRD?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3">
            <a:hlinkClick r:id="" action="ppaction://media"/>
            <a:extLst>
              <a:ext uri="{FF2B5EF4-FFF2-40B4-BE49-F238E27FC236}">
                <a16:creationId xmlns:a16="http://schemas.microsoft.com/office/drawing/2014/main" xmlns="" id="{4AF99CCF-74E7-AAEC-5A94-5FEAD4801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8657" y="59939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4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516" name="Google Shape;516;p54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5429" r="-9673" b="-10664"/>
            </a:stretch>
          </a:blipFill>
          <a:ln>
            <a:noFill/>
          </a:ln>
        </p:spPr>
      </p:sp>
      <p:sp>
        <p:nvSpPr>
          <p:cNvPr id="517" name="Google Shape;517;p54"/>
          <p:cNvSpPr txBox="1"/>
          <p:nvPr/>
        </p:nvSpPr>
        <p:spPr>
          <a:xfrm>
            <a:off x="2283576" y="1597575"/>
            <a:ext cx="6211214" cy="146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1123" marR="0" lvl="1" indent="-170561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0"/>
              <a:buFont typeface="Arial"/>
              <a:buChar char="•"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Nos casos de dano ao erário decorrente de avaria ou perda de bem público, ou em situações em que o devedor não cumpriu obrigação assumida perante o Estado, o ressarcimento poderá se dar por meio de obrigação de fazer ou de dar, desde que haja reconstituição do patrimônio público. </a:t>
            </a:r>
            <a:endParaRPr/>
          </a:p>
        </p:txBody>
      </p:sp>
      <p:sp>
        <p:nvSpPr>
          <p:cNvPr id="518" name="Google Shape;518;p54"/>
          <p:cNvSpPr/>
          <p:nvPr/>
        </p:nvSpPr>
        <p:spPr>
          <a:xfrm>
            <a:off x="653445" y="2839430"/>
            <a:ext cx="1640072" cy="1546770"/>
          </a:xfrm>
          <a:custGeom>
            <a:avLst/>
            <a:gdLst/>
            <a:ahLst/>
            <a:cxnLst/>
            <a:rect l="l" t="t" r="r" b="b"/>
            <a:pathLst>
              <a:path w="1355337" h="1623154" extrusionOk="0">
                <a:moveTo>
                  <a:pt x="0" y="0"/>
                </a:moveTo>
                <a:lnTo>
                  <a:pt x="1355337" y="0"/>
                </a:lnTo>
                <a:lnTo>
                  <a:pt x="1355337" y="1623154"/>
                </a:lnTo>
                <a:lnTo>
                  <a:pt x="0" y="1623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97284" t="-285740" r="-81779" b="-132018"/>
            </a:stretch>
          </a:blipFill>
          <a:ln>
            <a:noFill/>
          </a:ln>
        </p:spPr>
      </p:sp>
      <p:sp>
        <p:nvSpPr>
          <p:cNvPr id="519" name="Google Shape;519;p54"/>
          <p:cNvSpPr txBox="1"/>
          <p:nvPr/>
        </p:nvSpPr>
        <p:spPr>
          <a:xfrm>
            <a:off x="2288794" y="3170777"/>
            <a:ext cx="6211214" cy="121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1123" marR="0" lvl="1" indent="-170561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0"/>
              <a:buFont typeface="Arial"/>
              <a:buChar char="•"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 caso de avaria ou perda de bem público, o devedor pode se comprometer a consertar o bem avariado (obrigação de fazer) ou entregar bem equivalente (obrigação de dar), mediante assinatura de Termo de Compromisso.  </a:t>
            </a:r>
            <a:endParaRPr/>
          </a:p>
        </p:txBody>
      </p:sp>
      <p:sp>
        <p:nvSpPr>
          <p:cNvPr id="520" name="Google Shape;520;p54"/>
          <p:cNvSpPr txBox="1"/>
          <p:nvPr/>
        </p:nvSpPr>
        <p:spPr>
          <a:xfrm>
            <a:off x="653445" y="1133230"/>
            <a:ext cx="7841345" cy="40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8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Sim !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1" name="Google Shape;521;p54"/>
          <p:cNvSpPr/>
          <p:nvPr/>
        </p:nvSpPr>
        <p:spPr>
          <a:xfrm>
            <a:off x="1864956" y="57779"/>
            <a:ext cx="5418324" cy="913618"/>
          </a:xfrm>
          <a:custGeom>
            <a:avLst/>
            <a:gdLst/>
            <a:ahLst/>
            <a:cxnLst/>
            <a:rect l="l" t="t" r="r" b="b"/>
            <a:pathLst>
              <a:path w="4477643" h="958735" extrusionOk="0">
                <a:moveTo>
                  <a:pt x="0" y="0"/>
                </a:moveTo>
                <a:lnTo>
                  <a:pt x="4477642" y="0"/>
                </a:lnTo>
                <a:lnTo>
                  <a:pt x="4477642" y="958736"/>
                </a:lnTo>
                <a:lnTo>
                  <a:pt x="0" y="958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522" name="Google Shape;522;p54"/>
          <p:cNvSpPr txBox="1"/>
          <p:nvPr/>
        </p:nvSpPr>
        <p:spPr>
          <a:xfrm>
            <a:off x="2283576" y="181641"/>
            <a:ext cx="45705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EXISTE OUTRA FORMA DE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 ACORDO EM PRDE?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30T.F">
            <a:hlinkClick r:id="" action="ppaction://media"/>
            <a:extLst>
              <a:ext uri="{FF2B5EF4-FFF2-40B4-BE49-F238E27FC236}">
                <a16:creationId xmlns:a16="http://schemas.microsoft.com/office/drawing/2014/main" xmlns="" id="{BD715485-2CFD-E854-9F95-1EFE8E248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797" y="6665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5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529" name="Google Shape;529;p55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584" t="-49383" r="-17795"/>
            </a:stretch>
          </a:blipFill>
          <a:ln>
            <a:noFill/>
          </a:ln>
        </p:spPr>
      </p:sp>
      <p:sp>
        <p:nvSpPr>
          <p:cNvPr id="530" name="Google Shape;530;p55"/>
          <p:cNvSpPr txBox="1"/>
          <p:nvPr/>
        </p:nvSpPr>
        <p:spPr>
          <a:xfrm>
            <a:off x="2879165" y="2950453"/>
            <a:ext cx="5796900" cy="14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Isto significa que, na maioria dos casos, como nos atos tipificados como improbidade administrativa, com dolo do devedor, a cobrança do ressarcimento pelo PRDE é cabível a qualquer momento, conforme precedentes da PGE, interpretando o art. 37, § 5º, da Constituição Federal e jurisprudência.</a:t>
            </a:r>
            <a:endParaRPr sz="1300"/>
          </a:p>
        </p:txBody>
      </p:sp>
      <p:sp>
        <p:nvSpPr>
          <p:cNvPr id="531" name="Google Shape;531;p55"/>
          <p:cNvSpPr/>
          <p:nvPr/>
        </p:nvSpPr>
        <p:spPr>
          <a:xfrm rot="48262" flipH="1">
            <a:off x="687190" y="3211209"/>
            <a:ext cx="1795457" cy="1449573"/>
          </a:xfrm>
          <a:custGeom>
            <a:avLst/>
            <a:gdLst/>
            <a:ahLst/>
            <a:cxnLst/>
            <a:rect l="l" t="t" r="r" b="b"/>
            <a:pathLst>
              <a:path w="1483835" h="1521009" extrusionOk="0">
                <a:moveTo>
                  <a:pt x="1483835" y="25980"/>
                </a:moveTo>
                <a:lnTo>
                  <a:pt x="26654" y="0"/>
                </a:lnTo>
                <a:lnTo>
                  <a:pt x="0" y="1495031"/>
                </a:lnTo>
                <a:lnTo>
                  <a:pt x="1457181" y="1521010"/>
                </a:lnTo>
                <a:lnTo>
                  <a:pt x="1483835" y="2598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508911" t="-266355" r="-262168" b="-86583"/>
            </a:stretch>
          </a:blipFill>
          <a:ln>
            <a:noFill/>
          </a:ln>
        </p:spPr>
      </p:sp>
      <p:sp>
        <p:nvSpPr>
          <p:cNvPr id="532" name="Google Shape;532;p55">
            <a:hlinkClick r:id="rId8" action="ppaction://hlinksldjump"/>
          </p:cNvPr>
          <p:cNvSpPr/>
          <p:nvPr/>
        </p:nvSpPr>
        <p:spPr>
          <a:xfrm>
            <a:off x="8402613" y="297797"/>
            <a:ext cx="547131" cy="352233"/>
          </a:xfrm>
          <a:custGeom>
            <a:avLst/>
            <a:gdLst/>
            <a:ahLst/>
            <a:cxnLst/>
            <a:rect l="l" t="t" r="r" b="b"/>
            <a:pathLst>
              <a:path w="452143" h="369627" extrusionOk="0">
                <a:moveTo>
                  <a:pt x="0" y="0"/>
                </a:moveTo>
                <a:lnTo>
                  <a:pt x="452144" y="0"/>
                </a:lnTo>
                <a:lnTo>
                  <a:pt x="452144" y="369627"/>
                </a:lnTo>
                <a:lnTo>
                  <a:pt x="0" y="369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33" name="Google Shape;533;p55"/>
          <p:cNvSpPr/>
          <p:nvPr/>
        </p:nvSpPr>
        <p:spPr>
          <a:xfrm>
            <a:off x="2029094" y="85456"/>
            <a:ext cx="5090047" cy="858266"/>
          </a:xfrm>
          <a:custGeom>
            <a:avLst/>
            <a:gdLst/>
            <a:ahLst/>
            <a:cxnLst/>
            <a:rect l="l" t="t" r="r" b="b"/>
            <a:pathLst>
              <a:path w="4206358" h="900649" extrusionOk="0">
                <a:moveTo>
                  <a:pt x="0" y="0"/>
                </a:moveTo>
                <a:lnTo>
                  <a:pt x="4206358" y="0"/>
                </a:lnTo>
                <a:lnTo>
                  <a:pt x="4206358" y="900648"/>
                </a:lnTo>
                <a:lnTo>
                  <a:pt x="0" y="900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534" name="Google Shape;534;p55"/>
          <p:cNvSpPr txBox="1"/>
          <p:nvPr/>
        </p:nvSpPr>
        <p:spPr>
          <a:xfrm>
            <a:off x="2308525" y="314308"/>
            <a:ext cx="463050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HÁ PRESCRIÇÃO NO PRDE?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5" name="Google Shape;535;p55"/>
          <p:cNvSpPr txBox="1"/>
          <p:nvPr/>
        </p:nvSpPr>
        <p:spPr>
          <a:xfrm>
            <a:off x="703122" y="1126744"/>
            <a:ext cx="7841345" cy="40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9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Em regra, Não !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6" name="Google Shape;536;p55"/>
          <p:cNvSpPr txBox="1"/>
          <p:nvPr/>
        </p:nvSpPr>
        <p:spPr>
          <a:xfrm>
            <a:off x="834835" y="1725974"/>
            <a:ext cx="7841345" cy="97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Processo de Reparação de Danos ao Erário difere do processo sancionatório/disciplinar, e, em regra, não prescreve, salvo em algumas hipóteses, a exemplo de dano decorrente de ato exclusivamente culposo. </a:t>
            </a:r>
            <a:endParaRPr/>
          </a:p>
        </p:txBody>
      </p:sp>
      <p:pic>
        <p:nvPicPr>
          <p:cNvPr id="2" name="S31T.F">
            <a:hlinkClick r:id="" action="ppaction://media"/>
            <a:extLst>
              <a:ext uri="{FF2B5EF4-FFF2-40B4-BE49-F238E27FC236}">
                <a16:creationId xmlns:a16="http://schemas.microsoft.com/office/drawing/2014/main" xmlns="" id="{D02E8977-1CEF-3DC6-40D4-210E6CEFB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2958" y="52426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6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543" name="Google Shape;543;p56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766" t="-23932" r="-7910" b="-13411"/>
            </a:stretch>
          </a:blipFill>
          <a:ln>
            <a:noFill/>
          </a:ln>
        </p:spPr>
      </p:sp>
      <p:sp>
        <p:nvSpPr>
          <p:cNvPr id="544" name="Google Shape;544;p56"/>
          <p:cNvSpPr txBox="1"/>
          <p:nvPr/>
        </p:nvSpPr>
        <p:spPr>
          <a:xfrm>
            <a:off x="854323" y="1259567"/>
            <a:ext cx="7439588" cy="280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34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PRINCIPAIS DÚVIDAS DO DEVEDOR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34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SOBRE PRDE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32">
            <a:hlinkClick r:id="" action="ppaction://media"/>
            <a:extLst>
              <a:ext uri="{FF2B5EF4-FFF2-40B4-BE49-F238E27FC236}">
                <a16:creationId xmlns:a16="http://schemas.microsoft.com/office/drawing/2014/main" xmlns="" id="{499F5540-9200-DBDA-6F42-01E2E3AA5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597" y="80580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7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551" name="Google Shape;551;p57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3117" t="-65327" r="-30110"/>
            </a:stretch>
          </a:blipFill>
          <a:ln>
            <a:noFill/>
          </a:ln>
        </p:spPr>
      </p:sp>
      <p:sp>
        <p:nvSpPr>
          <p:cNvPr id="552" name="Google Shape;552;p57"/>
          <p:cNvSpPr txBox="1"/>
          <p:nvPr/>
        </p:nvSpPr>
        <p:spPr>
          <a:xfrm>
            <a:off x="1421261" y="2405288"/>
            <a:ext cx="6305715" cy="146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 se o devedor não reconhece o seu dever de ressarcir o dano e/ou não concorda com os valores que foram calculados como devidos, terá o direito de apresentar manifestação, no prazo de 10 dias, para afastar a obrigação de ressarcimento, e também pode impugnar os cálculos realizados pelo ente público.</a:t>
            </a:r>
            <a:endParaRPr dirty="0"/>
          </a:p>
        </p:txBody>
      </p:sp>
      <p:sp>
        <p:nvSpPr>
          <p:cNvPr id="553" name="Google Shape;553;p57"/>
          <p:cNvSpPr/>
          <p:nvPr/>
        </p:nvSpPr>
        <p:spPr>
          <a:xfrm>
            <a:off x="286296" y="3202362"/>
            <a:ext cx="1672725" cy="1446085"/>
          </a:xfrm>
          <a:custGeom>
            <a:avLst/>
            <a:gdLst/>
            <a:ahLst/>
            <a:cxnLst/>
            <a:rect l="l" t="t" r="r" b="b"/>
            <a:pathLst>
              <a:path w="1382321" h="1517497" extrusionOk="0">
                <a:moveTo>
                  <a:pt x="0" y="0"/>
                </a:moveTo>
                <a:lnTo>
                  <a:pt x="1382322" y="0"/>
                </a:lnTo>
                <a:lnTo>
                  <a:pt x="1382322" y="1517497"/>
                </a:lnTo>
                <a:lnTo>
                  <a:pt x="0" y="1517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302377" t="-48640" r="-374382" b="-228476"/>
            </a:stretch>
          </a:blipFill>
          <a:ln>
            <a:noFill/>
          </a:ln>
        </p:spPr>
      </p:sp>
      <p:sp>
        <p:nvSpPr>
          <p:cNvPr id="554" name="Google Shape;554;p57"/>
          <p:cNvSpPr txBox="1"/>
          <p:nvPr/>
        </p:nvSpPr>
        <p:spPr>
          <a:xfrm>
            <a:off x="1823224" y="4016836"/>
            <a:ext cx="5903752" cy="4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ATENÇÃO: O PRDE não exige a participação de advogado (defesa técnica).</a:t>
            </a:r>
            <a:endParaRPr dirty="0"/>
          </a:p>
        </p:txBody>
      </p:sp>
      <p:sp>
        <p:nvSpPr>
          <p:cNvPr id="555" name="Google Shape;555;p57"/>
          <p:cNvSpPr/>
          <p:nvPr/>
        </p:nvSpPr>
        <p:spPr>
          <a:xfrm>
            <a:off x="741118" y="0"/>
            <a:ext cx="7780440" cy="1311909"/>
          </a:xfrm>
          <a:custGeom>
            <a:avLst/>
            <a:gdLst/>
            <a:ahLst/>
            <a:cxnLst/>
            <a:rect l="l" t="t" r="r" b="b"/>
            <a:pathLst>
              <a:path w="6429669" h="1376695" extrusionOk="0">
                <a:moveTo>
                  <a:pt x="0" y="0"/>
                </a:moveTo>
                <a:lnTo>
                  <a:pt x="6429669" y="0"/>
                </a:lnTo>
                <a:lnTo>
                  <a:pt x="6429669" y="1376695"/>
                </a:lnTo>
                <a:lnTo>
                  <a:pt x="0" y="1376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556" name="Google Shape;556;p57"/>
          <p:cNvSpPr txBox="1"/>
          <p:nvPr/>
        </p:nvSpPr>
        <p:spPr>
          <a:xfrm>
            <a:off x="1048738" y="307066"/>
            <a:ext cx="71652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SE EU RECEBER NOTIFICAÇÃO OU INTIMAÇÃO NO CURSO DO PRDE, O QUE POSSO FAZER?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7" name="Google Shape;557;p57"/>
          <p:cNvSpPr txBox="1"/>
          <p:nvPr/>
        </p:nvSpPr>
        <p:spPr>
          <a:xfrm>
            <a:off x="1421261" y="1417173"/>
            <a:ext cx="6305715" cy="97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devedor poderá reconhecer o dano e propor uma forma de ressarcimento, incluindo o parcelamento do débito ou a obrigação de fazer/dar para reconstituir o patrimônio público.</a:t>
            </a:r>
            <a:endParaRPr dirty="0"/>
          </a:p>
        </p:txBody>
      </p:sp>
      <p:pic>
        <p:nvPicPr>
          <p:cNvPr id="2" name="S33.TF">
            <a:hlinkClick r:id="" action="ppaction://media"/>
            <a:extLst>
              <a:ext uri="{FF2B5EF4-FFF2-40B4-BE49-F238E27FC236}">
                <a16:creationId xmlns:a16="http://schemas.microsoft.com/office/drawing/2014/main" xmlns="" id="{CF3B61EB-DE68-4B62-AD4C-39EADC6F49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318" y="107493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8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568" name="Google Shape;568;p58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9563" r="-10023" b="-6958"/>
            </a:stretch>
          </a:blipFill>
          <a:ln>
            <a:noFill/>
          </a:ln>
        </p:spPr>
      </p:sp>
      <p:sp>
        <p:nvSpPr>
          <p:cNvPr id="569" name="Google Shape;569;p58"/>
          <p:cNvSpPr txBox="1"/>
          <p:nvPr/>
        </p:nvSpPr>
        <p:spPr>
          <a:xfrm>
            <a:off x="673524" y="1893511"/>
            <a:ext cx="7841345" cy="72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Diz o art. 31, § 2º, do Decreto Estadual n.º 15.805/14, que a existência de boa-fé na hipótese de percepção indevida de créditos não exclui o dever de reparação ao erário pelo devedor.</a:t>
            </a:r>
            <a:endParaRPr/>
          </a:p>
        </p:txBody>
      </p:sp>
      <p:sp>
        <p:nvSpPr>
          <p:cNvPr id="570" name="Google Shape;570;p58"/>
          <p:cNvSpPr/>
          <p:nvPr/>
        </p:nvSpPr>
        <p:spPr>
          <a:xfrm>
            <a:off x="6874264" y="3175627"/>
            <a:ext cx="1620526" cy="1472820"/>
          </a:xfrm>
          <a:custGeom>
            <a:avLst/>
            <a:gdLst/>
            <a:ahLst/>
            <a:cxnLst/>
            <a:rect l="l" t="t" r="r" b="b"/>
            <a:pathLst>
              <a:path w="1339185" h="1545552" extrusionOk="0">
                <a:moveTo>
                  <a:pt x="0" y="0"/>
                </a:moveTo>
                <a:lnTo>
                  <a:pt x="1339185" y="0"/>
                </a:lnTo>
                <a:lnTo>
                  <a:pt x="1339185" y="1545552"/>
                </a:lnTo>
                <a:lnTo>
                  <a:pt x="0" y="15455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309675" t="-234983" r="-513515" b="-89987"/>
            </a:stretch>
          </a:blipFill>
          <a:ln>
            <a:noFill/>
          </a:ln>
        </p:spPr>
      </p:sp>
      <p:sp>
        <p:nvSpPr>
          <p:cNvPr id="571" name="Google Shape;571;p58"/>
          <p:cNvSpPr txBox="1"/>
          <p:nvPr/>
        </p:nvSpPr>
        <p:spPr>
          <a:xfrm>
            <a:off x="663485" y="2790784"/>
            <a:ext cx="6210778" cy="170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Assim, se os valores eram flagrantemente indevidos e foram pagos por erro operacional do órgão público ou entidade administrativa, a pessoa que os recebeu tem o dever de ressarcir o Estado, não podendo se apropriar de verba a que não tem direito, alegando boa-fé, sob pena de caracterização de enriquecimento ilícito.</a:t>
            </a:r>
            <a:endParaRPr/>
          </a:p>
        </p:txBody>
      </p:sp>
      <p:sp>
        <p:nvSpPr>
          <p:cNvPr id="572" name="Google Shape;572;p58"/>
          <p:cNvSpPr txBox="1"/>
          <p:nvPr/>
        </p:nvSpPr>
        <p:spPr>
          <a:xfrm>
            <a:off x="573771" y="1350995"/>
            <a:ext cx="7831304" cy="40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9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Em regra, Não !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3" name="Google Shape;573;p58"/>
          <p:cNvSpPr/>
          <p:nvPr/>
        </p:nvSpPr>
        <p:spPr>
          <a:xfrm>
            <a:off x="639845" y="0"/>
            <a:ext cx="7844906" cy="1322780"/>
          </a:xfrm>
          <a:custGeom>
            <a:avLst/>
            <a:gdLst/>
            <a:ahLst/>
            <a:cxnLst/>
            <a:rect l="l" t="t" r="r" b="b"/>
            <a:pathLst>
              <a:path w="6482943" h="1388102" extrusionOk="0">
                <a:moveTo>
                  <a:pt x="0" y="0"/>
                </a:moveTo>
                <a:lnTo>
                  <a:pt x="6482942" y="0"/>
                </a:lnTo>
                <a:lnTo>
                  <a:pt x="6482942" y="1388102"/>
                </a:lnTo>
                <a:lnTo>
                  <a:pt x="0" y="13881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574" name="Google Shape;574;p58"/>
          <p:cNvSpPr txBox="1"/>
          <p:nvPr/>
        </p:nvSpPr>
        <p:spPr>
          <a:xfrm>
            <a:off x="972518" y="310531"/>
            <a:ext cx="72333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A BOA-FÉ AFASTA O DEVER DE DEVOLUÇÃO 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DE VERBAS RECEBIDAS INDEVIDAMENTE?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34T.F">
            <a:hlinkClick r:id="" action="ppaction://media"/>
            <a:extLst>
              <a:ext uri="{FF2B5EF4-FFF2-40B4-BE49-F238E27FC236}">
                <a16:creationId xmlns:a16="http://schemas.microsoft.com/office/drawing/2014/main" xmlns="" id="{3B8FE5FF-DF09-1097-82AE-65525A095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6582" y="72703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9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581" name="Google Shape;581;p59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5474" r="-9833" b="-10817"/>
            </a:stretch>
          </a:blipFill>
          <a:ln>
            <a:noFill/>
          </a:ln>
        </p:spPr>
      </p:sp>
      <p:sp>
        <p:nvSpPr>
          <p:cNvPr id="582" name="Google Shape;582;p59"/>
          <p:cNvSpPr txBox="1"/>
          <p:nvPr/>
        </p:nvSpPr>
        <p:spPr>
          <a:xfrm>
            <a:off x="653445" y="1667458"/>
            <a:ext cx="7841345" cy="72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devedor pode optar pela quitação do débito à vista, por meio de Documento de Arrecadação Estadual - DAE, ou apresentar pedido de parcelamento, confessando a dívida.</a:t>
            </a:r>
            <a:endParaRPr dirty="0"/>
          </a:p>
        </p:txBody>
      </p:sp>
      <p:sp>
        <p:nvSpPr>
          <p:cNvPr id="583" name="Google Shape;583;p59"/>
          <p:cNvSpPr/>
          <p:nvPr/>
        </p:nvSpPr>
        <p:spPr>
          <a:xfrm>
            <a:off x="6811933" y="3482437"/>
            <a:ext cx="1682857" cy="1148857"/>
          </a:xfrm>
          <a:custGeom>
            <a:avLst/>
            <a:gdLst/>
            <a:ahLst/>
            <a:cxnLst/>
            <a:rect l="l" t="t" r="r" b="b"/>
            <a:pathLst>
              <a:path w="1390694" h="1205591" extrusionOk="0">
                <a:moveTo>
                  <a:pt x="0" y="0"/>
                </a:moveTo>
                <a:lnTo>
                  <a:pt x="1390694" y="0"/>
                </a:lnTo>
                <a:lnTo>
                  <a:pt x="1390694" y="1205591"/>
                </a:lnTo>
                <a:lnTo>
                  <a:pt x="0" y="1205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276213" t="-218738" r="-443727" b="-183773"/>
            </a:stretch>
          </a:blipFill>
          <a:ln>
            <a:noFill/>
          </a:ln>
        </p:spPr>
      </p:sp>
      <p:sp>
        <p:nvSpPr>
          <p:cNvPr id="584" name="Google Shape;584;p59"/>
          <p:cNvSpPr txBox="1"/>
          <p:nvPr/>
        </p:nvSpPr>
        <p:spPr>
          <a:xfrm>
            <a:off x="618380" y="2570409"/>
            <a:ext cx="7841345" cy="72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pagamento parcelado está limitado, via de regra, em até 30 vezes, em prestações não inferiores a R$ 100,00 reais, podendo excepcionalmente ser deferido o parcelamento em até 60 vezes. </a:t>
            </a:r>
            <a:endParaRPr/>
          </a:p>
        </p:txBody>
      </p:sp>
      <p:sp>
        <p:nvSpPr>
          <p:cNvPr id="585" name="Google Shape;585;p59"/>
          <p:cNvSpPr txBox="1"/>
          <p:nvPr/>
        </p:nvSpPr>
        <p:spPr>
          <a:xfrm>
            <a:off x="701855" y="3655009"/>
            <a:ext cx="6158488" cy="72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Concedido o parcelamento solicitado, este será formalizado mediante Termo de Anuência ou de Reconhecimento de Dívida, conforme o caso.</a:t>
            </a:r>
            <a:endParaRPr dirty="0"/>
          </a:p>
        </p:txBody>
      </p:sp>
      <p:sp>
        <p:nvSpPr>
          <p:cNvPr id="586" name="Google Shape;586;p59"/>
          <p:cNvSpPr txBox="1"/>
          <p:nvPr/>
        </p:nvSpPr>
        <p:spPr>
          <a:xfrm>
            <a:off x="618380" y="1125873"/>
            <a:ext cx="7841345" cy="40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9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Sim !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7" name="Google Shape;587;p59"/>
          <p:cNvSpPr/>
          <p:nvPr/>
        </p:nvSpPr>
        <p:spPr>
          <a:xfrm>
            <a:off x="1648506" y="27195"/>
            <a:ext cx="5781091" cy="974786"/>
          </a:xfrm>
          <a:custGeom>
            <a:avLst/>
            <a:gdLst/>
            <a:ahLst/>
            <a:cxnLst/>
            <a:rect l="l" t="t" r="r" b="b"/>
            <a:pathLst>
              <a:path w="4777429" h="1022924" extrusionOk="0">
                <a:moveTo>
                  <a:pt x="0" y="0"/>
                </a:moveTo>
                <a:lnTo>
                  <a:pt x="4777429" y="0"/>
                </a:lnTo>
                <a:lnTo>
                  <a:pt x="4777429" y="1022924"/>
                </a:lnTo>
                <a:lnTo>
                  <a:pt x="0" y="10229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588" name="Google Shape;588;p59"/>
          <p:cNvSpPr txBox="1"/>
          <p:nvPr/>
        </p:nvSpPr>
        <p:spPr>
          <a:xfrm>
            <a:off x="1915238" y="163747"/>
            <a:ext cx="5247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QUERO QUITAR MEU DÉBITO. 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É POSSÍVEL ACORDO?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35T.F">
            <a:hlinkClick r:id="" action="ppaction://media"/>
            <a:extLst>
              <a:ext uri="{FF2B5EF4-FFF2-40B4-BE49-F238E27FC236}">
                <a16:creationId xmlns:a16="http://schemas.microsoft.com/office/drawing/2014/main" xmlns="" id="{2D3E06C6-F56D-D5D6-F402-3C993AE41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3445" y="79074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60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595" name="Google Shape;595;p60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471" t="-24828" r="-11929" b="-17130"/>
            </a:stretch>
          </a:blipFill>
          <a:ln>
            <a:noFill/>
          </a:ln>
        </p:spPr>
      </p:sp>
      <p:sp>
        <p:nvSpPr>
          <p:cNvPr id="596" name="Google Shape;596;p60"/>
          <p:cNvSpPr txBox="1"/>
          <p:nvPr/>
        </p:nvSpPr>
        <p:spPr>
          <a:xfrm>
            <a:off x="2585751" y="1419148"/>
            <a:ext cx="5909039" cy="244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Caso o devedor não responda a Notificação de Cobrança expedida na 3ª fase do PRDE ou não efetue o pagamento (em parcela única ou mensais) dos valores devidos, nos prazos estabelecidos, o débito será inscrito em Dívida Ativa Não Tributária.</a:t>
            </a:r>
            <a:endParaRPr dirty="0"/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inscrição é realizada pela Procuradoria Geral do Estado da Bahia, para fins de cobrança por meios extrajudiciais (como o protesto) e judiciais (ação de execução fiscal), conforme o valor do débito. </a:t>
            </a:r>
            <a:endParaRPr dirty="0"/>
          </a:p>
        </p:txBody>
      </p:sp>
      <p:sp>
        <p:nvSpPr>
          <p:cNvPr id="597" name="Google Shape;597;p60"/>
          <p:cNvSpPr/>
          <p:nvPr/>
        </p:nvSpPr>
        <p:spPr>
          <a:xfrm>
            <a:off x="653445" y="2639594"/>
            <a:ext cx="1663218" cy="1343512"/>
          </a:xfrm>
          <a:custGeom>
            <a:avLst/>
            <a:gdLst/>
            <a:ahLst/>
            <a:cxnLst/>
            <a:rect l="l" t="t" r="r" b="b"/>
            <a:pathLst>
              <a:path w="1374465" h="1409858" extrusionOk="0">
                <a:moveTo>
                  <a:pt x="0" y="0"/>
                </a:moveTo>
                <a:lnTo>
                  <a:pt x="1374465" y="0"/>
                </a:lnTo>
                <a:lnTo>
                  <a:pt x="1374465" y="1409857"/>
                </a:lnTo>
                <a:lnTo>
                  <a:pt x="0" y="14098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96874" t="-353218" r="-83921" b="-155128"/>
            </a:stretch>
          </a:blipFill>
          <a:ln>
            <a:noFill/>
          </a:ln>
        </p:spPr>
      </p:sp>
      <p:sp>
        <p:nvSpPr>
          <p:cNvPr id="598" name="Google Shape;598;p60"/>
          <p:cNvSpPr/>
          <p:nvPr/>
        </p:nvSpPr>
        <p:spPr>
          <a:xfrm>
            <a:off x="899132" y="889"/>
            <a:ext cx="7345735" cy="1238611"/>
          </a:xfrm>
          <a:custGeom>
            <a:avLst/>
            <a:gdLst/>
            <a:ahLst/>
            <a:cxnLst/>
            <a:rect l="l" t="t" r="r" b="b"/>
            <a:pathLst>
              <a:path w="6070434" h="1299777" extrusionOk="0">
                <a:moveTo>
                  <a:pt x="0" y="0"/>
                </a:moveTo>
                <a:lnTo>
                  <a:pt x="6070434" y="0"/>
                </a:lnTo>
                <a:lnTo>
                  <a:pt x="6070434" y="1299778"/>
                </a:lnTo>
                <a:lnTo>
                  <a:pt x="0" y="12997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599" name="Google Shape;599;p60"/>
          <p:cNvSpPr txBox="1"/>
          <p:nvPr/>
        </p:nvSpPr>
        <p:spPr>
          <a:xfrm>
            <a:off x="1221449" y="282861"/>
            <a:ext cx="67011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Arial"/>
              </a:rPr>
              <a:t>SE EU NÃO PAGAR O DÉBITO AO FINAL DO PRDE, O QUE ACONTECE?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S36.TF">
            <a:hlinkClick r:id="" action="ppaction://media"/>
            <a:extLst>
              <a:ext uri="{FF2B5EF4-FFF2-40B4-BE49-F238E27FC236}">
                <a16:creationId xmlns:a16="http://schemas.microsoft.com/office/drawing/2014/main" xmlns="" id="{6A88E6AB-4369-E272-6715-44A9F2B4B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1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606" name="Google Shape;606;p61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5327" r="-10084" b="-11276"/>
            </a:stretch>
          </a:blipFill>
          <a:ln>
            <a:noFill/>
          </a:ln>
        </p:spPr>
      </p:sp>
      <p:sp>
        <p:nvSpPr>
          <p:cNvPr id="607" name="Google Shape;607;p61"/>
          <p:cNvSpPr txBox="1"/>
          <p:nvPr/>
        </p:nvSpPr>
        <p:spPr>
          <a:xfrm>
            <a:off x="545057" y="1453538"/>
            <a:ext cx="7841345" cy="2677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Porque os valores cobrados a título de ressarcimento serão sempre corrigidos pelo Índice Nacional de Preço ao Consumidor  (INPC), a partir da data do fato gerador do dano até a data do pagamento pelo devedor.</a:t>
            </a:r>
            <a:endParaRPr dirty="0"/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Depois da inscrição do débito em Dívida Ativa Não Tributária, além da correção monetária, incidirão também honorários advocatícios e juros, aumentando o valor devido ao longo do tempo.</a:t>
            </a:r>
            <a:endParaRPr dirty="0"/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(art. 14 da Lei Estadual n.º 13.446/15)</a:t>
            </a:r>
            <a:endParaRPr dirty="0"/>
          </a:p>
          <a:p>
            <a:pPr marL="0" marR="0" lvl="0" indent="0" algn="just" rtl="0">
              <a:lnSpc>
                <a:spcPct val="12449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1"/>
          <p:cNvSpPr/>
          <p:nvPr/>
        </p:nvSpPr>
        <p:spPr>
          <a:xfrm flipH="1">
            <a:off x="6646800" y="3249805"/>
            <a:ext cx="1847990" cy="1381489"/>
          </a:xfrm>
          <a:custGeom>
            <a:avLst/>
            <a:gdLst/>
            <a:ahLst/>
            <a:cxnLst/>
            <a:rect l="l" t="t" r="r" b="b"/>
            <a:pathLst>
              <a:path w="1527158" h="1449711" extrusionOk="0">
                <a:moveTo>
                  <a:pt x="1527158" y="0"/>
                </a:moveTo>
                <a:lnTo>
                  <a:pt x="0" y="0"/>
                </a:lnTo>
                <a:lnTo>
                  <a:pt x="0" y="1449711"/>
                </a:lnTo>
                <a:lnTo>
                  <a:pt x="1527158" y="1449711"/>
                </a:lnTo>
                <a:lnTo>
                  <a:pt x="1527158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291370" t="-241601" r="-463915" b="-137073"/>
            </a:stretch>
          </a:blipFill>
          <a:ln>
            <a:noFill/>
          </a:ln>
        </p:spPr>
      </p:sp>
      <p:sp>
        <p:nvSpPr>
          <p:cNvPr id="609" name="Google Shape;609;p61"/>
          <p:cNvSpPr/>
          <p:nvPr/>
        </p:nvSpPr>
        <p:spPr>
          <a:xfrm>
            <a:off x="653445" y="0"/>
            <a:ext cx="7859211" cy="1325191"/>
          </a:xfrm>
          <a:custGeom>
            <a:avLst/>
            <a:gdLst/>
            <a:ahLst/>
            <a:cxnLst/>
            <a:rect l="l" t="t" r="r" b="b"/>
            <a:pathLst>
              <a:path w="6494765" h="1390633" extrusionOk="0">
                <a:moveTo>
                  <a:pt x="0" y="0"/>
                </a:moveTo>
                <a:lnTo>
                  <a:pt x="6494765" y="0"/>
                </a:lnTo>
                <a:lnTo>
                  <a:pt x="6494765" y="1390633"/>
                </a:lnTo>
                <a:lnTo>
                  <a:pt x="0" y="1390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610" name="Google Shape;610;p61"/>
          <p:cNvSpPr txBox="1"/>
          <p:nvPr/>
        </p:nvSpPr>
        <p:spPr>
          <a:xfrm>
            <a:off x="1046268" y="331261"/>
            <a:ext cx="71778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POR QUE É MELHOR O DEVEDOR RESSARCIR O DANO O MAIS RÁPIDO POSSÍVEL?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37T.F">
            <a:hlinkClick r:id="" action="ppaction://media"/>
            <a:extLst>
              <a:ext uri="{FF2B5EF4-FFF2-40B4-BE49-F238E27FC236}">
                <a16:creationId xmlns:a16="http://schemas.microsoft.com/office/drawing/2014/main" xmlns="" id="{582AEECE-C506-FE9E-0E76-E1D373F9D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0257" y="8439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2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617" name="Google Shape;617;p62"/>
          <p:cNvSpPr/>
          <p:nvPr/>
        </p:nvSpPr>
        <p:spPr>
          <a:xfrm>
            <a:off x="3449645" y="2099234"/>
            <a:ext cx="1933010" cy="3046648"/>
          </a:xfrm>
          <a:custGeom>
            <a:avLst/>
            <a:gdLst/>
            <a:ahLst/>
            <a:cxnLst/>
            <a:rect l="l" t="t" r="r" b="b"/>
            <a:pathLst>
              <a:path w="1597418" h="3197100" extrusionOk="0">
                <a:moveTo>
                  <a:pt x="0" y="0"/>
                </a:moveTo>
                <a:lnTo>
                  <a:pt x="1597418" y="0"/>
                </a:lnTo>
                <a:lnTo>
                  <a:pt x="1597418" y="3197100"/>
                </a:lnTo>
                <a:lnTo>
                  <a:pt x="0" y="3197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18" name="Google Shape;618;p62"/>
          <p:cNvSpPr/>
          <p:nvPr/>
        </p:nvSpPr>
        <p:spPr>
          <a:xfrm flipH="1">
            <a:off x="4180006" y="125902"/>
            <a:ext cx="3767477" cy="2641631"/>
          </a:xfrm>
          <a:custGeom>
            <a:avLst/>
            <a:gdLst/>
            <a:ahLst/>
            <a:cxnLst/>
            <a:rect l="l" t="t" r="r" b="b"/>
            <a:pathLst>
              <a:path w="3113401" h="2772082" extrusionOk="0">
                <a:moveTo>
                  <a:pt x="3113401" y="0"/>
                </a:moveTo>
                <a:lnTo>
                  <a:pt x="0" y="0"/>
                </a:lnTo>
                <a:lnTo>
                  <a:pt x="0" y="2772082"/>
                </a:lnTo>
                <a:lnTo>
                  <a:pt x="3113401" y="2772082"/>
                </a:lnTo>
                <a:lnTo>
                  <a:pt x="3113401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19" name="Google Shape;619;p62"/>
          <p:cNvSpPr txBox="1"/>
          <p:nvPr/>
        </p:nvSpPr>
        <p:spPr>
          <a:xfrm>
            <a:off x="4249300" y="258650"/>
            <a:ext cx="3480600" cy="171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O PRDE é um processo administrativo inovador, ao privilegiar a ampla defesa, consensualidade e economicidade, na busca do ressarcimento de prejuízos ao erário pelo devedor, antes da inscrição do débito em Dívida Ativa.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38.1F">
            <a:hlinkClick r:id="" action="ppaction://media"/>
            <a:extLst>
              <a:ext uri="{FF2B5EF4-FFF2-40B4-BE49-F238E27FC236}">
                <a16:creationId xmlns:a16="http://schemas.microsoft.com/office/drawing/2014/main" xmlns="" id="{2DD4355B-460A-EDB7-680B-CFBCB0E50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3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626" name="Google Shape;626;p63"/>
          <p:cNvSpPr/>
          <p:nvPr/>
        </p:nvSpPr>
        <p:spPr>
          <a:xfrm>
            <a:off x="1834607" y="2253315"/>
            <a:ext cx="2739510" cy="2816756"/>
          </a:xfrm>
          <a:custGeom>
            <a:avLst/>
            <a:gdLst/>
            <a:ahLst/>
            <a:cxnLst/>
            <a:rect l="l" t="t" r="r" b="b"/>
            <a:pathLst>
              <a:path w="2263901" h="2955855" extrusionOk="0">
                <a:moveTo>
                  <a:pt x="0" y="0"/>
                </a:moveTo>
                <a:lnTo>
                  <a:pt x="2263901" y="0"/>
                </a:lnTo>
                <a:lnTo>
                  <a:pt x="2263901" y="2955856"/>
                </a:lnTo>
                <a:lnTo>
                  <a:pt x="0" y="2955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5196" r="-1944" b="-1725"/>
            </a:stretch>
          </a:blipFill>
          <a:ln>
            <a:noFill/>
          </a:ln>
        </p:spPr>
      </p:sp>
      <p:sp>
        <p:nvSpPr>
          <p:cNvPr id="627" name="Google Shape;627;p63"/>
          <p:cNvSpPr/>
          <p:nvPr/>
        </p:nvSpPr>
        <p:spPr>
          <a:xfrm flipH="1">
            <a:off x="3913248" y="95791"/>
            <a:ext cx="4128790" cy="2894971"/>
          </a:xfrm>
          <a:custGeom>
            <a:avLst/>
            <a:gdLst/>
            <a:ahLst/>
            <a:cxnLst/>
            <a:rect l="l" t="t" r="r" b="b"/>
            <a:pathLst>
              <a:path w="3411986" h="3037933" extrusionOk="0">
                <a:moveTo>
                  <a:pt x="3411986" y="0"/>
                </a:moveTo>
                <a:lnTo>
                  <a:pt x="0" y="0"/>
                </a:lnTo>
                <a:lnTo>
                  <a:pt x="0" y="3037933"/>
                </a:lnTo>
                <a:lnTo>
                  <a:pt x="3411986" y="3037933"/>
                </a:lnTo>
                <a:lnTo>
                  <a:pt x="3411986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28" name="Google Shape;628;p63"/>
          <p:cNvSpPr txBox="1"/>
          <p:nvPr/>
        </p:nvSpPr>
        <p:spPr>
          <a:xfrm>
            <a:off x="4168000" y="229100"/>
            <a:ext cx="3525000" cy="19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3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O PRDA também é um instrumento de consensualidade e economicidade na solução de conflitos na instância administrativa, ao possibilitar a indenização do Administrado por danos materiais sofridos, prevenindo que estas questões sejam </a:t>
            </a:r>
            <a:r>
              <a:rPr lang="pt-BR" sz="1330" b="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judicializadas</a:t>
            </a:r>
            <a:r>
              <a:rPr lang="pt-BR" sz="133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, conforme Lei Estadual n.º 14.783/24</a:t>
            </a:r>
            <a:r>
              <a:rPr lang="pt-BR" sz="153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.</a:t>
            </a:r>
            <a:endParaRPr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39.TF">
            <a:hlinkClick r:id="" action="ppaction://media"/>
            <a:extLst>
              <a:ext uri="{FF2B5EF4-FFF2-40B4-BE49-F238E27FC236}">
                <a16:creationId xmlns:a16="http://schemas.microsoft.com/office/drawing/2014/main" xmlns="" id="{2E49F5E7-52F4-E595-A94C-221178C6A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190" name="Google Shape;190;p28"/>
          <p:cNvSpPr/>
          <p:nvPr/>
        </p:nvSpPr>
        <p:spPr>
          <a:xfrm>
            <a:off x="2963199" y="2453935"/>
            <a:ext cx="3846232" cy="2478387"/>
          </a:xfrm>
          <a:custGeom>
            <a:avLst/>
            <a:gdLst/>
            <a:ahLst/>
            <a:cxnLst/>
            <a:rect l="l" t="t" r="r" b="b"/>
            <a:pathLst>
              <a:path w="3178483" h="2600776" extrusionOk="0">
                <a:moveTo>
                  <a:pt x="0" y="0"/>
                </a:moveTo>
                <a:lnTo>
                  <a:pt x="3178484" y="0"/>
                </a:lnTo>
                <a:lnTo>
                  <a:pt x="3178484" y="2600776"/>
                </a:lnTo>
                <a:lnTo>
                  <a:pt x="0" y="26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1" name="Google Shape;191;p28"/>
          <p:cNvSpPr/>
          <p:nvPr/>
        </p:nvSpPr>
        <p:spPr>
          <a:xfrm flipH="1">
            <a:off x="5208894" y="321570"/>
            <a:ext cx="3382838" cy="2371934"/>
          </a:xfrm>
          <a:custGeom>
            <a:avLst/>
            <a:gdLst/>
            <a:ahLst/>
            <a:cxnLst/>
            <a:rect l="l" t="t" r="r" b="b"/>
            <a:pathLst>
              <a:path w="2795540" h="2489067" extrusionOk="0">
                <a:moveTo>
                  <a:pt x="2795540" y="0"/>
                </a:moveTo>
                <a:lnTo>
                  <a:pt x="0" y="0"/>
                </a:lnTo>
                <a:lnTo>
                  <a:pt x="0" y="2489067"/>
                </a:lnTo>
                <a:lnTo>
                  <a:pt x="2795540" y="2489067"/>
                </a:lnTo>
                <a:lnTo>
                  <a:pt x="279554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2" name="Google Shape;192;p28"/>
          <p:cNvSpPr txBox="1"/>
          <p:nvPr/>
        </p:nvSpPr>
        <p:spPr>
          <a:xfrm>
            <a:off x="5561027" y="472915"/>
            <a:ext cx="2678572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Você conhece o PRD?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Significa Processo de Reparação de Danos.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b="0" i="0" u="none" strike="noStrike" cap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 Vou explicar tudo sobre este processo!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3" name="Google Shape;193;p28"/>
          <p:cNvSpPr/>
          <p:nvPr/>
        </p:nvSpPr>
        <p:spPr>
          <a:xfrm>
            <a:off x="2600807" y="941984"/>
            <a:ext cx="2498007" cy="1751520"/>
          </a:xfrm>
          <a:custGeom>
            <a:avLst/>
            <a:gdLst/>
            <a:ahLst/>
            <a:cxnLst/>
            <a:rect l="l" t="t" r="r" b="b"/>
            <a:pathLst>
              <a:path w="2064325" h="1838015" extrusionOk="0">
                <a:moveTo>
                  <a:pt x="0" y="0"/>
                </a:moveTo>
                <a:lnTo>
                  <a:pt x="2064325" y="0"/>
                </a:lnTo>
                <a:lnTo>
                  <a:pt x="2064325" y="1838015"/>
                </a:lnTo>
                <a:lnTo>
                  <a:pt x="0" y="1838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4" name="Google Shape;194;p28"/>
          <p:cNvSpPr txBox="1"/>
          <p:nvPr/>
        </p:nvSpPr>
        <p:spPr>
          <a:xfrm>
            <a:off x="2786910" y="1164039"/>
            <a:ext cx="21258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Olá! Como vai? 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 strike="noStrike" cap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Eu sou a </a:t>
            </a:r>
            <a:r>
              <a:rPr lang="pt-BR" sz="1600" i="0" u="none" strike="noStrike" cap="none" dirty="0">
                <a:solidFill>
                  <a:srgbClr val="E52D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PR</a:t>
            </a:r>
            <a:r>
              <a:rPr lang="pt-BR" sz="160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u</a:t>
            </a:r>
            <a:r>
              <a:rPr lang="pt-BR" sz="1600" i="0" u="none" strike="noStrike" cap="none" dirty="0">
                <a:solidFill>
                  <a:srgbClr val="E52D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D</a:t>
            </a:r>
            <a:r>
              <a:rPr lang="pt-BR" sz="160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ência.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4">
            <a:hlinkClick r:id="" action="ppaction://media"/>
            <a:extLst>
              <a:ext uri="{FF2B5EF4-FFF2-40B4-BE49-F238E27FC236}">
                <a16:creationId xmlns:a16="http://schemas.microsoft.com/office/drawing/2014/main" xmlns="" id="{3F188ABD-16E8-9C99-C01D-054CF2B0E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0804" y="637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4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635" name="Google Shape;635;p64"/>
          <p:cNvSpPr/>
          <p:nvPr/>
        </p:nvSpPr>
        <p:spPr>
          <a:xfrm flipH="1">
            <a:off x="4571100" y="95151"/>
            <a:ext cx="2960866" cy="2076061"/>
          </a:xfrm>
          <a:custGeom>
            <a:avLst/>
            <a:gdLst/>
            <a:ahLst/>
            <a:cxnLst/>
            <a:rect l="l" t="t" r="r" b="b"/>
            <a:pathLst>
              <a:path w="2446827" h="2178583" extrusionOk="0">
                <a:moveTo>
                  <a:pt x="2446826" y="0"/>
                </a:moveTo>
                <a:lnTo>
                  <a:pt x="0" y="0"/>
                </a:lnTo>
                <a:lnTo>
                  <a:pt x="0" y="2178584"/>
                </a:lnTo>
                <a:lnTo>
                  <a:pt x="2446826" y="2178584"/>
                </a:lnTo>
                <a:lnTo>
                  <a:pt x="2446826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6" name="Google Shape;636;p64"/>
          <p:cNvSpPr/>
          <p:nvPr/>
        </p:nvSpPr>
        <p:spPr>
          <a:xfrm>
            <a:off x="2028762" y="3559875"/>
            <a:ext cx="2372947" cy="852593"/>
          </a:xfrm>
          <a:custGeom>
            <a:avLst/>
            <a:gdLst/>
            <a:ahLst/>
            <a:cxnLst/>
            <a:rect l="l" t="t" r="r" b="b"/>
            <a:pathLst>
              <a:path w="1960977" h="894696" extrusionOk="0">
                <a:moveTo>
                  <a:pt x="0" y="0"/>
                </a:moveTo>
                <a:lnTo>
                  <a:pt x="1960977" y="0"/>
                </a:lnTo>
                <a:lnTo>
                  <a:pt x="1960977" y="894696"/>
                </a:lnTo>
                <a:lnTo>
                  <a:pt x="0" y="894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7" name="Google Shape;637;p64"/>
          <p:cNvSpPr/>
          <p:nvPr/>
        </p:nvSpPr>
        <p:spPr>
          <a:xfrm>
            <a:off x="3820436" y="1771192"/>
            <a:ext cx="1775203" cy="2959351"/>
          </a:xfrm>
          <a:custGeom>
            <a:avLst/>
            <a:gdLst/>
            <a:ahLst/>
            <a:cxnLst/>
            <a:rect l="l" t="t" r="r" b="b"/>
            <a:pathLst>
              <a:path w="1467008" h="3105492" extrusionOk="0">
                <a:moveTo>
                  <a:pt x="0" y="0"/>
                </a:moveTo>
                <a:lnTo>
                  <a:pt x="1467008" y="0"/>
                </a:lnTo>
                <a:lnTo>
                  <a:pt x="1467008" y="3105492"/>
                </a:lnTo>
                <a:lnTo>
                  <a:pt x="0" y="3105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793" b="-792"/>
            </a:stretch>
          </a:blipFill>
          <a:ln>
            <a:noFill/>
          </a:ln>
        </p:spPr>
      </p:sp>
      <p:sp>
        <p:nvSpPr>
          <p:cNvPr id="638" name="Google Shape;638;p64"/>
          <p:cNvSpPr txBox="1"/>
          <p:nvPr/>
        </p:nvSpPr>
        <p:spPr>
          <a:xfrm>
            <a:off x="4862763" y="327839"/>
            <a:ext cx="2377539" cy="114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Vamos saber um pouco sobre Processo de Reparação de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Danos ao Administrado?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9" name="Google Shape;639;p64"/>
          <p:cNvSpPr txBox="1"/>
          <p:nvPr/>
        </p:nvSpPr>
        <p:spPr>
          <a:xfrm>
            <a:off x="2733671" y="3643750"/>
            <a:ext cx="1008454" cy="371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67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 action="ppaction://hlinksldjump"/>
              </a:rPr>
              <a:t>PRDA</a:t>
            </a:r>
            <a:endParaRPr/>
          </a:p>
        </p:txBody>
      </p:sp>
      <p:sp>
        <p:nvSpPr>
          <p:cNvPr id="640" name="Google Shape;640;p64"/>
          <p:cNvSpPr/>
          <p:nvPr/>
        </p:nvSpPr>
        <p:spPr>
          <a:xfrm>
            <a:off x="1597664" y="264229"/>
            <a:ext cx="2787997" cy="1954852"/>
          </a:xfrm>
          <a:custGeom>
            <a:avLst/>
            <a:gdLst/>
            <a:ahLst/>
            <a:cxnLst/>
            <a:rect l="l" t="t" r="r" b="b"/>
            <a:pathLst>
              <a:path w="2303970" h="2051388" extrusionOk="0">
                <a:moveTo>
                  <a:pt x="0" y="0"/>
                </a:moveTo>
                <a:lnTo>
                  <a:pt x="2303970" y="0"/>
                </a:lnTo>
                <a:lnTo>
                  <a:pt x="2303970" y="2051388"/>
                </a:lnTo>
                <a:lnTo>
                  <a:pt x="0" y="2051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41" name="Google Shape;641;p64"/>
          <p:cNvSpPr txBox="1"/>
          <p:nvPr/>
        </p:nvSpPr>
        <p:spPr>
          <a:xfrm>
            <a:off x="1815197" y="545724"/>
            <a:ext cx="2385026" cy="872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Oi pessoal, eu sou a </a:t>
            </a:r>
            <a:r>
              <a:rPr lang="pt-BR" sz="1430" i="0" u="none" strike="noStrike" cap="none" dirty="0" err="1">
                <a:solidFill>
                  <a:srgbClr val="E52D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P</a:t>
            </a:r>
            <a:r>
              <a:rPr lang="pt-BR" sz="143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refe</a:t>
            </a:r>
            <a:r>
              <a:rPr lang="pt-BR" sz="1430" i="0" u="none" strike="noStrike" cap="none" dirty="0" err="1">
                <a:solidFill>
                  <a:srgbClr val="E52D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R</a:t>
            </a:r>
            <a:r>
              <a:rPr lang="pt-BR" sz="143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i</a:t>
            </a:r>
            <a:r>
              <a:rPr lang="pt-BR" sz="1430" i="0" u="none" strike="noStrike" cap="none" dirty="0" err="1">
                <a:solidFill>
                  <a:srgbClr val="E52D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DA</a:t>
            </a:r>
            <a:r>
              <a:rPr lang="pt-BR" sz="143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, irmã caçula da </a:t>
            </a:r>
            <a:r>
              <a:rPr lang="pt-BR" sz="1430" i="0" u="none" strike="noStrike" cap="none" dirty="0">
                <a:solidFill>
                  <a:srgbClr val="E52D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PR</a:t>
            </a:r>
            <a:r>
              <a:rPr lang="pt-BR" sz="143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u</a:t>
            </a:r>
            <a:r>
              <a:rPr lang="pt-BR" sz="1430" i="0" u="none" strike="noStrike" cap="none" dirty="0">
                <a:solidFill>
                  <a:srgbClr val="E52D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D</a:t>
            </a:r>
            <a:r>
              <a:rPr lang="pt-BR" sz="143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ência e do </a:t>
            </a:r>
            <a:r>
              <a:rPr lang="pt-BR" sz="1430" i="0" u="none" strike="noStrike" cap="none" dirty="0" err="1">
                <a:solidFill>
                  <a:srgbClr val="E52D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PR</a:t>
            </a:r>
            <a:r>
              <a:rPr lang="pt-BR" sz="143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u</a:t>
            </a:r>
            <a:r>
              <a:rPr lang="pt-BR" sz="1430" i="0" u="none" strike="noStrike" cap="none" dirty="0" err="1">
                <a:solidFill>
                  <a:srgbClr val="E52D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D</a:t>
            </a:r>
            <a:r>
              <a:rPr lang="pt-BR" sz="143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ent</a:t>
            </a:r>
            <a:r>
              <a:rPr lang="pt-BR" sz="1430" i="0" u="none" strike="noStrike" cap="none" dirty="0" err="1">
                <a:solidFill>
                  <a:srgbClr val="E52D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E</a:t>
            </a:r>
            <a:r>
              <a:rPr lang="pt-BR" sz="143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40T.F">
            <a:hlinkClick r:id="" action="ppaction://media"/>
            <a:extLst>
              <a:ext uri="{FF2B5EF4-FFF2-40B4-BE49-F238E27FC236}">
                <a16:creationId xmlns:a16="http://schemas.microsoft.com/office/drawing/2014/main" xmlns="" id="{0BD6A06A-0ABA-80AD-7427-60ED9572A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5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648" name="Google Shape;648;p65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895" t="-42316" r="-17034" b="-6506"/>
            </a:stretch>
          </a:blipFill>
          <a:ln>
            <a:noFill/>
          </a:ln>
        </p:spPr>
      </p:sp>
      <p:sp>
        <p:nvSpPr>
          <p:cNvPr id="649" name="Google Shape;649;p65"/>
          <p:cNvSpPr txBox="1"/>
          <p:nvPr/>
        </p:nvSpPr>
        <p:spPr>
          <a:xfrm>
            <a:off x="2079599" y="1202514"/>
            <a:ext cx="5080592" cy="2930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Processo de Reparação de Danos ao Administrado - PRDA, nos termos do art. 141 da Lei Estadual n.º 12.209/11, pode iniciar a pedido do interessado, que teria sofrido o prejuízo material decorrente de ação estatal, ou de ofício pelo ente público.</a:t>
            </a:r>
            <a:endParaRPr dirty="0"/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Isso ocorre quando se identificar eventual  responsabilidade civil extracontratual do Estado em relação ao Administrado (dever de indenização pelos órgãos e entidades do Estado).</a:t>
            </a:r>
            <a:endParaRPr dirty="0"/>
          </a:p>
        </p:txBody>
      </p:sp>
      <p:sp>
        <p:nvSpPr>
          <p:cNvPr id="650" name="Google Shape;650;p65"/>
          <p:cNvSpPr/>
          <p:nvPr/>
        </p:nvSpPr>
        <p:spPr>
          <a:xfrm flipH="1">
            <a:off x="262426" y="2888906"/>
            <a:ext cx="1817172" cy="1742388"/>
          </a:xfrm>
          <a:custGeom>
            <a:avLst/>
            <a:gdLst/>
            <a:ahLst/>
            <a:cxnLst/>
            <a:rect l="l" t="t" r="r" b="b"/>
            <a:pathLst>
              <a:path w="1501691" h="1828432" extrusionOk="0">
                <a:moveTo>
                  <a:pt x="1501691" y="0"/>
                </a:moveTo>
                <a:lnTo>
                  <a:pt x="0" y="0"/>
                </a:lnTo>
                <a:lnTo>
                  <a:pt x="0" y="1828432"/>
                </a:lnTo>
                <a:lnTo>
                  <a:pt x="1501691" y="1828432"/>
                </a:lnTo>
                <a:lnTo>
                  <a:pt x="1501691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35028" t="-70858" r="-167272" b="-563355"/>
            </a:stretch>
          </a:blipFill>
          <a:ln>
            <a:noFill/>
          </a:ln>
        </p:spPr>
      </p:sp>
      <p:sp>
        <p:nvSpPr>
          <p:cNvPr id="651" name="Google Shape;651;p65"/>
          <p:cNvSpPr/>
          <p:nvPr/>
        </p:nvSpPr>
        <p:spPr>
          <a:xfrm>
            <a:off x="2029094" y="85456"/>
            <a:ext cx="5090047" cy="858266"/>
          </a:xfrm>
          <a:custGeom>
            <a:avLst/>
            <a:gdLst/>
            <a:ahLst/>
            <a:cxnLst/>
            <a:rect l="l" t="t" r="r" b="b"/>
            <a:pathLst>
              <a:path w="4206358" h="900649" extrusionOk="0">
                <a:moveTo>
                  <a:pt x="0" y="0"/>
                </a:moveTo>
                <a:lnTo>
                  <a:pt x="4206358" y="0"/>
                </a:lnTo>
                <a:lnTo>
                  <a:pt x="4206358" y="900648"/>
                </a:lnTo>
                <a:lnTo>
                  <a:pt x="0" y="900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652" name="Google Shape;652;p65"/>
          <p:cNvSpPr txBox="1"/>
          <p:nvPr/>
        </p:nvSpPr>
        <p:spPr>
          <a:xfrm>
            <a:off x="2288787" y="273470"/>
            <a:ext cx="4662217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QUANDO SE INICIA O PRDA?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41.TF">
            <a:hlinkClick r:id="" action="ppaction://media"/>
            <a:extLst>
              <a:ext uri="{FF2B5EF4-FFF2-40B4-BE49-F238E27FC236}">
                <a16:creationId xmlns:a16="http://schemas.microsoft.com/office/drawing/2014/main" xmlns="" id="{B8588B13-FDA9-D884-D3EB-93209BE9C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6212" y="86637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6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659" name="Google Shape;659;p66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9590" r="-15743" b="-14038"/>
            </a:stretch>
          </a:blipFill>
          <a:ln>
            <a:noFill/>
          </a:ln>
        </p:spPr>
      </p:sp>
      <p:sp>
        <p:nvSpPr>
          <p:cNvPr id="660" name="Google Shape;660;p66"/>
          <p:cNvSpPr/>
          <p:nvPr/>
        </p:nvSpPr>
        <p:spPr>
          <a:xfrm>
            <a:off x="653445" y="3300268"/>
            <a:ext cx="1892655" cy="1331026"/>
          </a:xfrm>
          <a:custGeom>
            <a:avLst/>
            <a:gdLst/>
            <a:ahLst/>
            <a:cxnLst/>
            <a:rect l="l" t="t" r="r" b="b"/>
            <a:pathLst>
              <a:path w="1564069" h="1396756" extrusionOk="0">
                <a:moveTo>
                  <a:pt x="0" y="0"/>
                </a:moveTo>
                <a:lnTo>
                  <a:pt x="1564069" y="0"/>
                </a:lnTo>
                <a:lnTo>
                  <a:pt x="1564069" y="1396756"/>
                </a:lnTo>
                <a:lnTo>
                  <a:pt x="0" y="139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210211" t="-132871" r="-461631" b="-227767"/>
            </a:stretch>
          </a:blipFill>
          <a:ln>
            <a:noFill/>
          </a:ln>
        </p:spPr>
      </p:sp>
      <p:sp>
        <p:nvSpPr>
          <p:cNvPr id="661" name="Google Shape;661;p66"/>
          <p:cNvSpPr txBox="1"/>
          <p:nvPr/>
        </p:nvSpPr>
        <p:spPr>
          <a:xfrm>
            <a:off x="651320" y="1222626"/>
            <a:ext cx="7841400" cy="1896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PRDA terá a fase de apuração (averiguação do dever de indenização pelo Estado) e de determinação do dano (cálculo dos valores devidos), diferenciando-se do PRDE na última fase. </a:t>
            </a:r>
            <a:endParaRPr dirty="0"/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8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3ª fase do PRDA consistirá na  apresentação de proposta de Acordo Extrajudicial ao Administrado (pessoa física ou jurídica) para indenizar o dano material identificado.</a:t>
            </a:r>
            <a:endParaRPr dirty="0"/>
          </a:p>
        </p:txBody>
      </p:sp>
      <p:sp>
        <p:nvSpPr>
          <p:cNvPr id="662" name="Google Shape;662;p66"/>
          <p:cNvSpPr txBox="1"/>
          <p:nvPr/>
        </p:nvSpPr>
        <p:spPr>
          <a:xfrm>
            <a:off x="2304733" y="3485639"/>
            <a:ext cx="6187987" cy="48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ATENÇÃO: A Lei Estadual n.º 12.209/11 não admite PRDA para indenização de danos morais!</a:t>
            </a:r>
            <a:endParaRPr dirty="0"/>
          </a:p>
        </p:txBody>
      </p:sp>
      <p:sp>
        <p:nvSpPr>
          <p:cNvPr id="663" name="Google Shape;663;p66"/>
          <p:cNvSpPr/>
          <p:nvPr/>
        </p:nvSpPr>
        <p:spPr>
          <a:xfrm>
            <a:off x="2029094" y="68303"/>
            <a:ext cx="5090047" cy="858266"/>
          </a:xfrm>
          <a:custGeom>
            <a:avLst/>
            <a:gdLst/>
            <a:ahLst/>
            <a:cxnLst/>
            <a:rect l="l" t="t" r="r" b="b"/>
            <a:pathLst>
              <a:path w="4206358" h="900649" extrusionOk="0">
                <a:moveTo>
                  <a:pt x="0" y="0"/>
                </a:moveTo>
                <a:lnTo>
                  <a:pt x="4206358" y="0"/>
                </a:lnTo>
                <a:lnTo>
                  <a:pt x="4206358" y="900648"/>
                </a:lnTo>
                <a:lnTo>
                  <a:pt x="0" y="900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664" name="Google Shape;664;p66"/>
          <p:cNvSpPr txBox="1"/>
          <p:nvPr/>
        </p:nvSpPr>
        <p:spPr>
          <a:xfrm>
            <a:off x="2306803" y="273448"/>
            <a:ext cx="4612494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QUAIS AS FASES DO PRDA?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42.TF">
            <a:hlinkClick r:id="" action="ppaction://media"/>
            <a:extLst>
              <a:ext uri="{FF2B5EF4-FFF2-40B4-BE49-F238E27FC236}">
                <a16:creationId xmlns:a16="http://schemas.microsoft.com/office/drawing/2014/main" xmlns="" id="{D09343E6-6A3B-3C7D-4254-E764FF0FB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1320" y="4490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7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671" name="Google Shape;671;p67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5487" r="-16161" b="-18656"/>
            </a:stretch>
          </a:blipFill>
          <a:ln>
            <a:noFill/>
          </a:ln>
        </p:spPr>
      </p:sp>
      <p:sp>
        <p:nvSpPr>
          <p:cNvPr id="672" name="Google Shape;672;p67"/>
          <p:cNvSpPr txBox="1"/>
          <p:nvPr/>
        </p:nvSpPr>
        <p:spPr>
          <a:xfrm>
            <a:off x="1729379" y="1593051"/>
            <a:ext cx="5689475" cy="1950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PRDA, especialmente quando resulta em Acordo Extrajudicial, traz benefícios para as partes, porque o Administrado será indenizado de forma justa e rápida, se comparado a um processo judicial; e o ente público estará atuando conforme os princípios da consensualidade e economicidade na solução de conflitos na instância administrativa.</a:t>
            </a:r>
            <a:endParaRPr/>
          </a:p>
        </p:txBody>
      </p:sp>
      <p:sp>
        <p:nvSpPr>
          <p:cNvPr id="673" name="Google Shape;673;p67"/>
          <p:cNvSpPr/>
          <p:nvPr/>
        </p:nvSpPr>
        <p:spPr>
          <a:xfrm flipH="1">
            <a:off x="7149510" y="3184773"/>
            <a:ext cx="1715292" cy="1463674"/>
          </a:xfrm>
          <a:custGeom>
            <a:avLst/>
            <a:gdLst/>
            <a:ahLst/>
            <a:cxnLst/>
            <a:rect l="l" t="t" r="r" b="b"/>
            <a:pathLst>
              <a:path w="1417498" h="1535954" extrusionOk="0">
                <a:moveTo>
                  <a:pt x="1417498" y="0"/>
                </a:moveTo>
                <a:lnTo>
                  <a:pt x="0" y="0"/>
                </a:lnTo>
                <a:lnTo>
                  <a:pt x="0" y="1535954"/>
                </a:lnTo>
                <a:lnTo>
                  <a:pt x="1417498" y="1535954"/>
                </a:lnTo>
                <a:lnTo>
                  <a:pt x="1417498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534765" t="-249060" r="-378816" b="-147907"/>
            </a:stretch>
          </a:blipFill>
          <a:ln>
            <a:noFill/>
          </a:ln>
        </p:spPr>
      </p:sp>
      <p:sp>
        <p:nvSpPr>
          <p:cNvPr id="674" name="Google Shape;674;p67"/>
          <p:cNvSpPr/>
          <p:nvPr/>
        </p:nvSpPr>
        <p:spPr>
          <a:xfrm>
            <a:off x="1443235" y="147664"/>
            <a:ext cx="6261761" cy="1055836"/>
          </a:xfrm>
          <a:custGeom>
            <a:avLst/>
            <a:gdLst/>
            <a:ahLst/>
            <a:cxnLst/>
            <a:rect l="l" t="t" r="r" b="b"/>
            <a:pathLst>
              <a:path w="5174650" h="1107976" extrusionOk="0">
                <a:moveTo>
                  <a:pt x="0" y="0"/>
                </a:moveTo>
                <a:lnTo>
                  <a:pt x="5174650" y="0"/>
                </a:lnTo>
                <a:lnTo>
                  <a:pt x="5174650" y="1107976"/>
                </a:lnTo>
                <a:lnTo>
                  <a:pt x="0" y="1107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675" name="Google Shape;675;p67"/>
          <p:cNvSpPr txBox="1"/>
          <p:nvPr/>
        </p:nvSpPr>
        <p:spPr>
          <a:xfrm>
            <a:off x="1721373" y="147664"/>
            <a:ext cx="5689500" cy="95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POR QUE O PRDA É VANTAJOSO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 PARA AS PARTES?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43.TF">
            <a:hlinkClick r:id="" action="ppaction://media"/>
            <a:extLst>
              <a:ext uri="{FF2B5EF4-FFF2-40B4-BE49-F238E27FC236}">
                <a16:creationId xmlns:a16="http://schemas.microsoft.com/office/drawing/2014/main" xmlns="" id="{FEF81186-D407-65B1-CA18-4977EBF84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7518" y="492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8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682" name="Google Shape;682;p68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5435" r="-8740" b="-9500"/>
            </a:stretch>
          </a:blipFill>
          <a:ln>
            <a:noFill/>
          </a:ln>
        </p:spPr>
      </p:sp>
      <p:sp>
        <p:nvSpPr>
          <p:cNvPr id="683" name="Google Shape;683;p68"/>
          <p:cNvSpPr txBox="1"/>
          <p:nvPr/>
        </p:nvSpPr>
        <p:spPr>
          <a:xfrm>
            <a:off x="653445" y="1985975"/>
            <a:ext cx="5792479" cy="146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Assinado o Acordo Extrajudicial de Reconhecimento de Débito, Indenização e Quitação de Créditos pelo Administrado, este será encaminhado para a autoridade competente providenciar o pagamento devido, e encerrará o PRDA.</a:t>
            </a:r>
            <a:endParaRPr/>
          </a:p>
        </p:txBody>
      </p:sp>
      <p:sp>
        <p:nvSpPr>
          <p:cNvPr id="684" name="Google Shape;684;p68"/>
          <p:cNvSpPr/>
          <p:nvPr/>
        </p:nvSpPr>
        <p:spPr>
          <a:xfrm flipH="1">
            <a:off x="6657582" y="2142884"/>
            <a:ext cx="1739992" cy="1303609"/>
          </a:xfrm>
          <a:custGeom>
            <a:avLst/>
            <a:gdLst/>
            <a:ahLst/>
            <a:cxnLst/>
            <a:rect l="l" t="t" r="r" b="b"/>
            <a:pathLst>
              <a:path w="1437910" h="1367985" extrusionOk="0">
                <a:moveTo>
                  <a:pt x="1437910" y="0"/>
                </a:moveTo>
                <a:lnTo>
                  <a:pt x="0" y="0"/>
                </a:lnTo>
                <a:lnTo>
                  <a:pt x="0" y="1367985"/>
                </a:lnTo>
                <a:lnTo>
                  <a:pt x="1437910" y="1367985"/>
                </a:lnTo>
                <a:lnTo>
                  <a:pt x="143791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87903" t="-376800" r="-86084" b="-163200"/>
            </a:stretch>
          </a:blipFill>
          <a:ln>
            <a:noFill/>
          </a:ln>
        </p:spPr>
      </p:sp>
      <p:sp>
        <p:nvSpPr>
          <p:cNvPr id="685" name="Google Shape;685;p68"/>
          <p:cNvSpPr/>
          <p:nvPr/>
        </p:nvSpPr>
        <p:spPr>
          <a:xfrm>
            <a:off x="1341230" y="73029"/>
            <a:ext cx="6465696" cy="1090222"/>
          </a:xfrm>
          <a:custGeom>
            <a:avLst/>
            <a:gdLst/>
            <a:ahLst/>
            <a:cxnLst/>
            <a:rect l="l" t="t" r="r" b="b"/>
            <a:pathLst>
              <a:path w="5343179" h="1144060" extrusionOk="0">
                <a:moveTo>
                  <a:pt x="0" y="0"/>
                </a:moveTo>
                <a:lnTo>
                  <a:pt x="5343180" y="0"/>
                </a:lnTo>
                <a:lnTo>
                  <a:pt x="5343180" y="1144060"/>
                </a:lnTo>
                <a:lnTo>
                  <a:pt x="0" y="11440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686" name="Google Shape;686;p68"/>
          <p:cNvSpPr txBox="1"/>
          <p:nvPr/>
        </p:nvSpPr>
        <p:spPr>
          <a:xfrm>
            <a:off x="1517116" y="303973"/>
            <a:ext cx="5907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SE HOUVER ACORDO O QUE ACONTECE?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44.TF">
            <a:hlinkClick r:id="" action="ppaction://media"/>
            <a:extLst>
              <a:ext uri="{FF2B5EF4-FFF2-40B4-BE49-F238E27FC236}">
                <a16:creationId xmlns:a16="http://schemas.microsoft.com/office/drawing/2014/main" xmlns="" id="{29548A7B-C46D-0851-156C-40F8E14D9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3758" y="95888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9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693" name="Google Shape;693;p69"/>
          <p:cNvSpPr/>
          <p:nvPr/>
        </p:nvSpPr>
        <p:spPr>
          <a:xfrm>
            <a:off x="7016" y="497435"/>
            <a:ext cx="9141219" cy="4151012"/>
          </a:xfrm>
          <a:custGeom>
            <a:avLst/>
            <a:gdLst/>
            <a:ahLst/>
            <a:cxnLst/>
            <a:rect l="l" t="t" r="r" b="b"/>
            <a:pathLst>
              <a:path w="7554202" h="4356000" extrusionOk="0">
                <a:moveTo>
                  <a:pt x="0" y="0"/>
                </a:moveTo>
                <a:lnTo>
                  <a:pt x="7554202" y="0"/>
                </a:lnTo>
                <a:lnTo>
                  <a:pt x="7554202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1313" t="-45730" r="-16214"/>
            </a:stretch>
          </a:blipFill>
          <a:ln>
            <a:noFill/>
          </a:ln>
        </p:spPr>
      </p:sp>
      <p:sp>
        <p:nvSpPr>
          <p:cNvPr id="694" name="Google Shape;694;p69"/>
          <p:cNvSpPr txBox="1"/>
          <p:nvPr/>
        </p:nvSpPr>
        <p:spPr>
          <a:xfrm>
            <a:off x="1751980" y="1885571"/>
            <a:ext cx="5658308" cy="170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Caso o Administrado não responda a Notificação ou não aceite o Acordo Extrajudicial proposto na 3ª fase do PRDA, será ajuizada ação de consignação em pagamento e depositado em juízo os valores apurados na 2ª fase do processo, conforme orientado em parecer uniforme da Procuradoria Geral do Estado da Bahia. </a:t>
            </a:r>
            <a:endParaRPr/>
          </a:p>
        </p:txBody>
      </p:sp>
      <p:sp>
        <p:nvSpPr>
          <p:cNvPr id="695" name="Google Shape;695;p69"/>
          <p:cNvSpPr/>
          <p:nvPr/>
        </p:nvSpPr>
        <p:spPr>
          <a:xfrm>
            <a:off x="6271902" y="3115311"/>
            <a:ext cx="1689149" cy="1533136"/>
          </a:xfrm>
          <a:custGeom>
            <a:avLst/>
            <a:gdLst/>
            <a:ahLst/>
            <a:cxnLst/>
            <a:rect l="l" t="t" r="r" b="b"/>
            <a:pathLst>
              <a:path w="1395894" h="1608846" extrusionOk="0">
                <a:moveTo>
                  <a:pt x="0" y="0"/>
                </a:moveTo>
                <a:lnTo>
                  <a:pt x="1395894" y="0"/>
                </a:lnTo>
                <a:lnTo>
                  <a:pt x="1395894" y="1608846"/>
                </a:lnTo>
                <a:lnTo>
                  <a:pt x="0" y="1608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388100" t="-25404" r="-198948" b="-192308"/>
            </a:stretch>
          </a:blipFill>
          <a:ln>
            <a:noFill/>
          </a:ln>
        </p:spPr>
      </p:sp>
      <p:sp>
        <p:nvSpPr>
          <p:cNvPr id="696" name="Google Shape;696;p69"/>
          <p:cNvSpPr/>
          <p:nvPr/>
        </p:nvSpPr>
        <p:spPr>
          <a:xfrm>
            <a:off x="1453076" y="50375"/>
            <a:ext cx="6242079" cy="1052517"/>
          </a:xfrm>
          <a:custGeom>
            <a:avLst/>
            <a:gdLst/>
            <a:ahLst/>
            <a:cxnLst/>
            <a:rect l="l" t="t" r="r" b="b"/>
            <a:pathLst>
              <a:path w="5158385" h="1104493" extrusionOk="0">
                <a:moveTo>
                  <a:pt x="0" y="0"/>
                </a:moveTo>
                <a:lnTo>
                  <a:pt x="5158386" y="0"/>
                </a:lnTo>
                <a:lnTo>
                  <a:pt x="5158386" y="1104493"/>
                </a:lnTo>
                <a:lnTo>
                  <a:pt x="0" y="11044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697" name="Google Shape;697;p69"/>
          <p:cNvSpPr txBox="1"/>
          <p:nvPr/>
        </p:nvSpPr>
        <p:spPr>
          <a:xfrm>
            <a:off x="1744965" y="253949"/>
            <a:ext cx="56583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2400" b="1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SE NÃO HOUVER ACORDO NO PRDA, O QUE ACONTECE? 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45.TF">
            <a:hlinkClick r:id="" action="ppaction://media"/>
            <a:extLst>
              <a:ext uri="{FF2B5EF4-FFF2-40B4-BE49-F238E27FC236}">
                <a16:creationId xmlns:a16="http://schemas.microsoft.com/office/drawing/2014/main" xmlns="" id="{E0E69AFD-3D65-E675-A14A-D651990B6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939" y="62328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70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704" name="Google Shape;704;p70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7193" r="-15644" b="-16309"/>
            </a:stretch>
          </a:blipFill>
          <a:ln>
            <a:noFill/>
          </a:ln>
        </p:spPr>
      </p:sp>
      <p:sp>
        <p:nvSpPr>
          <p:cNvPr id="705" name="Google Shape;705;p70"/>
          <p:cNvSpPr txBox="1"/>
          <p:nvPr/>
        </p:nvSpPr>
        <p:spPr>
          <a:xfrm>
            <a:off x="1858423" y="1727808"/>
            <a:ext cx="5335142" cy="219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Processo de Reparação de Danos ao Administrado é possível o reconhecimento da prescrição, pois o pedido de ressarcimento do dano está sujeito ao prazo de 5 anos, a contar do fato gerador, segundo o art. 1º do Decreto Federal n.º 20.910/32, bem como em atenção ao disposto no art. 169 da Lei Estadual n.º 6.677/94 e no art. 97 da Lei Estadual n.º 7.990/01. </a:t>
            </a:r>
            <a:endParaRPr/>
          </a:p>
        </p:txBody>
      </p:sp>
      <p:sp>
        <p:nvSpPr>
          <p:cNvPr id="706" name="Google Shape;706;p70"/>
          <p:cNvSpPr/>
          <p:nvPr/>
        </p:nvSpPr>
        <p:spPr>
          <a:xfrm>
            <a:off x="6704618" y="3297468"/>
            <a:ext cx="1790172" cy="1333826"/>
          </a:xfrm>
          <a:custGeom>
            <a:avLst/>
            <a:gdLst/>
            <a:ahLst/>
            <a:cxnLst/>
            <a:rect l="l" t="t" r="r" b="b"/>
            <a:pathLst>
              <a:path w="1479378" h="1399694" extrusionOk="0">
                <a:moveTo>
                  <a:pt x="0" y="0"/>
                </a:moveTo>
                <a:lnTo>
                  <a:pt x="1479378" y="0"/>
                </a:lnTo>
                <a:lnTo>
                  <a:pt x="1479378" y="1399694"/>
                </a:lnTo>
                <a:lnTo>
                  <a:pt x="0" y="1399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96755" t="-400889" r="-94729" b="-183666"/>
            </a:stretch>
          </a:blipFill>
          <a:ln>
            <a:noFill/>
          </a:ln>
        </p:spPr>
      </p:sp>
      <p:sp>
        <p:nvSpPr>
          <p:cNvPr id="707" name="Google Shape;707;p70"/>
          <p:cNvSpPr txBox="1"/>
          <p:nvPr/>
        </p:nvSpPr>
        <p:spPr>
          <a:xfrm>
            <a:off x="637277" y="1154506"/>
            <a:ext cx="7841345" cy="40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8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Sim !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8" name="Google Shape;708;p70"/>
          <p:cNvSpPr/>
          <p:nvPr/>
        </p:nvSpPr>
        <p:spPr>
          <a:xfrm>
            <a:off x="1595522" y="20463"/>
            <a:ext cx="5860942" cy="988251"/>
          </a:xfrm>
          <a:custGeom>
            <a:avLst/>
            <a:gdLst/>
            <a:ahLst/>
            <a:cxnLst/>
            <a:rect l="l" t="t" r="r" b="b"/>
            <a:pathLst>
              <a:path w="4843417" h="1037053" extrusionOk="0">
                <a:moveTo>
                  <a:pt x="0" y="0"/>
                </a:moveTo>
                <a:lnTo>
                  <a:pt x="4843417" y="0"/>
                </a:lnTo>
                <a:lnTo>
                  <a:pt x="4843417" y="1037054"/>
                </a:lnTo>
                <a:lnTo>
                  <a:pt x="0" y="1037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709" name="Google Shape;709;p70"/>
          <p:cNvSpPr txBox="1"/>
          <p:nvPr/>
        </p:nvSpPr>
        <p:spPr>
          <a:xfrm>
            <a:off x="1858423" y="275159"/>
            <a:ext cx="533520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NO PRDA OCORRE PRESCRIÇÃO?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46.TF">
            <a:hlinkClick r:id="" action="ppaction://media"/>
            <a:extLst>
              <a:ext uri="{FF2B5EF4-FFF2-40B4-BE49-F238E27FC236}">
                <a16:creationId xmlns:a16="http://schemas.microsoft.com/office/drawing/2014/main" xmlns="" id="{AFB241A8-FD9B-E432-1B23-FCBB3933C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477" y="6630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1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716" name="Google Shape;716;p71"/>
          <p:cNvSpPr/>
          <p:nvPr/>
        </p:nvSpPr>
        <p:spPr>
          <a:xfrm flipH="1">
            <a:off x="2339384" y="634659"/>
            <a:ext cx="3275372" cy="2296583"/>
          </a:xfrm>
          <a:custGeom>
            <a:avLst/>
            <a:gdLst/>
            <a:ahLst/>
            <a:cxnLst/>
            <a:rect l="l" t="t" r="r" b="b"/>
            <a:pathLst>
              <a:path w="2706731" h="2409994" extrusionOk="0">
                <a:moveTo>
                  <a:pt x="2706730" y="0"/>
                </a:moveTo>
                <a:lnTo>
                  <a:pt x="0" y="0"/>
                </a:lnTo>
                <a:lnTo>
                  <a:pt x="0" y="2409995"/>
                </a:lnTo>
                <a:lnTo>
                  <a:pt x="2706730" y="2409995"/>
                </a:lnTo>
                <a:lnTo>
                  <a:pt x="270673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7" name="Google Shape;717;p71"/>
          <p:cNvSpPr/>
          <p:nvPr/>
        </p:nvSpPr>
        <p:spPr>
          <a:xfrm>
            <a:off x="264124" y="1212585"/>
            <a:ext cx="1879501" cy="1317844"/>
          </a:xfrm>
          <a:custGeom>
            <a:avLst/>
            <a:gdLst/>
            <a:ahLst/>
            <a:cxnLst/>
            <a:rect l="l" t="t" r="r" b="b"/>
            <a:pathLst>
              <a:path w="1553199" h="1382923" extrusionOk="0">
                <a:moveTo>
                  <a:pt x="0" y="0"/>
                </a:moveTo>
                <a:lnTo>
                  <a:pt x="1553199" y="0"/>
                </a:lnTo>
                <a:lnTo>
                  <a:pt x="1553199" y="1382923"/>
                </a:lnTo>
                <a:lnTo>
                  <a:pt x="0" y="13829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8" name="Google Shape;718;p71"/>
          <p:cNvSpPr/>
          <p:nvPr/>
        </p:nvSpPr>
        <p:spPr>
          <a:xfrm>
            <a:off x="5636695" y="1952150"/>
            <a:ext cx="2824242" cy="2269631"/>
          </a:xfrm>
          <a:custGeom>
            <a:avLst/>
            <a:gdLst/>
            <a:ahLst/>
            <a:cxnLst/>
            <a:rect l="l" t="t" r="r" b="b"/>
            <a:pathLst>
              <a:path w="2333922" h="2381712" extrusionOk="0">
                <a:moveTo>
                  <a:pt x="0" y="0"/>
                </a:moveTo>
                <a:lnTo>
                  <a:pt x="2333921" y="0"/>
                </a:lnTo>
                <a:lnTo>
                  <a:pt x="2333921" y="2381712"/>
                </a:lnTo>
                <a:lnTo>
                  <a:pt x="0" y="23817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1710" b="-1710"/>
            </a:stretch>
          </a:blipFill>
          <a:ln>
            <a:noFill/>
          </a:ln>
        </p:spPr>
      </p:sp>
      <p:sp>
        <p:nvSpPr>
          <p:cNvPr id="719" name="Google Shape;719;p71"/>
          <p:cNvSpPr txBox="1"/>
          <p:nvPr/>
        </p:nvSpPr>
        <p:spPr>
          <a:xfrm>
            <a:off x="2509083" y="873590"/>
            <a:ext cx="2935800" cy="114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Acesse as minutas e pareceres sobre PRD, disponibilizados pela PGE/BA, acessando nosso site, que traz a jurisprudência administrativa.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" name="Google Shape;720;p71"/>
          <p:cNvSpPr txBox="1"/>
          <p:nvPr/>
        </p:nvSpPr>
        <p:spPr>
          <a:xfrm>
            <a:off x="372926" y="1493049"/>
            <a:ext cx="1661897" cy="2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Quer saber mais?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" name="Google Shape;721;p71"/>
          <p:cNvSpPr txBox="1"/>
          <p:nvPr/>
        </p:nvSpPr>
        <p:spPr>
          <a:xfrm rot="-292503">
            <a:off x="6014024" y="2616746"/>
            <a:ext cx="2075709" cy="381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74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 PARECERES</a:t>
            </a:r>
            <a:endParaRPr/>
          </a:p>
        </p:txBody>
      </p:sp>
      <p:sp>
        <p:nvSpPr>
          <p:cNvPr id="722" name="Google Shape;722;p71"/>
          <p:cNvSpPr/>
          <p:nvPr/>
        </p:nvSpPr>
        <p:spPr>
          <a:xfrm>
            <a:off x="653445" y="2571301"/>
            <a:ext cx="2614109" cy="2574581"/>
          </a:xfrm>
          <a:custGeom>
            <a:avLst/>
            <a:gdLst/>
            <a:ahLst/>
            <a:cxnLst/>
            <a:rect l="l" t="t" r="r" b="b"/>
            <a:pathLst>
              <a:path w="2160271" h="2701721" extrusionOk="0">
                <a:moveTo>
                  <a:pt x="0" y="0"/>
                </a:moveTo>
                <a:lnTo>
                  <a:pt x="2160271" y="0"/>
                </a:lnTo>
                <a:lnTo>
                  <a:pt x="2160271" y="2701721"/>
                </a:lnTo>
                <a:lnTo>
                  <a:pt x="0" y="2701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103606" t="-331220" r="-122158" b="-147583"/>
            </a:stretch>
          </a:blipFill>
          <a:ln>
            <a:noFill/>
          </a:ln>
        </p:spPr>
      </p:sp>
      <p:pic>
        <p:nvPicPr>
          <p:cNvPr id="723" name="Google Shape;723;p7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86458" y="3195987"/>
            <a:ext cx="707783" cy="77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47T">
            <a:hlinkClick r:id="" action="ppaction://media"/>
            <a:extLst>
              <a:ext uri="{FF2B5EF4-FFF2-40B4-BE49-F238E27FC236}">
                <a16:creationId xmlns:a16="http://schemas.microsoft.com/office/drawing/2014/main" xmlns="" id="{7D59893F-2ADC-E654-5715-EAADADFD0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00695" y="41844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72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pic>
        <p:nvPicPr>
          <p:cNvPr id="730" name="Google Shape;730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6398" y="3779079"/>
            <a:ext cx="305899" cy="336153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72"/>
          <p:cNvSpPr/>
          <p:nvPr/>
        </p:nvSpPr>
        <p:spPr>
          <a:xfrm>
            <a:off x="-11943" y="480282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30655" r="-20121" b="-18402"/>
            </a:stretch>
          </a:blipFill>
          <a:ln>
            <a:noFill/>
          </a:ln>
        </p:spPr>
      </p:sp>
      <p:sp>
        <p:nvSpPr>
          <p:cNvPr id="732" name="Google Shape;732;p72"/>
          <p:cNvSpPr/>
          <p:nvPr/>
        </p:nvSpPr>
        <p:spPr>
          <a:xfrm>
            <a:off x="4217013" y="691723"/>
            <a:ext cx="3116213" cy="2184986"/>
          </a:xfrm>
          <a:custGeom>
            <a:avLst/>
            <a:gdLst/>
            <a:ahLst/>
            <a:cxnLst/>
            <a:rect l="l" t="t" r="r" b="b"/>
            <a:pathLst>
              <a:path w="2575204" h="2292887" extrusionOk="0">
                <a:moveTo>
                  <a:pt x="0" y="0"/>
                </a:moveTo>
                <a:lnTo>
                  <a:pt x="2575204" y="0"/>
                </a:lnTo>
                <a:lnTo>
                  <a:pt x="2575204" y="2292887"/>
                </a:lnTo>
                <a:lnTo>
                  <a:pt x="0" y="22928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33" name="Google Shape;733;p72"/>
          <p:cNvSpPr/>
          <p:nvPr/>
        </p:nvSpPr>
        <p:spPr>
          <a:xfrm>
            <a:off x="1083854" y="3189895"/>
            <a:ext cx="1721207" cy="1445233"/>
          </a:xfrm>
          <a:custGeom>
            <a:avLst/>
            <a:gdLst/>
            <a:ahLst/>
            <a:cxnLst/>
            <a:rect l="l" t="t" r="r" b="b"/>
            <a:pathLst>
              <a:path w="1422386" h="1516603" extrusionOk="0">
                <a:moveTo>
                  <a:pt x="0" y="0"/>
                </a:moveTo>
                <a:lnTo>
                  <a:pt x="1422386" y="0"/>
                </a:lnTo>
                <a:lnTo>
                  <a:pt x="1422386" y="1516604"/>
                </a:lnTo>
                <a:lnTo>
                  <a:pt x="0" y="1516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r="-1196" b="-4871"/>
            </a:stretch>
          </a:blipFill>
          <a:ln>
            <a:noFill/>
          </a:ln>
        </p:spPr>
      </p:sp>
      <p:sp>
        <p:nvSpPr>
          <p:cNvPr id="734" name="Google Shape;734;p72">
            <a:hlinkClick r:id="rId10"/>
          </p:cNvPr>
          <p:cNvSpPr/>
          <p:nvPr/>
        </p:nvSpPr>
        <p:spPr>
          <a:xfrm>
            <a:off x="3649892" y="3836662"/>
            <a:ext cx="339040" cy="266994"/>
          </a:xfrm>
          <a:custGeom>
            <a:avLst/>
            <a:gdLst/>
            <a:ahLst/>
            <a:cxnLst/>
            <a:rect l="l" t="t" r="r" b="b"/>
            <a:pathLst>
              <a:path w="280179" h="280179" extrusionOk="0">
                <a:moveTo>
                  <a:pt x="0" y="0"/>
                </a:moveTo>
                <a:lnTo>
                  <a:pt x="280179" y="0"/>
                </a:lnTo>
                <a:lnTo>
                  <a:pt x="280179" y="280179"/>
                </a:lnTo>
                <a:lnTo>
                  <a:pt x="0" y="2801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37" name="Google Shape;737;p72">
            <a:hlinkClick r:id="rId12"/>
          </p:cNvPr>
          <p:cNvSpPr/>
          <p:nvPr/>
        </p:nvSpPr>
        <p:spPr>
          <a:xfrm>
            <a:off x="3111391" y="3859812"/>
            <a:ext cx="310420" cy="243844"/>
          </a:xfrm>
          <a:custGeom>
            <a:avLst/>
            <a:gdLst/>
            <a:ahLst/>
            <a:cxnLst/>
            <a:rect l="l" t="t" r="r" b="b"/>
            <a:pathLst>
              <a:path w="256528" h="255886" extrusionOk="0">
                <a:moveTo>
                  <a:pt x="0" y="0"/>
                </a:moveTo>
                <a:lnTo>
                  <a:pt x="256527" y="0"/>
                </a:lnTo>
                <a:lnTo>
                  <a:pt x="256527" y="255886"/>
                </a:lnTo>
                <a:lnTo>
                  <a:pt x="0" y="255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38" name="Google Shape;738;p72"/>
          <p:cNvSpPr txBox="1"/>
          <p:nvPr/>
        </p:nvSpPr>
        <p:spPr>
          <a:xfrm>
            <a:off x="4177893" y="3885282"/>
            <a:ext cx="2064870" cy="16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46" b="1" i="0" u="sng" strike="noStrike" cap="none">
                <a:solidFill>
                  <a:schemeClr val="hlink"/>
                </a:solidFill>
                <a:latin typeface="Arimo"/>
                <a:ea typeface="Arimo"/>
                <a:cs typeface="Arimo"/>
                <a:sym typeface="Arimo"/>
                <a:hlinkClick r:id="rId14"/>
              </a:rPr>
              <a:t>https://www.pge.ba.gov.br/</a:t>
            </a:r>
            <a:endParaRPr/>
          </a:p>
        </p:txBody>
      </p:sp>
      <p:sp>
        <p:nvSpPr>
          <p:cNvPr id="739" name="Google Shape;739;p72"/>
          <p:cNvSpPr txBox="1"/>
          <p:nvPr/>
        </p:nvSpPr>
        <p:spPr>
          <a:xfrm>
            <a:off x="4313917" y="854579"/>
            <a:ext cx="3019310" cy="135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Fiquem ligados nas atualizações da cartilha e nos cursos ofertados pela PGE/BA.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lnSpc>
                <a:spcPct val="9363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30" i="0" u="none" strike="noStrike" cap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Obrigada!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0" name="Google Shape;740;p72"/>
          <p:cNvSpPr/>
          <p:nvPr/>
        </p:nvSpPr>
        <p:spPr>
          <a:xfrm>
            <a:off x="6431721" y="2465176"/>
            <a:ext cx="2020652" cy="2166118"/>
          </a:xfrm>
          <a:custGeom>
            <a:avLst/>
            <a:gdLst/>
            <a:ahLst/>
            <a:cxnLst/>
            <a:rect l="l" t="t" r="r" b="b"/>
            <a:pathLst>
              <a:path w="1669844" h="2273087" extrusionOk="0">
                <a:moveTo>
                  <a:pt x="0" y="0"/>
                </a:moveTo>
                <a:lnTo>
                  <a:pt x="1669845" y="0"/>
                </a:lnTo>
                <a:lnTo>
                  <a:pt x="1669845" y="2273087"/>
                </a:lnTo>
                <a:lnTo>
                  <a:pt x="0" y="22730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l="-334105" t="-34605" r="-335066" b="-165578"/>
            </a:stretch>
          </a:blipFill>
          <a:ln>
            <a:noFill/>
          </a:ln>
        </p:spPr>
      </p:sp>
      <p:pic>
        <p:nvPicPr>
          <p:cNvPr id="2" name="S48.TF">
            <a:hlinkClick r:id="" action="ppaction://media"/>
            <a:extLst>
              <a:ext uri="{FF2B5EF4-FFF2-40B4-BE49-F238E27FC236}">
                <a16:creationId xmlns:a16="http://schemas.microsoft.com/office/drawing/2014/main" xmlns="" id="{2F1853E3-82F9-FF34-C8A1-B863CECAE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1" y="1296634"/>
            <a:ext cx="1631749" cy="1631749"/>
          </a:xfrm>
          <a:prstGeom prst="rect">
            <a:avLst/>
          </a:prstGeom>
        </p:spPr>
      </p:pic>
      <p:sp>
        <p:nvSpPr>
          <p:cNvPr id="16" name="Google Shape;735;p72"/>
          <p:cNvSpPr/>
          <p:nvPr/>
        </p:nvSpPr>
        <p:spPr>
          <a:xfrm>
            <a:off x="822121" y="1149292"/>
            <a:ext cx="1738690" cy="2024766"/>
          </a:xfrm>
          <a:custGeom>
            <a:avLst/>
            <a:gdLst/>
            <a:ahLst/>
            <a:cxnLst/>
            <a:rect l="l" t="t" r="r" b="b"/>
            <a:pathLst>
              <a:path w="1691813" h="1917069" extrusionOk="0">
                <a:moveTo>
                  <a:pt x="0" y="0"/>
                </a:moveTo>
                <a:lnTo>
                  <a:pt x="1691813" y="0"/>
                </a:lnTo>
                <a:lnTo>
                  <a:pt x="1691813" y="1917069"/>
                </a:lnTo>
                <a:lnTo>
                  <a:pt x="0" y="1917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pt-BR" dirty="0" smtClean="0"/>
              <a:t> </a:t>
            </a:r>
            <a:endParaRPr lang="pt-BR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73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747" name="Google Shape;747;p73"/>
          <p:cNvSpPr/>
          <p:nvPr/>
        </p:nvSpPr>
        <p:spPr>
          <a:xfrm>
            <a:off x="-4235" y="541849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38750" r="-20121" b="-10305"/>
            </a:stretch>
          </a:blipFill>
          <a:ln>
            <a:noFill/>
          </a:ln>
        </p:spPr>
      </p:sp>
      <p:sp>
        <p:nvSpPr>
          <p:cNvPr id="748" name="Google Shape;748;p73"/>
          <p:cNvSpPr txBox="1"/>
          <p:nvPr/>
        </p:nvSpPr>
        <p:spPr>
          <a:xfrm>
            <a:off x="147577" y="971219"/>
            <a:ext cx="8853080" cy="377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400"/>
              </a:spcAft>
              <a:buNone/>
            </a:pPr>
            <a:r>
              <a:rPr lang="pt-BR" sz="91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BAHIA. Decreto n.º 15.805/14. Regulamenta a Lei n.º 12.209, de 20 de abril de 2011, que dispõe sobre o Processo Administrativo. Assembleia Legislativa do Estado da Bahia, 2011. Disponível em: &lt;https://www.legislabahia.ba.gov.br/documentos/decreto-no-15805-de-30-de-dezembro-de-2014&gt;.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400"/>
              </a:spcAft>
              <a:buNone/>
            </a:pPr>
            <a:endParaRPr sz="918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400"/>
              </a:spcAft>
              <a:buNone/>
            </a:pPr>
            <a:r>
              <a:rPr lang="pt-BR" sz="91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BAHIA. Lei n.º 6.677/94. Dispõe sobre o Estatuto dos Servidores Públicos Civis do Estado da Bahia, das Autarquias e das Fundações Públicas Estaduais. Assembleia Legislativa do Estado da Bahia, 1994. Disponível em: &lt;https://www.legislabahia.ba.gov.br/documentos/lei-no-6677-de-26-de-setembro-de-1994&gt;.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400"/>
              </a:spcAft>
              <a:buNone/>
            </a:pPr>
            <a:endParaRPr sz="918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400"/>
              </a:spcAft>
              <a:buNone/>
            </a:pPr>
            <a:r>
              <a:rPr lang="pt-BR" sz="91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BAHIA. Lei n.º 7.990/2001. Dispõe sobre o Estatuto dos Policiais Militares do Estado da Bahia e dá outras providências. Disponível em: &lt;http://www.pm.ba.gov.br/lei-no-7990-de-27-de-dezembro-de-2001-estatuto-da-pmba/&gt;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400"/>
              </a:spcAft>
              <a:buNone/>
            </a:pPr>
            <a:endParaRPr sz="918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400"/>
              </a:spcAft>
              <a:buNone/>
            </a:pPr>
            <a:r>
              <a:rPr lang="pt-BR" sz="91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BAHIA. Lei n.º 12.209/2011. Dispõe sobre o processo administrativo, no âmbito da Administração direta e das entidades da Administração indireta, regidas pelo regime de direito público, do Estado da Bahia, e dá outras providências. Assembleia Legislativa do Estado da Bahia, 2011. Disponível em: &lt;https://www.legislabahia.ba.gov.br/documentos/lei-no-12209-de-20-de-abril-de-2011&gt;.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400"/>
              </a:spcAft>
              <a:buNone/>
            </a:pPr>
            <a:endParaRPr sz="918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400"/>
              </a:spcAft>
              <a:buNone/>
            </a:pPr>
            <a:r>
              <a:rPr lang="pt-BR" sz="91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BAHIA. Lei n.º 13.446/15. Dispõe sobre o procedimento de inscrição de créditos não tributários em dívida ativa do Estado da Bahia e disciplina os mecanismos de cobrança dos títulos executivos extrajudiciais, e dá outras providências. Assembleia Legislativa do Estado da Bahia, 2015. Disponível em: &lt;https://www.legislabahia.ba.gov.br/documentos/lei-no-13446-de-07-de-outubro-de-2015&gt;.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400"/>
              </a:spcAft>
              <a:buNone/>
            </a:pPr>
            <a:endParaRPr sz="918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400"/>
              </a:spcAft>
              <a:buNone/>
            </a:pPr>
            <a:r>
              <a:rPr lang="pt-BR" sz="91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BAHIA. Lei n.º 14.783/24. Institui a Política de Consensualidade no âmbito do Estado da Bahia, e dá outras providências. Assembleia Legislativa do Estado da Bahia, 2024. Disponível em: &lt;https://www.legislabahia.ba.gov.br/documentos/lei-no-14783-de-09-de-outubro-de-2024&gt;.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400"/>
              </a:spcAft>
              <a:buNone/>
            </a:pPr>
            <a:endParaRPr sz="918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400"/>
              </a:spcAft>
              <a:buNone/>
            </a:pPr>
            <a:r>
              <a:rPr lang="pt-BR" sz="91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BRASIL. Decreto n.º 20.910/32. Regula a prescrição quinquenal. Rio de Janeiro/RJ, 1932. Disponível em: &lt;https://www.planalto.gov.br/ccivil_03/decreto/antigos/d20910.htm&gt;.  </a:t>
            </a:r>
            <a:endParaRPr dirty="0"/>
          </a:p>
        </p:txBody>
      </p:sp>
      <p:sp>
        <p:nvSpPr>
          <p:cNvPr id="749" name="Google Shape;749;p73"/>
          <p:cNvSpPr/>
          <p:nvPr/>
        </p:nvSpPr>
        <p:spPr>
          <a:xfrm>
            <a:off x="2029094" y="85456"/>
            <a:ext cx="5090047" cy="858266"/>
          </a:xfrm>
          <a:custGeom>
            <a:avLst/>
            <a:gdLst/>
            <a:ahLst/>
            <a:cxnLst/>
            <a:rect l="l" t="t" r="r" b="b"/>
            <a:pathLst>
              <a:path w="4206358" h="900649" extrusionOk="0">
                <a:moveTo>
                  <a:pt x="0" y="0"/>
                </a:moveTo>
                <a:lnTo>
                  <a:pt x="4206358" y="0"/>
                </a:lnTo>
                <a:lnTo>
                  <a:pt x="4206358" y="900648"/>
                </a:lnTo>
                <a:lnTo>
                  <a:pt x="0" y="900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750" name="Google Shape;750;p73"/>
          <p:cNvSpPr txBox="1"/>
          <p:nvPr/>
        </p:nvSpPr>
        <p:spPr>
          <a:xfrm>
            <a:off x="2143857" y="267735"/>
            <a:ext cx="4694264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REFERÊNCIAS</a:t>
            </a:r>
            <a:r>
              <a:rPr lang="pt-BR" sz="2199" b="1" i="0" u="none" strike="noStrike" cap="none" dirty="0">
                <a:solidFill>
                  <a:srgbClr val="0001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pic>
        <p:nvPicPr>
          <p:cNvPr id="3" name="S49.TF">
            <a:hlinkClick r:id="" action="ppaction://media"/>
            <a:extLst>
              <a:ext uri="{FF2B5EF4-FFF2-40B4-BE49-F238E27FC236}">
                <a16:creationId xmlns:a16="http://schemas.microsoft.com/office/drawing/2014/main" xmlns="" id="{28B4AA9E-39A9-2D0D-9805-D60ECF468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577" y="26773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201" name="Google Shape;201;p29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4097" t="-55325" r="-23535" b="-3055"/>
            </a:stretch>
          </a:blipFill>
          <a:ln>
            <a:noFill/>
          </a:ln>
        </p:spPr>
      </p:sp>
      <p:sp>
        <p:nvSpPr>
          <p:cNvPr id="202" name="Google Shape;202;p29"/>
          <p:cNvSpPr txBox="1"/>
          <p:nvPr/>
        </p:nvSpPr>
        <p:spPr>
          <a:xfrm>
            <a:off x="2342458" y="1715597"/>
            <a:ext cx="4640003" cy="170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responsabilidade pela realização do Processo de Reparação de Danos (PRD) é do órgão público ou entidade administrativa em que ocorreu o fato gerador do prejuízo, ou do ente público responsável pelo pagamento da indenização.</a:t>
            </a:r>
            <a:endParaRPr dirty="0"/>
          </a:p>
        </p:txBody>
      </p:sp>
      <p:sp>
        <p:nvSpPr>
          <p:cNvPr id="203" name="Google Shape;203;p29"/>
          <p:cNvSpPr/>
          <p:nvPr/>
        </p:nvSpPr>
        <p:spPr>
          <a:xfrm>
            <a:off x="6641460" y="2719770"/>
            <a:ext cx="2055043" cy="1881766"/>
          </a:xfrm>
          <a:custGeom>
            <a:avLst/>
            <a:gdLst/>
            <a:ahLst/>
            <a:cxnLst/>
            <a:rect l="l" t="t" r="r" b="b"/>
            <a:pathLst>
              <a:path w="1698265" h="1974693" extrusionOk="0">
                <a:moveTo>
                  <a:pt x="0" y="0"/>
                </a:moveTo>
                <a:lnTo>
                  <a:pt x="1698265" y="0"/>
                </a:lnTo>
                <a:lnTo>
                  <a:pt x="1698265" y="1974693"/>
                </a:lnTo>
                <a:lnTo>
                  <a:pt x="0" y="1974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34773" t="-76108" r="-161234" b="-580664"/>
            </a:stretch>
          </a:blipFill>
          <a:ln>
            <a:noFill/>
          </a:ln>
        </p:spPr>
      </p:sp>
      <p:sp>
        <p:nvSpPr>
          <p:cNvPr id="204" name="Google Shape;204;p29"/>
          <p:cNvSpPr/>
          <p:nvPr/>
        </p:nvSpPr>
        <p:spPr>
          <a:xfrm>
            <a:off x="2117435" y="120550"/>
            <a:ext cx="5090047" cy="858266"/>
          </a:xfrm>
          <a:custGeom>
            <a:avLst/>
            <a:gdLst/>
            <a:ahLst/>
            <a:cxnLst/>
            <a:rect l="l" t="t" r="r" b="b"/>
            <a:pathLst>
              <a:path w="4206358" h="900649" extrusionOk="0">
                <a:moveTo>
                  <a:pt x="0" y="0"/>
                </a:moveTo>
                <a:lnTo>
                  <a:pt x="4206359" y="0"/>
                </a:lnTo>
                <a:lnTo>
                  <a:pt x="4206359" y="900648"/>
                </a:lnTo>
                <a:lnTo>
                  <a:pt x="0" y="900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518" b="-5170"/>
            </a:stretch>
          </a:blipFill>
          <a:ln>
            <a:noFill/>
          </a:ln>
        </p:spPr>
      </p:sp>
      <p:sp>
        <p:nvSpPr>
          <p:cNvPr id="205" name="Google Shape;205;p29"/>
          <p:cNvSpPr txBox="1"/>
          <p:nvPr/>
        </p:nvSpPr>
        <p:spPr>
          <a:xfrm>
            <a:off x="2251998" y="236520"/>
            <a:ext cx="4640003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QUEM REALIZA O PRD?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5.TF">
            <a:hlinkClick r:id="" action="ppaction://media"/>
            <a:extLst>
              <a:ext uri="{FF2B5EF4-FFF2-40B4-BE49-F238E27FC236}">
                <a16:creationId xmlns:a16="http://schemas.microsoft.com/office/drawing/2014/main" xmlns="" id="{EA465A3F-62A9-A9D0-5DD4-CC1B6ECC93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" y="674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4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757" name="Google Shape;757;p74"/>
          <p:cNvSpPr/>
          <p:nvPr/>
        </p:nvSpPr>
        <p:spPr>
          <a:xfrm>
            <a:off x="3251660" y="3896214"/>
            <a:ext cx="2644916" cy="735080"/>
          </a:xfrm>
          <a:custGeom>
            <a:avLst/>
            <a:gdLst/>
            <a:ahLst/>
            <a:cxnLst/>
            <a:rect l="l" t="t" r="r" b="b"/>
            <a:pathLst>
              <a:path w="2185729" h="771380" extrusionOk="0">
                <a:moveTo>
                  <a:pt x="0" y="0"/>
                </a:moveTo>
                <a:lnTo>
                  <a:pt x="2185728" y="0"/>
                </a:lnTo>
                <a:lnTo>
                  <a:pt x="2185728" y="771380"/>
                </a:lnTo>
                <a:lnTo>
                  <a:pt x="0" y="771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" name="Cafe-com-Jazz-01-Alta-tensao-_mp3cut.net_-_1_">
            <a:hlinkClick r:id="" action="ppaction://media"/>
            <a:extLst>
              <a:ext uri="{FF2B5EF4-FFF2-40B4-BE49-F238E27FC236}">
                <a16:creationId xmlns:a16="http://schemas.microsoft.com/office/drawing/2014/main" xmlns="" id="{F43FCF87-E34E-6A85-D73A-FFB8A61F1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212" name="Google Shape;212;p30"/>
          <p:cNvSpPr/>
          <p:nvPr/>
        </p:nvSpPr>
        <p:spPr>
          <a:xfrm>
            <a:off x="1913591" y="243629"/>
            <a:ext cx="5271545" cy="847809"/>
          </a:xfrm>
          <a:custGeom>
            <a:avLst/>
            <a:gdLst/>
            <a:ahLst/>
            <a:cxnLst/>
            <a:rect l="l" t="t" r="r" b="b"/>
            <a:pathLst>
              <a:path w="4356346" h="889676" extrusionOk="0">
                <a:moveTo>
                  <a:pt x="0" y="0"/>
                </a:moveTo>
                <a:lnTo>
                  <a:pt x="4356347" y="0"/>
                </a:lnTo>
                <a:lnTo>
                  <a:pt x="4356347" y="889676"/>
                </a:lnTo>
                <a:lnTo>
                  <a:pt x="0" y="889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31" t="-14028" r="-30"/>
            </a:stretch>
          </a:blipFill>
          <a:ln>
            <a:noFill/>
          </a:ln>
        </p:spPr>
      </p:sp>
      <p:sp>
        <p:nvSpPr>
          <p:cNvPr id="213" name="Google Shape;213;p30">
            <a:hlinkClick r:id="rId7" action="ppaction://hlinksldjump"/>
          </p:cNvPr>
          <p:cNvSpPr/>
          <p:nvPr/>
        </p:nvSpPr>
        <p:spPr>
          <a:xfrm>
            <a:off x="204927" y="1198991"/>
            <a:ext cx="3259308" cy="3432304"/>
          </a:xfrm>
          <a:custGeom>
            <a:avLst/>
            <a:gdLst/>
            <a:ahLst/>
            <a:cxnLst/>
            <a:rect l="l" t="t" r="r" b="b"/>
            <a:pathLst>
              <a:path w="2693456" h="3601800" extrusionOk="0">
                <a:moveTo>
                  <a:pt x="0" y="0"/>
                </a:moveTo>
                <a:lnTo>
                  <a:pt x="2693456" y="0"/>
                </a:lnTo>
                <a:lnTo>
                  <a:pt x="2693456" y="3601800"/>
                </a:lnTo>
                <a:lnTo>
                  <a:pt x="0" y="3601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0335" t="-268" r="-7823"/>
            </a:stretch>
          </a:blipFill>
          <a:ln>
            <a:noFill/>
          </a:ln>
        </p:spPr>
      </p:sp>
      <p:sp>
        <p:nvSpPr>
          <p:cNvPr id="214" name="Google Shape;214;p30"/>
          <p:cNvSpPr txBox="1"/>
          <p:nvPr/>
        </p:nvSpPr>
        <p:spPr>
          <a:xfrm>
            <a:off x="2122044" y="362733"/>
            <a:ext cx="4904146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ESPÉCIES DE PRD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" name="Google Shape;215;p30"/>
          <p:cNvSpPr txBox="1"/>
          <p:nvPr/>
        </p:nvSpPr>
        <p:spPr>
          <a:xfrm>
            <a:off x="298506" y="2207117"/>
            <a:ext cx="3072149" cy="208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3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Processo de Reparação de Danos ao Erário 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3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Objetivo: Identificar o responsável pelo dano material ao Estado, apurar o valor do prejuízo e promover a cobrança do ressarcimento devido, sob pena de inscrição do débito em Dívida Ativa.</a:t>
            </a:r>
            <a:endParaRPr/>
          </a:p>
        </p:txBody>
      </p:sp>
      <p:sp>
        <p:nvSpPr>
          <p:cNvPr id="216" name="Google Shape;216;p30"/>
          <p:cNvSpPr txBox="1"/>
          <p:nvPr/>
        </p:nvSpPr>
        <p:spPr>
          <a:xfrm>
            <a:off x="4549363" y="1908449"/>
            <a:ext cx="49508" cy="26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5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/>
          </a:p>
        </p:txBody>
      </p:sp>
      <p:sp>
        <p:nvSpPr>
          <p:cNvPr id="217" name="Google Shape;217;p30"/>
          <p:cNvSpPr txBox="1"/>
          <p:nvPr/>
        </p:nvSpPr>
        <p:spPr>
          <a:xfrm>
            <a:off x="1351164" y="1820644"/>
            <a:ext cx="77520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PRDE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8" name="Google Shape;218;p30">
            <a:hlinkClick r:id="rId7" action="ppaction://hlinksldjump"/>
          </p:cNvPr>
          <p:cNvSpPr/>
          <p:nvPr/>
        </p:nvSpPr>
        <p:spPr>
          <a:xfrm>
            <a:off x="5689723" y="1173735"/>
            <a:ext cx="3246110" cy="3457559"/>
          </a:xfrm>
          <a:custGeom>
            <a:avLst/>
            <a:gdLst/>
            <a:ahLst/>
            <a:cxnLst/>
            <a:rect l="l" t="t" r="r" b="b"/>
            <a:pathLst>
              <a:path w="2682549" h="3628303" extrusionOk="0">
                <a:moveTo>
                  <a:pt x="0" y="0"/>
                </a:moveTo>
                <a:lnTo>
                  <a:pt x="2682549" y="0"/>
                </a:lnTo>
                <a:lnTo>
                  <a:pt x="2682549" y="3628303"/>
                </a:lnTo>
                <a:lnTo>
                  <a:pt x="0" y="3628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1027" t="-268" r="-8484"/>
            </a:stretch>
          </a:blipFill>
          <a:ln>
            <a:noFill/>
          </a:ln>
        </p:spPr>
      </p:sp>
      <p:sp>
        <p:nvSpPr>
          <p:cNvPr id="219" name="Google Shape;219;p30"/>
          <p:cNvSpPr/>
          <p:nvPr/>
        </p:nvSpPr>
        <p:spPr>
          <a:xfrm>
            <a:off x="3510097" y="3128493"/>
            <a:ext cx="2128043" cy="2017390"/>
          </a:xfrm>
          <a:custGeom>
            <a:avLst/>
            <a:gdLst/>
            <a:ahLst/>
            <a:cxnLst/>
            <a:rect l="l" t="t" r="r" b="b"/>
            <a:pathLst>
              <a:path w="1758591" h="2117014" extrusionOk="0">
                <a:moveTo>
                  <a:pt x="0" y="0"/>
                </a:moveTo>
                <a:lnTo>
                  <a:pt x="1758590" y="0"/>
                </a:lnTo>
                <a:lnTo>
                  <a:pt x="1758590" y="2117014"/>
                </a:lnTo>
                <a:lnTo>
                  <a:pt x="0" y="2117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82051" t="-258764" r="-78827" b="-122792"/>
            </a:stretch>
          </a:blipFill>
          <a:ln>
            <a:noFill/>
          </a:ln>
        </p:spPr>
      </p:sp>
      <p:sp>
        <p:nvSpPr>
          <p:cNvPr id="220" name="Google Shape;220;p30"/>
          <p:cNvSpPr txBox="1"/>
          <p:nvPr/>
        </p:nvSpPr>
        <p:spPr>
          <a:xfrm>
            <a:off x="6905964" y="1844911"/>
            <a:ext cx="8136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PRDA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1" name="Google Shape;221;p30"/>
          <p:cNvSpPr txBox="1"/>
          <p:nvPr/>
        </p:nvSpPr>
        <p:spPr>
          <a:xfrm>
            <a:off x="5849459" y="2214054"/>
            <a:ext cx="2926637" cy="208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3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Processo de Reparação de Danos ao Administrado</a:t>
            </a:r>
            <a:endParaRPr dirty="0"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3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3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Objetivo: Verificar se o Estado tem o dever de ressarcir um dano material que causou a terceiro (Administrado), calcular o valor devido e promover o pagamento de indenização.</a:t>
            </a:r>
            <a:endParaRPr dirty="0"/>
          </a:p>
        </p:txBody>
      </p:sp>
      <p:pic>
        <p:nvPicPr>
          <p:cNvPr id="2" name="S6">
            <a:hlinkClick r:id="" action="ppaction://media"/>
            <a:extLst>
              <a:ext uri="{FF2B5EF4-FFF2-40B4-BE49-F238E27FC236}">
                <a16:creationId xmlns:a16="http://schemas.microsoft.com/office/drawing/2014/main" xmlns="" id="{FF9DD883-6D52-482F-42C4-54FFF9DEE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196" y="36273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pic>
        <p:nvPicPr>
          <p:cNvPr id="228" name="Google Shape;228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6287" y="902479"/>
            <a:ext cx="3825870" cy="382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1"/>
          <p:cNvSpPr/>
          <p:nvPr/>
        </p:nvSpPr>
        <p:spPr>
          <a:xfrm flipH="1">
            <a:off x="4450763" y="277790"/>
            <a:ext cx="2526772" cy="1771689"/>
          </a:xfrm>
          <a:custGeom>
            <a:avLst/>
            <a:gdLst/>
            <a:ahLst/>
            <a:cxnLst/>
            <a:rect l="l" t="t" r="r" b="b"/>
            <a:pathLst>
              <a:path w="2088096" h="1859180" extrusionOk="0">
                <a:moveTo>
                  <a:pt x="2088096" y="0"/>
                </a:moveTo>
                <a:lnTo>
                  <a:pt x="0" y="0"/>
                </a:lnTo>
                <a:lnTo>
                  <a:pt x="0" y="1859180"/>
                </a:lnTo>
                <a:lnTo>
                  <a:pt x="2088096" y="1859180"/>
                </a:lnTo>
                <a:lnTo>
                  <a:pt x="2088096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0" name="Google Shape;230;p31"/>
          <p:cNvSpPr/>
          <p:nvPr/>
        </p:nvSpPr>
        <p:spPr>
          <a:xfrm flipH="1">
            <a:off x="2852800" y="1704747"/>
            <a:ext cx="3442637" cy="3120632"/>
          </a:xfrm>
          <a:custGeom>
            <a:avLst/>
            <a:gdLst/>
            <a:ahLst/>
            <a:cxnLst/>
            <a:rect l="l" t="t" r="r" b="b"/>
            <a:pathLst>
              <a:path w="2844957" h="3274737" extrusionOk="0">
                <a:moveTo>
                  <a:pt x="2844956" y="0"/>
                </a:moveTo>
                <a:lnTo>
                  <a:pt x="0" y="0"/>
                </a:lnTo>
                <a:lnTo>
                  <a:pt x="0" y="3274736"/>
                </a:lnTo>
                <a:lnTo>
                  <a:pt x="2844956" y="3274736"/>
                </a:lnTo>
                <a:lnTo>
                  <a:pt x="2844956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1" name="Google Shape;231;p31"/>
          <p:cNvSpPr txBox="1"/>
          <p:nvPr/>
        </p:nvSpPr>
        <p:spPr>
          <a:xfrm>
            <a:off x="4616040" y="484946"/>
            <a:ext cx="2196218" cy="96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Vamos saber um pouco mais sobre o PRDE?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7">
            <a:hlinkClick r:id="" action="ppaction://media"/>
            <a:extLst>
              <a:ext uri="{FF2B5EF4-FFF2-40B4-BE49-F238E27FC236}">
                <a16:creationId xmlns:a16="http://schemas.microsoft.com/office/drawing/2014/main" xmlns="" id="{1A80B5CE-DEB4-FA30-6184-E3A0D5999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6687" y="56615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238" name="Google Shape;238;p32"/>
          <p:cNvSpPr/>
          <p:nvPr/>
        </p:nvSpPr>
        <p:spPr>
          <a:xfrm>
            <a:off x="0" y="497435"/>
            <a:ext cx="9148235" cy="4151012"/>
          </a:xfrm>
          <a:custGeom>
            <a:avLst/>
            <a:gdLst/>
            <a:ahLst/>
            <a:cxnLst/>
            <a:rect l="l" t="t" r="r" b="b"/>
            <a:pathLst>
              <a:path w="7560000" h="4356000" extrusionOk="0">
                <a:moveTo>
                  <a:pt x="0" y="0"/>
                </a:moveTo>
                <a:lnTo>
                  <a:pt x="7560000" y="0"/>
                </a:lnTo>
                <a:lnTo>
                  <a:pt x="7560000" y="4356000"/>
                </a:lnTo>
                <a:lnTo>
                  <a:pt x="0" y="435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5252" t="-26793" r="-5252" b="-10333"/>
            </a:stretch>
          </a:blipFill>
          <a:ln>
            <a:noFill/>
          </a:ln>
        </p:spPr>
      </p:sp>
      <p:sp>
        <p:nvSpPr>
          <p:cNvPr id="239" name="Google Shape;239;p32"/>
          <p:cNvSpPr txBox="1"/>
          <p:nvPr/>
        </p:nvSpPr>
        <p:spPr>
          <a:xfrm>
            <a:off x="2330615" y="1548107"/>
            <a:ext cx="6436079" cy="1228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PRDE, pode ser considerado devedor qualquer pessoa, física ou jurídica, identificada pelo órgão público ou entidade administrativa como responsável pelo ressarcimento do dano material causado ao erário (patrimônio público).</a:t>
            </a:r>
            <a:endParaRPr/>
          </a:p>
        </p:txBody>
      </p:sp>
      <p:sp>
        <p:nvSpPr>
          <p:cNvPr id="240" name="Google Shape;240;p32"/>
          <p:cNvSpPr txBox="1"/>
          <p:nvPr/>
        </p:nvSpPr>
        <p:spPr>
          <a:xfrm>
            <a:off x="2330615" y="3145319"/>
            <a:ext cx="6436079" cy="72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Entre os possíveis devedores estão agentes públicos, aposentados, pensionistas, empresas contratadas ou entidades parceiras do Estado, entre outros.</a:t>
            </a:r>
            <a:endParaRPr/>
          </a:p>
        </p:txBody>
      </p:sp>
      <p:sp>
        <p:nvSpPr>
          <p:cNvPr id="241" name="Google Shape;241;p32"/>
          <p:cNvSpPr/>
          <p:nvPr/>
        </p:nvSpPr>
        <p:spPr>
          <a:xfrm>
            <a:off x="653445" y="154186"/>
            <a:ext cx="7818124" cy="858266"/>
          </a:xfrm>
          <a:custGeom>
            <a:avLst/>
            <a:gdLst/>
            <a:ahLst/>
            <a:cxnLst/>
            <a:rect l="l" t="t" r="r" b="b"/>
            <a:pathLst>
              <a:path w="6460811" h="900649" extrusionOk="0">
                <a:moveTo>
                  <a:pt x="0" y="0"/>
                </a:moveTo>
                <a:lnTo>
                  <a:pt x="6460811" y="0"/>
                </a:lnTo>
                <a:lnTo>
                  <a:pt x="6460811" y="900649"/>
                </a:lnTo>
                <a:lnTo>
                  <a:pt x="0" y="900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32201" b="-34740"/>
            </a:stretch>
          </a:blipFill>
          <a:ln>
            <a:noFill/>
          </a:ln>
        </p:spPr>
      </p:sp>
      <p:sp>
        <p:nvSpPr>
          <p:cNvPr id="242" name="Google Shape;242;p32"/>
          <p:cNvSpPr txBox="1"/>
          <p:nvPr/>
        </p:nvSpPr>
        <p:spPr>
          <a:xfrm>
            <a:off x="1022842" y="275079"/>
            <a:ext cx="7047203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000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QUEM PODE SER CONSIDERADO DEVEDOR?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3" name="Google Shape;243;p32"/>
          <p:cNvSpPr/>
          <p:nvPr/>
        </p:nvSpPr>
        <p:spPr>
          <a:xfrm>
            <a:off x="342904" y="2398283"/>
            <a:ext cx="1765275" cy="1472321"/>
          </a:xfrm>
          <a:custGeom>
            <a:avLst/>
            <a:gdLst/>
            <a:ahLst/>
            <a:cxnLst/>
            <a:rect l="l" t="t" r="r" b="b"/>
            <a:pathLst>
              <a:path w="1458804" h="1545028" extrusionOk="0">
                <a:moveTo>
                  <a:pt x="0" y="0"/>
                </a:moveTo>
                <a:lnTo>
                  <a:pt x="1458804" y="0"/>
                </a:lnTo>
                <a:lnTo>
                  <a:pt x="1458804" y="1545028"/>
                </a:lnTo>
                <a:lnTo>
                  <a:pt x="0" y="15450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698091" t="-254223" r="-24683" b="-59821"/>
            </a:stretch>
          </a:blipFill>
          <a:ln>
            <a:noFill/>
          </a:ln>
        </p:spPr>
      </p:sp>
      <p:pic>
        <p:nvPicPr>
          <p:cNvPr id="2" name="S8TF">
            <a:hlinkClick r:id="" action="ppaction://media"/>
            <a:extLst>
              <a:ext uri="{FF2B5EF4-FFF2-40B4-BE49-F238E27FC236}">
                <a16:creationId xmlns:a16="http://schemas.microsoft.com/office/drawing/2014/main" xmlns="" id="{EC4798DD-6B2B-3003-C7E4-DDA6CFB0B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242" y="12351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/>
          <p:nvPr/>
        </p:nvSpPr>
        <p:spPr>
          <a:xfrm>
            <a:off x="0" y="0"/>
            <a:ext cx="9148235" cy="5145882"/>
          </a:xfrm>
          <a:custGeom>
            <a:avLst/>
            <a:gdLst/>
            <a:ahLst/>
            <a:cxnLst/>
            <a:rect l="l" t="t" r="r" b="b"/>
            <a:pathLst>
              <a:path w="7560000" h="5400000" extrusionOk="0">
                <a:moveTo>
                  <a:pt x="0" y="0"/>
                </a:moveTo>
                <a:lnTo>
                  <a:pt x="7560000" y="0"/>
                </a:lnTo>
                <a:lnTo>
                  <a:pt x="7560000" y="5400000"/>
                </a:lnTo>
                <a:lnTo>
                  <a:pt x="0" y="540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10" t="-22114" r="-1509" b="-22112"/>
            </a:stretch>
          </a:blipFill>
          <a:ln>
            <a:noFill/>
          </a:ln>
        </p:spPr>
      </p:sp>
      <p:sp>
        <p:nvSpPr>
          <p:cNvPr id="250" name="Google Shape;250;p33"/>
          <p:cNvSpPr/>
          <p:nvPr/>
        </p:nvSpPr>
        <p:spPr>
          <a:xfrm>
            <a:off x="849871" y="2572941"/>
            <a:ext cx="3822182" cy="2557991"/>
          </a:xfrm>
          <a:custGeom>
            <a:avLst/>
            <a:gdLst/>
            <a:ahLst/>
            <a:cxnLst/>
            <a:rect l="l" t="t" r="r" b="b"/>
            <a:pathLst>
              <a:path w="3158609" h="2684312" extrusionOk="0">
                <a:moveTo>
                  <a:pt x="0" y="0"/>
                </a:moveTo>
                <a:lnTo>
                  <a:pt x="3158609" y="0"/>
                </a:lnTo>
                <a:lnTo>
                  <a:pt x="3158609" y="2684312"/>
                </a:lnTo>
                <a:lnTo>
                  <a:pt x="0" y="2684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601" b="-6269"/>
            </a:stretch>
          </a:blipFill>
          <a:ln>
            <a:noFill/>
          </a:ln>
        </p:spPr>
      </p:sp>
      <p:sp>
        <p:nvSpPr>
          <p:cNvPr id="251" name="Google Shape;251;p33"/>
          <p:cNvSpPr/>
          <p:nvPr/>
        </p:nvSpPr>
        <p:spPr>
          <a:xfrm>
            <a:off x="188768" y="847230"/>
            <a:ext cx="2187439" cy="1533760"/>
          </a:xfrm>
          <a:custGeom>
            <a:avLst/>
            <a:gdLst/>
            <a:ahLst/>
            <a:cxnLst/>
            <a:rect l="l" t="t" r="r" b="b"/>
            <a:pathLst>
              <a:path w="1807675" h="1609501" extrusionOk="0">
                <a:moveTo>
                  <a:pt x="0" y="0"/>
                </a:moveTo>
                <a:lnTo>
                  <a:pt x="1807675" y="0"/>
                </a:lnTo>
                <a:lnTo>
                  <a:pt x="1807675" y="1609501"/>
                </a:lnTo>
                <a:lnTo>
                  <a:pt x="0" y="16095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2" name="Google Shape;252;p33"/>
          <p:cNvSpPr/>
          <p:nvPr/>
        </p:nvSpPr>
        <p:spPr>
          <a:xfrm flipH="1">
            <a:off x="2593338" y="567583"/>
            <a:ext cx="2985101" cy="2093054"/>
          </a:xfrm>
          <a:custGeom>
            <a:avLst/>
            <a:gdLst/>
            <a:ahLst/>
            <a:cxnLst/>
            <a:rect l="l" t="t" r="r" b="b"/>
            <a:pathLst>
              <a:path w="2466854" h="2196415" extrusionOk="0">
                <a:moveTo>
                  <a:pt x="2466853" y="0"/>
                </a:moveTo>
                <a:lnTo>
                  <a:pt x="0" y="0"/>
                </a:lnTo>
                <a:lnTo>
                  <a:pt x="0" y="2196415"/>
                </a:lnTo>
                <a:lnTo>
                  <a:pt x="2466853" y="2196415"/>
                </a:lnTo>
                <a:lnTo>
                  <a:pt x="2466853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3" name="Google Shape;253;p33"/>
          <p:cNvSpPr txBox="1"/>
          <p:nvPr/>
        </p:nvSpPr>
        <p:spPr>
          <a:xfrm>
            <a:off x="381578" y="933677"/>
            <a:ext cx="1801820" cy="85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Olá!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Eu sou o </a:t>
            </a:r>
            <a:r>
              <a:rPr lang="pt-BR" sz="1430" i="0" u="none" strike="noStrike" cap="none" dirty="0" err="1">
                <a:solidFill>
                  <a:srgbClr val="E52D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PR</a:t>
            </a:r>
            <a:r>
              <a:rPr lang="pt-BR" sz="143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u</a:t>
            </a:r>
            <a:r>
              <a:rPr lang="pt-BR" sz="1430" i="0" u="none" strike="noStrike" cap="none" dirty="0" err="1">
                <a:solidFill>
                  <a:srgbClr val="E52D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D</a:t>
            </a:r>
            <a:r>
              <a:rPr lang="pt-BR" sz="143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ent</a:t>
            </a:r>
            <a:r>
              <a:rPr lang="pt-BR" sz="1430" i="0" u="none" strike="noStrike" cap="none" dirty="0" err="1">
                <a:solidFill>
                  <a:srgbClr val="E52D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E</a:t>
            </a:r>
            <a:r>
              <a:rPr lang="pt-BR" sz="143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, irmão da </a:t>
            </a:r>
            <a:r>
              <a:rPr lang="pt-BR" sz="1430" i="0" u="none" strike="noStrike" cap="none" dirty="0">
                <a:solidFill>
                  <a:srgbClr val="E52D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PR</a:t>
            </a:r>
            <a:r>
              <a:rPr lang="pt-BR" sz="143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u</a:t>
            </a:r>
            <a:r>
              <a:rPr lang="pt-BR" sz="1430" i="0" u="none" strike="noStrike" cap="none" dirty="0">
                <a:solidFill>
                  <a:srgbClr val="E52D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D</a:t>
            </a:r>
            <a:r>
              <a:rPr lang="pt-BR" sz="143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ência.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4" name="Google Shape;254;p33"/>
          <p:cNvSpPr txBox="1"/>
          <p:nvPr/>
        </p:nvSpPr>
        <p:spPr>
          <a:xfrm>
            <a:off x="2669611" y="672720"/>
            <a:ext cx="2735780" cy="1390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Você sabe o que é o Procedimento Pré-PRDE?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lnSpc>
                <a:spcPct val="11181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30" b="0" i="0" u="none" strike="noStrike" cap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Vamos juntos conhecer o PRDE e suas fases.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5" name="Google Shape;255;p33">
            <a:hlinkClick r:id="rId8" action="ppaction://hlinksldjump"/>
          </p:cNvPr>
          <p:cNvSpPr/>
          <p:nvPr/>
        </p:nvSpPr>
        <p:spPr>
          <a:xfrm>
            <a:off x="4311050" y="2368956"/>
            <a:ext cx="2188683" cy="1723588"/>
          </a:xfrm>
          <a:custGeom>
            <a:avLst/>
            <a:gdLst/>
            <a:ahLst/>
            <a:cxnLst/>
            <a:rect l="l" t="t" r="r" b="b"/>
            <a:pathLst>
              <a:path w="1808703" h="1808703" extrusionOk="0">
                <a:moveTo>
                  <a:pt x="0" y="0"/>
                </a:moveTo>
                <a:lnTo>
                  <a:pt x="1808704" y="0"/>
                </a:lnTo>
                <a:lnTo>
                  <a:pt x="1808704" y="1808704"/>
                </a:lnTo>
                <a:lnTo>
                  <a:pt x="0" y="180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6" name="Google Shape;256;p33">
            <a:hlinkClick r:id="rId10" action="ppaction://hlinksldjump"/>
          </p:cNvPr>
          <p:cNvSpPr/>
          <p:nvPr/>
        </p:nvSpPr>
        <p:spPr>
          <a:xfrm>
            <a:off x="6721549" y="2368956"/>
            <a:ext cx="2184952" cy="1720650"/>
          </a:xfrm>
          <a:custGeom>
            <a:avLst/>
            <a:gdLst/>
            <a:ahLst/>
            <a:cxnLst/>
            <a:rect l="l" t="t" r="r" b="b"/>
            <a:pathLst>
              <a:path w="1805620" h="1805620" extrusionOk="0">
                <a:moveTo>
                  <a:pt x="0" y="0"/>
                </a:moveTo>
                <a:lnTo>
                  <a:pt x="1805620" y="0"/>
                </a:lnTo>
                <a:lnTo>
                  <a:pt x="1805620" y="1805620"/>
                </a:lnTo>
                <a:lnTo>
                  <a:pt x="0" y="18056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7" name="Google Shape;257;p33"/>
          <p:cNvSpPr txBox="1"/>
          <p:nvPr/>
        </p:nvSpPr>
        <p:spPr>
          <a:xfrm>
            <a:off x="4311050" y="2884121"/>
            <a:ext cx="2036136" cy="493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14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 action="ppaction://hlinksldjump"/>
              </a:rPr>
              <a:t>FASE</a:t>
            </a:r>
            <a:endParaRPr/>
          </a:p>
          <a:p>
            <a:pPr marL="0" marR="0" lvl="0" indent="0" algn="ctr" rtl="0">
              <a:lnSpc>
                <a:spcPct val="1399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14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 action="ppaction://hlinksldjump"/>
              </a:rPr>
              <a:t>PRÉ-PROCESSUAL</a:t>
            </a:r>
            <a:endParaRPr/>
          </a:p>
        </p:txBody>
      </p:sp>
      <p:sp>
        <p:nvSpPr>
          <p:cNvPr id="258" name="Google Shape;258;p33"/>
          <p:cNvSpPr txBox="1"/>
          <p:nvPr/>
        </p:nvSpPr>
        <p:spPr>
          <a:xfrm>
            <a:off x="6721549" y="2884121"/>
            <a:ext cx="2002080" cy="493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14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 action="ppaction://hlinksldjump"/>
              </a:rPr>
              <a:t>FASE</a:t>
            </a:r>
            <a:endParaRPr/>
          </a:p>
          <a:p>
            <a:pPr marL="0" marR="0" lvl="0" indent="0" algn="ctr" rtl="0">
              <a:lnSpc>
                <a:spcPct val="1399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14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 action="ppaction://hlinksldjump"/>
              </a:rPr>
              <a:t>PROCESSUAL</a:t>
            </a:r>
            <a:endParaRPr/>
          </a:p>
        </p:txBody>
      </p:sp>
      <p:pic>
        <p:nvPicPr>
          <p:cNvPr id="259" name="Google Shape;259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05392" y="3229281"/>
            <a:ext cx="580398" cy="63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75923" y="3229281"/>
            <a:ext cx="580398" cy="63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9">
            <a:hlinkClick r:id="" action="ppaction://media"/>
            <a:extLst>
              <a:ext uri="{FF2B5EF4-FFF2-40B4-BE49-F238E27FC236}">
                <a16:creationId xmlns:a16="http://schemas.microsoft.com/office/drawing/2014/main" xmlns="" id="{8EC1AB61-FB99-D64A-0E03-8DDE61016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51521" y="54243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3438</Words>
  <Application>Microsoft Office PowerPoint</Application>
  <PresentationFormat>Apresentação na tela (16:9)</PresentationFormat>
  <Paragraphs>260</Paragraphs>
  <Slides>50</Slides>
  <Notes>50</Notes>
  <HiddenSlides>0</HiddenSlides>
  <MMClips>50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50</vt:i4>
      </vt:variant>
    </vt:vector>
  </HeadingPairs>
  <TitlesOfParts>
    <vt:vector size="59" baseType="lpstr">
      <vt:lpstr>Calibri</vt:lpstr>
      <vt:lpstr>Arimo</vt:lpstr>
      <vt:lpstr>MS Gothic</vt:lpstr>
      <vt:lpstr>Comic Sans MS</vt:lpstr>
      <vt:lpstr>Arial</vt:lpstr>
      <vt:lpstr>Open Sans</vt:lpstr>
      <vt:lpstr>Century Gothic</vt:lpstr>
      <vt:lpstr>Simple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 Neves</dc:creator>
  <cp:lastModifiedBy>Caroline Neves Oliveira da Silva</cp:lastModifiedBy>
  <cp:revision>13</cp:revision>
  <dcterms:modified xsi:type="dcterms:W3CDTF">2025-05-21T11:07:33Z</dcterms:modified>
</cp:coreProperties>
</file>