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</p:sldIdLst>
  <p:sldSz cx="18288000" cy="10287000"/>
  <p:notesSz cx="6858000" cy="9144000"/>
  <p:embeddedFontLst>
    <p:embeddedFont>
      <p:font typeface="Cooper Hewitt Italics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oper Hewitt Bold" panose="020B0604020202020204" charset="0"/>
      <p:regular r:id="rId36"/>
    </p:embeddedFont>
    <p:embeddedFont>
      <p:font typeface="Cooper Hewitt Heavy" panose="020B0604020202020204" charset="0"/>
      <p:regular r:id="rId37"/>
    </p:embeddedFont>
    <p:embeddedFont>
      <p:font typeface="Cooper Hewitt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CC17-5178-4B74-98BF-C9341BF89B77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F0FE-520D-4B25-A9AB-4E3DDAE159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F0FE-520D-4B25-A9AB-4E3DDAE159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jur-servicos.tse.jus.br/sjur-servicos/rest/download/pdf/tribunal=TSE/processoNumero=156388/processoClasse=RESPE/decisaoData=201609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jur-servicos.tse.jus.br/sjur-servicos/rest/download/pdf/141194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jur-servicos.tse.jus.br/sjur-servicos/rest/download/pdf/241637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jur-servicos.tse.jus.br/sjur-servicos/rest/download/pdf/241637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pge.ba.gov.br/wp-content/uploads/2024/05/CARTILHAELEITORAL2024.pdf" TargetMode="Externa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61335" y="-527501"/>
            <a:ext cx="15122670" cy="11342003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1B69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104775"/>
              <a:ext cx="609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81510" y="6765835"/>
            <a:ext cx="3793162" cy="2635926"/>
          </a:xfrm>
          <a:custGeom>
            <a:avLst/>
            <a:gdLst/>
            <a:ahLst/>
            <a:cxnLst/>
            <a:rect l="l" t="t" r="r" b="b"/>
            <a:pathLst>
              <a:path w="3793162" h="2635926">
                <a:moveTo>
                  <a:pt x="0" y="0"/>
                </a:moveTo>
                <a:lnTo>
                  <a:pt x="3793162" y="0"/>
                </a:lnTo>
                <a:lnTo>
                  <a:pt x="3793162" y="2635926"/>
                </a:lnTo>
                <a:lnTo>
                  <a:pt x="0" y="2635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05646" y="3540462"/>
            <a:ext cx="8036968" cy="206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8"/>
              </a:lnSpc>
            </a:pPr>
            <a:r>
              <a:rPr lang="en-US" sz="6748">
                <a:solidFill>
                  <a:srgbClr val="545454"/>
                </a:solidFill>
                <a:latin typeface="Cooper Hewitt Heavy"/>
              </a:rPr>
              <a:t>PUBLICIDADE INSTITUCIONAL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5646" y="5491162"/>
            <a:ext cx="7240682" cy="114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8"/>
              </a:lnSpc>
            </a:pPr>
            <a:r>
              <a:rPr lang="en-US" sz="6748">
                <a:solidFill>
                  <a:srgbClr val="545454"/>
                </a:solidFill>
                <a:latin typeface="Cooper Hewitt"/>
              </a:rPr>
              <a:t>EM ANO ELEITORAL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33856" y="-761529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38462" y="2653593"/>
            <a:ext cx="13692672" cy="598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4"/>
              </a:lnSpc>
            </a:pPr>
            <a:r>
              <a:rPr lang="en-US" sz="3367">
                <a:solidFill>
                  <a:srgbClr val="038C8C"/>
                </a:solidFill>
                <a:latin typeface="Cooper Hewitt Bold"/>
              </a:rPr>
              <a:t>O TSE JÁ JULGOU...</a:t>
            </a:r>
          </a:p>
          <a:p>
            <a:pPr algn="l">
              <a:lnSpc>
                <a:spcPts val="4714"/>
              </a:lnSpc>
            </a:pPr>
            <a:endParaRPr lang="en-US" sz="3367">
              <a:solidFill>
                <a:srgbClr val="038C8C"/>
              </a:solidFill>
              <a:latin typeface="Cooper Hewitt Bold"/>
            </a:endParaRPr>
          </a:p>
          <a:p>
            <a:pPr algn="just">
              <a:lnSpc>
                <a:spcPts val="4714"/>
              </a:lnSpc>
            </a:pPr>
            <a:r>
              <a:rPr lang="en-US" sz="3367">
                <a:solidFill>
                  <a:srgbClr val="038C8C"/>
                </a:solidFill>
                <a:latin typeface="Cooper Hewitt"/>
                <a:ea typeface="Cooper Hewitt"/>
              </a:rPr>
              <a:t>“2. Essa regra, embora em princípio inaplicável a esferas administrativas cujos cargos não estejam sob disputa (art. 73, § 3º), não tem natureza absoluta e </a:t>
            </a:r>
            <a:r>
              <a:rPr lang="en-US" sz="3367">
                <a:solidFill>
                  <a:srgbClr val="038C8C"/>
                </a:solidFill>
                <a:latin typeface="Cooper Hewitt Bold"/>
                <a:ea typeface="Cooper Hewitt Bold"/>
              </a:rPr>
              <a:t>não autoriza publicidade em benefício de candidato de circunscrição diversa, em completa afronta ao art. 37, § 1º, da CF/88 e de modo a afetar a paridade de armas entre postulantes a cargo eletivo</a:t>
            </a:r>
            <a:r>
              <a:rPr lang="en-US" sz="3367">
                <a:solidFill>
                  <a:srgbClr val="038C8C"/>
                </a:solidFill>
                <a:latin typeface="Cooper Hewitt"/>
              </a:rPr>
              <a:t>. [...]” </a:t>
            </a:r>
            <a:r>
              <a:rPr lang="en-US" sz="3367" u="sng">
                <a:solidFill>
                  <a:srgbClr val="038C8C"/>
                </a:solidFill>
                <a:latin typeface="Cooper Hewitt"/>
                <a:hlinkClick r:id="rId4" tooltip="https://sjur-servicos.tse.jus.br/sjur-servicos/rest/download/pdf/tribunal=TSE/processoNumero=156388/processoClasse=RESPE/decisaoData=20160927"/>
              </a:rPr>
              <a:t>(Ac. de 27.9.2016 no REspe nº 156388, rel. Min. Herman Benjamin.)</a:t>
            </a:r>
          </a:p>
          <a:p>
            <a:pPr algn="just">
              <a:lnSpc>
                <a:spcPts val="4714"/>
              </a:lnSpc>
            </a:pPr>
            <a:endParaRPr lang="en-US" sz="3367" u="sng">
              <a:solidFill>
                <a:srgbClr val="038C8C"/>
              </a:solidFill>
              <a:latin typeface="Cooper Hewitt"/>
              <a:hlinkClick r:id="rId4" tooltip="https://sjur-servicos.tse.jus.br/sjur-servicos/rest/download/pdf/tribunal=TSE/processoNumero=156388/processoClasse=RESPE/decisaoData=201609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33856" y="-761529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66628" y="2617687"/>
            <a:ext cx="13692672" cy="657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4"/>
              </a:lnSpc>
            </a:pPr>
            <a:r>
              <a:rPr lang="en-US" sz="3367">
                <a:solidFill>
                  <a:srgbClr val="038C8C"/>
                </a:solidFill>
                <a:latin typeface="Cooper Hewitt Bold"/>
              </a:rPr>
              <a:t>O TSE JÁ JULGOU...</a:t>
            </a:r>
          </a:p>
          <a:p>
            <a:pPr algn="l">
              <a:lnSpc>
                <a:spcPts val="4714"/>
              </a:lnSpc>
            </a:pPr>
            <a:endParaRPr lang="en-US" sz="3367">
              <a:solidFill>
                <a:srgbClr val="038C8C"/>
              </a:solidFill>
              <a:latin typeface="Cooper Hewitt Bold"/>
            </a:endParaRPr>
          </a:p>
          <a:p>
            <a:pPr algn="just">
              <a:lnSpc>
                <a:spcPts val="4714"/>
              </a:lnSpc>
            </a:pPr>
            <a:r>
              <a:rPr lang="en-US" sz="3367">
                <a:solidFill>
                  <a:srgbClr val="038C8C"/>
                </a:solidFill>
                <a:latin typeface="Cooper Hewitt"/>
                <a:ea typeface="Cooper Hewitt"/>
              </a:rPr>
              <a:t>“4. Conquanto a Lei das Eleições, em seu art. 73, § 3º, disponha, de forma expressa, que a vedação relativa à realização de publicidade institucional alcança tão–somente os agentes públicos das esferas administrativas cujos cargos estejam em disputa na eleição, </a:t>
            </a:r>
            <a:r>
              <a:rPr lang="en-US" sz="3367">
                <a:solidFill>
                  <a:srgbClr val="038C8C"/>
                </a:solidFill>
                <a:latin typeface="Cooper Hewitt Bold"/>
              </a:rPr>
              <a:t>não se encontram acobertadas pela exceção permissiva formas anômalas de divulgação institucional, mormente aquelas que produzam, como efeito subjacente, vantagens eleitorais significativas, alterando o equilíbrio de pleitos em curso</a:t>
            </a:r>
            <a:r>
              <a:rPr lang="en-US" sz="3367">
                <a:solidFill>
                  <a:srgbClr val="038C8C"/>
                </a:solidFill>
                <a:latin typeface="Cooper Hewitt"/>
              </a:rPr>
              <a:t>.” </a:t>
            </a:r>
            <a:r>
              <a:rPr lang="en-US" sz="3367" u="sng">
                <a:solidFill>
                  <a:srgbClr val="038C8C"/>
                </a:solidFill>
                <a:latin typeface="Cooper Hewitt"/>
                <a:hlinkClick r:id="rId4" tooltip="https://sjur-servicos.tse.jus.br/sjur-servicos/rest/download/pdf/1411946"/>
              </a:rPr>
              <a:t>(Ac. de 25.3.2021 no RO-El nº 176880, rel. Min. Edson Fachin.)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86400" y="2171700"/>
            <a:ext cx="10014866" cy="604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SITUAÇÕES PRÁTICAS:</a:t>
            </a: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2706"/>
              </a:lnSpc>
            </a:pPr>
            <a:r>
              <a:rPr lang="en-US" sz="2506" spc="600" dirty="0" smtClean="0">
                <a:solidFill>
                  <a:srgbClr val="FFFFFF"/>
                </a:solidFill>
                <a:latin typeface="Cooper Hewitt Bold"/>
              </a:rPr>
              <a:t>“COMO </a:t>
            </a:r>
            <a:r>
              <a:rPr lang="en-US" sz="2506" spc="600" dirty="0">
                <a:solidFill>
                  <a:srgbClr val="FFFFFF"/>
                </a:solidFill>
                <a:latin typeface="Cooper Hewitt Bold"/>
              </a:rPr>
              <a:t>FICA A DIVULGAÇÃO DE OBRAS NOS MUNICÍPIOS ATRAVÉS DA IMPRENSA OU ATRAVÉS DOS CANAIS OFICIAIS DA SECRETARIA NAS REDES SOCIAIS, APÓS O DIA 06/07</a:t>
            </a:r>
            <a:r>
              <a:rPr lang="en-US" sz="2506" spc="600" dirty="0" smtClean="0">
                <a:solidFill>
                  <a:srgbClr val="FFFFFF"/>
                </a:solidFill>
                <a:latin typeface="Cooper Hewitt Bold"/>
              </a:rPr>
              <a:t>?”</a:t>
            </a:r>
            <a:endParaRPr lang="en-US" sz="2506" spc="600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 </a:t>
            </a:r>
          </a:p>
          <a:p>
            <a:pPr algn="l">
              <a:lnSpc>
                <a:spcPts val="4218"/>
              </a:lnSpc>
            </a:pPr>
            <a:endParaRPr lang="en-US" sz="3906" spc="300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marL="0" lvl="0" indent="0" algn="l">
              <a:lnSpc>
                <a:spcPts val="4218"/>
              </a:lnSpc>
              <a:spcBef>
                <a:spcPct val="0"/>
              </a:spcBef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94075" y="962025"/>
            <a:ext cx="10014866" cy="100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SITUAÇÕES PRÁTICAS:</a:t>
            </a: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NÃO HÁ VEDAÇÃO VEICULAÇÃO DE NOTÍCIAS, À EXIBIÇÃO DE SÍMBOLOS E MARCAS DO GOVERNO ESTADUAL EM 2024,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MAS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marL="484548" lvl="1" indent="-242274" algn="just">
              <a:lnSpc>
                <a:spcPts val="2423"/>
              </a:lnSpc>
              <a:buFont typeface="Arial"/>
              <a:buChar char="•"/>
            </a:pPr>
            <a:r>
              <a:rPr lang="en-US" sz="2400" spc="600" dirty="0">
                <a:solidFill>
                  <a:srgbClr val="FFFFFF"/>
                </a:solidFill>
                <a:latin typeface="Cooper Hewitt Bold"/>
              </a:rPr>
              <a:t>PLACAS DE OBRAS ESTADUAIS NOS MUNICÍPIOS: NÃO HÁ VEDAÇÃO, DESDE QUE  OBSERVADOS OS PARÂMETROS DA PUBLICIDADE INSTITUCIONAL.</a:t>
            </a:r>
          </a:p>
          <a:p>
            <a:pPr algn="just">
              <a:lnSpc>
                <a:spcPts val="4218"/>
              </a:lnSpc>
            </a:pPr>
            <a:endParaRPr lang="en-US" sz="2400" spc="600" dirty="0">
              <a:solidFill>
                <a:srgbClr val="FFFFFF"/>
              </a:solidFill>
              <a:latin typeface="Cooper Hewitt Bold"/>
            </a:endParaRPr>
          </a:p>
          <a:p>
            <a:pPr marL="476378" lvl="1" indent="-238189" algn="just">
              <a:lnSpc>
                <a:spcPts val="2382"/>
              </a:lnSpc>
              <a:buFont typeface="Arial"/>
              <a:buChar char="•"/>
            </a:pPr>
            <a:r>
              <a:rPr lang="en-US" sz="2400" spc="600" dirty="0">
                <a:solidFill>
                  <a:srgbClr val="FFFFFF"/>
                </a:solidFill>
                <a:latin typeface="Cooper Hewitt Bold"/>
              </a:rPr>
              <a:t>O OBJETIVO DA PLACA É INFORMAR O CIDADÃO DA OBRA QUE ESTÁ SENDO REALIZADA, E NÃO INSTRUMENTO PARA PROMOÇÃO PESSOAL</a:t>
            </a:r>
            <a:r>
              <a:rPr lang="en-US" sz="2206" dirty="0">
                <a:solidFill>
                  <a:srgbClr val="FFFFFF"/>
                </a:solidFill>
                <a:latin typeface="Cooper Hewitt Bold"/>
              </a:rPr>
              <a:t>.                        </a:t>
            </a:r>
          </a:p>
          <a:p>
            <a:pPr algn="l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 </a:t>
            </a: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marL="0" lvl="0" indent="0" algn="l">
              <a:lnSpc>
                <a:spcPts val="4218"/>
              </a:lnSpc>
              <a:spcBef>
                <a:spcPct val="0"/>
              </a:spcBef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94075" y="962025"/>
            <a:ext cx="10014866" cy="82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SITUAÇÕES PRÁTICAS: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AS INAUGURAÇÕES DE OBRAS E LANÇAMENTOS DE PROGRAMAS NÃO ESTÃO VEDADOS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MAS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2423"/>
              </a:lnSpc>
            </a:pPr>
            <a:r>
              <a:rPr lang="en-US" sz="2244" spc="600" dirty="0">
                <a:solidFill>
                  <a:srgbClr val="FFFFFF"/>
                </a:solidFill>
                <a:latin typeface="Cooper Hewitt Bold"/>
              </a:rPr>
              <a:t>OS PRONUNCIAMENTOS DOS AGENTES PÚBLICOS NÃO PODEM SE DESVIAR DA FINALIDADE DE INFORMAR SOBRE AQUELA OBRA OU AQUELE PROGRAMA, DE FORMA OBJETIVA, SEM MENÇÃO NEM EXALTAÇÃO A PESSOAS, CANDIDATAS OU NÃO, E PARTIDOS POLÍTICOS OU CAMPANHAS.  </a:t>
            </a:r>
          </a:p>
          <a:p>
            <a:pPr algn="l">
              <a:lnSpc>
                <a:spcPts val="4218"/>
              </a:lnSpc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  <a:p>
            <a:pPr marL="0" lvl="0" indent="0" algn="l">
              <a:lnSpc>
                <a:spcPts val="4218"/>
              </a:lnSpc>
              <a:spcBef>
                <a:spcPct val="0"/>
              </a:spcBef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77375" y="355198"/>
            <a:ext cx="11432593" cy="106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6"/>
              </a:lnSpc>
            </a:pPr>
            <a:r>
              <a:rPr lang="en-US" sz="3755" dirty="0">
                <a:solidFill>
                  <a:srgbClr val="FFFFFF"/>
                </a:solidFill>
                <a:latin typeface="Cooper Hewitt Bold"/>
              </a:rPr>
              <a:t>SITUAÇÕES PRÁTICAS:</a:t>
            </a:r>
          </a:p>
          <a:p>
            <a:pPr algn="just">
              <a:lnSpc>
                <a:spcPts val="4056"/>
              </a:lnSpc>
            </a:pPr>
            <a:endParaRPr lang="en-US" sz="3755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056"/>
              </a:lnSpc>
            </a:pPr>
            <a:endParaRPr lang="en-US" sz="3755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056"/>
              </a:lnSpc>
            </a:pPr>
            <a:r>
              <a:rPr lang="en-US" sz="3755" dirty="0">
                <a:solidFill>
                  <a:srgbClr val="FFFFFF"/>
                </a:solidFill>
                <a:latin typeface="Cooper Hewitt Bold"/>
              </a:rPr>
              <a:t>AS NOTÍCIAS EM SITES INSTITUCIONAIS SOBRE AS REALIZAÇÕES DA ADMINISTRAÇÃO PÚBLICA NÃO ESTÃO VEDADAS PARA O ESTADO DA BAHIA EM 2024,</a:t>
            </a:r>
          </a:p>
          <a:p>
            <a:pPr algn="just">
              <a:lnSpc>
                <a:spcPts val="4056"/>
              </a:lnSpc>
            </a:pPr>
            <a:endParaRPr lang="en-US" sz="3755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056"/>
              </a:lnSpc>
            </a:pPr>
            <a:r>
              <a:rPr lang="en-US" sz="3755" dirty="0">
                <a:solidFill>
                  <a:srgbClr val="FFFFFF"/>
                </a:solidFill>
                <a:latin typeface="Cooper Hewitt Bold"/>
              </a:rPr>
              <a:t>MAS</a:t>
            </a:r>
          </a:p>
          <a:p>
            <a:pPr algn="just">
              <a:lnSpc>
                <a:spcPts val="4056"/>
              </a:lnSpc>
            </a:pPr>
            <a:endParaRPr lang="en-US" sz="3755" dirty="0">
              <a:solidFill>
                <a:srgbClr val="FFFFFF"/>
              </a:solidFill>
              <a:latin typeface="Cooper Hewitt Bold"/>
            </a:endParaRPr>
          </a:p>
          <a:p>
            <a:pPr marL="465879" lvl="1" indent="-232940" algn="just">
              <a:lnSpc>
                <a:spcPts val="2330"/>
              </a:lnSpc>
              <a:buFont typeface="Arial"/>
              <a:buChar char="•"/>
            </a:pPr>
            <a:r>
              <a:rPr lang="en-US" sz="2157" spc="300" dirty="0">
                <a:solidFill>
                  <a:srgbClr val="FFFFFF"/>
                </a:solidFill>
                <a:latin typeface="Cooper Hewitt Bold"/>
              </a:rPr>
              <a:t>AS NOTÍCIAS DEVEM SE ATER À INFORMAÇÃO SOBRE O ATO PRATICADO, PODENDO SER DIVULGADOS OS ÓRGÃOS ENVOLVIDOS E, SE NECESSÁRIO, OS TITULARES DOS CARGOS, SEM EXALTAÇÃO PESSOAL;</a:t>
            </a:r>
          </a:p>
          <a:p>
            <a:pPr algn="just">
              <a:lnSpc>
                <a:spcPts val="2330"/>
              </a:lnSpc>
            </a:pPr>
            <a:endParaRPr lang="en-US" sz="2157" spc="300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2330"/>
              </a:lnSpc>
            </a:pPr>
            <a:endParaRPr lang="en-US" sz="2157" spc="300" dirty="0">
              <a:solidFill>
                <a:srgbClr val="FFFFFF"/>
              </a:solidFill>
              <a:latin typeface="Cooper Hewitt Bold"/>
            </a:endParaRPr>
          </a:p>
          <a:p>
            <a:pPr marL="465879" lvl="1" indent="-232940" algn="just">
              <a:lnSpc>
                <a:spcPts val="2330"/>
              </a:lnSpc>
              <a:buFont typeface="Arial"/>
              <a:buChar char="•"/>
            </a:pPr>
            <a:r>
              <a:rPr lang="en-US" sz="2157" spc="300" dirty="0">
                <a:solidFill>
                  <a:srgbClr val="FFFFFF"/>
                </a:solidFill>
                <a:latin typeface="Cooper Hewitt Bold"/>
              </a:rPr>
              <a:t>TSE: O CHEFE DO PODER EXECUTIVO É O RESPONSÁVEL PELA DIVULGAÇÃO DA PUBLICIDADE INSTITUCIONAL, INCLUSIVE EM REDE SOCIAL, POIS É SUA ATRIBUIÇÃO ZELAR PELO CONTEÚDO VEICULADO (AG., RESPEL 0600004759. REL. MIN. EDSON FACCHIN, FJE 04/03/2022).</a:t>
            </a:r>
          </a:p>
          <a:p>
            <a:pPr algn="just">
              <a:lnSpc>
                <a:spcPts val="2330"/>
              </a:lnSpc>
            </a:pPr>
            <a:endParaRPr lang="en-US" sz="2157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2330"/>
              </a:lnSpc>
            </a:pPr>
            <a:endParaRPr lang="en-US" sz="2157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056"/>
              </a:lnSpc>
            </a:pPr>
            <a:endParaRPr lang="en-US" sz="2157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056"/>
              </a:lnSpc>
            </a:pPr>
            <a:endParaRPr lang="en-US" sz="2157" dirty="0">
              <a:solidFill>
                <a:srgbClr val="FFFFFF"/>
              </a:solidFill>
              <a:latin typeface="Cooper Hewitt Bold"/>
            </a:endParaRPr>
          </a:p>
          <a:p>
            <a:pPr marL="0" lvl="0" indent="0" algn="l">
              <a:lnSpc>
                <a:spcPts val="4056"/>
              </a:lnSpc>
              <a:spcBef>
                <a:spcPct val="0"/>
              </a:spcBef>
            </a:pPr>
            <a:endParaRPr lang="en-US" sz="2157" dirty="0">
              <a:solidFill>
                <a:srgbClr val="FFFFFF"/>
              </a:solidFill>
              <a:latin typeface="Cooper Hewit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27276" y="962025"/>
            <a:ext cx="10014866" cy="802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SITUAÇÕES PRÁTICAS: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A POSTAGEM OU REPOSTAGEM DE NOTÍCIAS EM PERFIS DE REDE SOCIAL NÃO SÃO VEDADAS,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4218"/>
              </a:lnSpc>
            </a:pPr>
            <a:r>
              <a:rPr lang="en-US" sz="3906" dirty="0">
                <a:solidFill>
                  <a:srgbClr val="FFFFFF"/>
                </a:solidFill>
                <a:latin typeface="Cooper Hewitt Bold"/>
              </a:rPr>
              <a:t>MAS</a:t>
            </a:r>
          </a:p>
          <a:p>
            <a:pPr algn="just">
              <a:lnSpc>
                <a:spcPts val="4218"/>
              </a:lnSpc>
            </a:pPr>
            <a:endParaRPr lang="en-US" sz="3906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2423"/>
              </a:lnSpc>
            </a:pPr>
            <a:r>
              <a:rPr lang="en-US" sz="2244" spc="600" dirty="0">
                <a:solidFill>
                  <a:srgbClr val="FFFFFF"/>
                </a:solidFill>
                <a:latin typeface="Cooper Hewitt Bold"/>
              </a:rPr>
              <a:t>NÃO DEVE HAVER CONFUSÃO ENTRE O PÚBLICO E O PRIVADO, ENTRE A ATUAÇÃO INSTITUCIONAL E A ATUAÇÃO POLÍTICO-PARTIDÁRIA.  O ELEITOR TEM QUE CONSEGUIR DISCERNIR SE AQUELA É UMA POSTAGEM OFICIAL OU NÃO.</a:t>
            </a:r>
          </a:p>
          <a:p>
            <a:pPr algn="just">
              <a:lnSpc>
                <a:spcPts val="2423"/>
              </a:lnSpc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  <a:p>
            <a:pPr algn="just">
              <a:lnSpc>
                <a:spcPts val="2423"/>
              </a:lnSpc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  <a:p>
            <a:pPr algn="l">
              <a:lnSpc>
                <a:spcPts val="4218"/>
              </a:lnSpc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  <a:p>
            <a:pPr marL="0" lvl="0" indent="0" algn="l">
              <a:lnSpc>
                <a:spcPts val="4218"/>
              </a:lnSpc>
              <a:spcBef>
                <a:spcPct val="0"/>
              </a:spcBef>
            </a:pPr>
            <a:endParaRPr lang="en-US" sz="2244" dirty="0">
              <a:solidFill>
                <a:srgbClr val="FFFFFF"/>
              </a:solidFill>
              <a:latin typeface="Cooper Hewitt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4772" y="952500"/>
            <a:ext cx="12089451" cy="12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 dirty="0" err="1">
                <a:solidFill>
                  <a:srgbClr val="E18752"/>
                </a:solidFill>
                <a:latin typeface="Cooper Hewitt Bold"/>
              </a:rPr>
              <a:t>Realização</a:t>
            </a:r>
            <a:r>
              <a:rPr lang="en-US" sz="4616" dirty="0">
                <a:solidFill>
                  <a:srgbClr val="E18752"/>
                </a:solidFill>
                <a:latin typeface="Cooper Hewitt Bold"/>
              </a:rPr>
              <a:t> de propaganda </a:t>
            </a:r>
            <a:r>
              <a:rPr lang="en-US" sz="4616" dirty="0" err="1">
                <a:solidFill>
                  <a:srgbClr val="E18752"/>
                </a:solidFill>
                <a:latin typeface="Cooper Hewitt Bold"/>
              </a:rPr>
              <a:t>em</a:t>
            </a:r>
            <a:r>
              <a:rPr lang="en-US" sz="4616" dirty="0">
                <a:solidFill>
                  <a:srgbClr val="E18752"/>
                </a:solidFill>
                <a:latin typeface="Cooper Hewitt Bold"/>
              </a:rPr>
              <a:t> </a:t>
            </a:r>
            <a:r>
              <a:rPr lang="en-US" sz="4616" dirty="0" err="1">
                <a:solidFill>
                  <a:srgbClr val="E18752"/>
                </a:solidFill>
                <a:latin typeface="Cooper Hewitt Bold"/>
              </a:rPr>
              <a:t>sítios</a:t>
            </a:r>
            <a:r>
              <a:rPr lang="en-US" sz="4616" dirty="0">
                <a:solidFill>
                  <a:srgbClr val="E18752"/>
                </a:solidFill>
                <a:latin typeface="Cooper Hewitt Bold"/>
              </a:rPr>
              <a:t> </a:t>
            </a:r>
            <a:r>
              <a:rPr lang="en-US" sz="4616" dirty="0" err="1">
                <a:solidFill>
                  <a:srgbClr val="E18752"/>
                </a:solidFill>
                <a:latin typeface="Cooper Hewitt Bold"/>
              </a:rPr>
              <a:t>governamentais</a:t>
            </a:r>
            <a:r>
              <a:rPr lang="en-US" sz="4616" dirty="0">
                <a:solidFill>
                  <a:srgbClr val="E18752"/>
                </a:solidFill>
                <a:latin typeface="Cooper Hewitt Bold"/>
              </a:rPr>
              <a:t>. LEI Nº 9.504/1997.</a:t>
            </a:r>
          </a:p>
        </p:txBody>
      </p:sp>
      <p:sp>
        <p:nvSpPr>
          <p:cNvPr id="3" name="Freeform 3"/>
          <p:cNvSpPr/>
          <p:nvPr/>
        </p:nvSpPr>
        <p:spPr>
          <a:xfrm>
            <a:off x="-1033856" y="-761529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084772" y="2933292"/>
            <a:ext cx="12313679" cy="4420416"/>
            <a:chOff x="0" y="0"/>
            <a:chExt cx="3243109" cy="11642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43109" cy="1164225"/>
            </a:xfrm>
            <a:custGeom>
              <a:avLst/>
              <a:gdLst/>
              <a:ahLst/>
              <a:cxnLst/>
              <a:rect l="l" t="t" r="r" b="b"/>
              <a:pathLst>
                <a:path w="3243109" h="1164225">
                  <a:moveTo>
                    <a:pt x="32065" y="0"/>
                  </a:moveTo>
                  <a:lnTo>
                    <a:pt x="3211044" y="0"/>
                  </a:lnTo>
                  <a:cubicBezTo>
                    <a:pt x="3219548" y="0"/>
                    <a:pt x="3227704" y="3378"/>
                    <a:pt x="3233717" y="9392"/>
                  </a:cubicBezTo>
                  <a:cubicBezTo>
                    <a:pt x="3239731" y="15405"/>
                    <a:pt x="3243109" y="23561"/>
                    <a:pt x="3243109" y="32065"/>
                  </a:cubicBezTo>
                  <a:lnTo>
                    <a:pt x="3243109" y="1132160"/>
                  </a:lnTo>
                  <a:cubicBezTo>
                    <a:pt x="3243109" y="1140664"/>
                    <a:pt x="3239731" y="1148820"/>
                    <a:pt x="3233717" y="1154833"/>
                  </a:cubicBezTo>
                  <a:cubicBezTo>
                    <a:pt x="3227704" y="1160847"/>
                    <a:pt x="3219548" y="1164225"/>
                    <a:pt x="3211044" y="1164225"/>
                  </a:cubicBezTo>
                  <a:lnTo>
                    <a:pt x="32065" y="1164225"/>
                  </a:lnTo>
                  <a:cubicBezTo>
                    <a:pt x="23561" y="1164225"/>
                    <a:pt x="15405" y="1160847"/>
                    <a:pt x="9392" y="1154833"/>
                  </a:cubicBezTo>
                  <a:cubicBezTo>
                    <a:pt x="3378" y="1148820"/>
                    <a:pt x="0" y="1140664"/>
                    <a:pt x="0" y="1132160"/>
                  </a:cubicBezTo>
                  <a:lnTo>
                    <a:pt x="0" y="32065"/>
                  </a:lnTo>
                  <a:cubicBezTo>
                    <a:pt x="0" y="23561"/>
                    <a:pt x="3378" y="15405"/>
                    <a:pt x="9392" y="9392"/>
                  </a:cubicBezTo>
                  <a:cubicBezTo>
                    <a:pt x="15405" y="3378"/>
                    <a:pt x="23561" y="0"/>
                    <a:pt x="32065" y="0"/>
                  </a:cubicBezTo>
                  <a:close/>
                </a:path>
              </a:pathLst>
            </a:custGeom>
            <a:solidFill>
              <a:srgbClr val="1B6968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3243109" cy="126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95085" y="2989373"/>
            <a:ext cx="11779138" cy="387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ooper Hewitt"/>
              </a:rPr>
              <a:t>Veiculação, ainda que gratuita, de propaganda eleitoral na internet, em sítios oficiais ou hospedados por órgãos ou entidades da Administração Pública direta ou indireta da União, dos Estados, do Distrito Federal e dos Municípios:</a:t>
            </a:r>
          </a:p>
          <a:p>
            <a:pPr algn="l">
              <a:lnSpc>
                <a:spcPts val="4340"/>
              </a:lnSpc>
            </a:pPr>
            <a:endParaRPr lang="en-US" sz="3100">
              <a:solidFill>
                <a:srgbClr val="FFFFFF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ooper Hewitt"/>
              </a:rPr>
              <a:t>Ex: utilização de página matida por órgão da Administração Pública como meio de acesso (link) a sítio que promove candidato.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084772" y="7668033"/>
            <a:ext cx="12313679" cy="998541"/>
            <a:chOff x="0" y="0"/>
            <a:chExt cx="3243109" cy="262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3109" cy="262990"/>
            </a:xfrm>
            <a:custGeom>
              <a:avLst/>
              <a:gdLst/>
              <a:ahLst/>
              <a:cxnLst/>
              <a:rect l="l" t="t" r="r" b="b"/>
              <a:pathLst>
                <a:path w="3243109" h="262990">
                  <a:moveTo>
                    <a:pt x="32065" y="0"/>
                  </a:moveTo>
                  <a:lnTo>
                    <a:pt x="3211044" y="0"/>
                  </a:lnTo>
                  <a:cubicBezTo>
                    <a:pt x="3219548" y="0"/>
                    <a:pt x="3227704" y="3378"/>
                    <a:pt x="3233717" y="9392"/>
                  </a:cubicBezTo>
                  <a:cubicBezTo>
                    <a:pt x="3239731" y="15405"/>
                    <a:pt x="3243109" y="23561"/>
                    <a:pt x="3243109" y="32065"/>
                  </a:cubicBezTo>
                  <a:lnTo>
                    <a:pt x="3243109" y="230925"/>
                  </a:lnTo>
                  <a:cubicBezTo>
                    <a:pt x="3243109" y="239429"/>
                    <a:pt x="3239731" y="247585"/>
                    <a:pt x="3233717" y="253599"/>
                  </a:cubicBezTo>
                  <a:cubicBezTo>
                    <a:pt x="3227704" y="259612"/>
                    <a:pt x="3219548" y="262990"/>
                    <a:pt x="3211044" y="262990"/>
                  </a:cubicBezTo>
                  <a:lnTo>
                    <a:pt x="32065" y="262990"/>
                  </a:lnTo>
                  <a:cubicBezTo>
                    <a:pt x="23561" y="262990"/>
                    <a:pt x="15405" y="259612"/>
                    <a:pt x="9392" y="253599"/>
                  </a:cubicBezTo>
                  <a:cubicBezTo>
                    <a:pt x="3378" y="247585"/>
                    <a:pt x="0" y="239429"/>
                    <a:pt x="0" y="230925"/>
                  </a:cubicBezTo>
                  <a:lnTo>
                    <a:pt x="0" y="32065"/>
                  </a:lnTo>
                  <a:cubicBezTo>
                    <a:pt x="0" y="23561"/>
                    <a:pt x="3378" y="15405"/>
                    <a:pt x="9392" y="9392"/>
                  </a:cubicBezTo>
                  <a:cubicBezTo>
                    <a:pt x="15405" y="3378"/>
                    <a:pt x="23561" y="0"/>
                    <a:pt x="32065" y="0"/>
                  </a:cubicBezTo>
                  <a:close/>
                </a:path>
              </a:pathLst>
            </a:custGeom>
            <a:solidFill>
              <a:srgbClr val="1B6968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3243109" cy="367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95085" y="7782811"/>
            <a:ext cx="10014397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ooper Hewitt"/>
              </a:rPr>
              <a:t>Vedação permanente.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88567">
            <a:off x="13718466" y="5950243"/>
            <a:ext cx="5618868" cy="5109759"/>
          </a:xfrm>
          <a:custGeom>
            <a:avLst/>
            <a:gdLst/>
            <a:ahLst/>
            <a:cxnLst/>
            <a:rect l="l" t="t" r="r" b="b"/>
            <a:pathLst>
              <a:path w="5618868" h="5109759">
                <a:moveTo>
                  <a:pt x="0" y="0"/>
                </a:moveTo>
                <a:lnTo>
                  <a:pt x="5618868" y="0"/>
                </a:lnTo>
                <a:lnTo>
                  <a:pt x="5618868" y="5109758"/>
                </a:lnTo>
                <a:lnTo>
                  <a:pt x="0" y="5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932650" y="2531120"/>
            <a:ext cx="11241107" cy="4251197"/>
            <a:chOff x="0" y="0"/>
            <a:chExt cx="2960621" cy="11196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0621" cy="1119657"/>
            </a:xfrm>
            <a:custGeom>
              <a:avLst/>
              <a:gdLst/>
              <a:ahLst/>
              <a:cxnLst/>
              <a:rect l="l" t="t" r="r" b="b"/>
              <a:pathLst>
                <a:path w="2960621" h="1119657">
                  <a:moveTo>
                    <a:pt x="35124" y="0"/>
                  </a:moveTo>
                  <a:lnTo>
                    <a:pt x="2925496" y="0"/>
                  </a:lnTo>
                  <a:cubicBezTo>
                    <a:pt x="2944895" y="0"/>
                    <a:pt x="2960621" y="15726"/>
                    <a:pt x="2960621" y="35124"/>
                  </a:cubicBezTo>
                  <a:lnTo>
                    <a:pt x="2960621" y="1084532"/>
                  </a:lnTo>
                  <a:cubicBezTo>
                    <a:pt x="2960621" y="1103931"/>
                    <a:pt x="2944895" y="1119657"/>
                    <a:pt x="2925496" y="1119657"/>
                  </a:cubicBezTo>
                  <a:lnTo>
                    <a:pt x="35124" y="1119657"/>
                  </a:lnTo>
                  <a:cubicBezTo>
                    <a:pt x="15726" y="1119657"/>
                    <a:pt x="0" y="1103931"/>
                    <a:pt x="0" y="1084532"/>
                  </a:cubicBezTo>
                  <a:lnTo>
                    <a:pt x="0" y="35124"/>
                  </a:lnTo>
                  <a:cubicBezTo>
                    <a:pt x="0" y="15726"/>
                    <a:pt x="15726" y="0"/>
                    <a:pt x="35124" y="0"/>
                  </a:cubicBezTo>
                  <a:close/>
                </a:path>
              </a:pathLst>
            </a:custGeom>
            <a:solidFill>
              <a:srgbClr val="1B6968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04775"/>
              <a:ext cx="2960621" cy="1224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53132" y="2709597"/>
            <a:ext cx="10485528" cy="4417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ooper Hewitt"/>
                <a:ea typeface="Cooper Hewitt"/>
              </a:rPr>
              <a:t>Empenhar, no primeiro semestre do ano de eleição, despesas com publicidade do Estado ou das respectivas entidades da Administração Pública indireta que excedam a 6 (seis) vezes a média mensal dos valores empenhados e não cancelados nos 3 (três) últimos anos que antecedem o pleito, observado, para efeito do cálculo da média, o disposto no § 14 do art. 73 da Lei n° 9.504/1997.</a:t>
            </a:r>
          </a:p>
          <a:p>
            <a:pPr algn="l">
              <a:lnSpc>
                <a:spcPts val="4340"/>
              </a:lnSpc>
            </a:pPr>
            <a:endParaRPr lang="en-US" sz="3100">
              <a:solidFill>
                <a:srgbClr val="FFFFFF"/>
              </a:solidFill>
              <a:latin typeface="Cooper Hewitt"/>
              <a:ea typeface="Cooper Hewit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32650" y="565118"/>
            <a:ext cx="10655362" cy="140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AUMENTO DE GASTOS COM PUBLICIDADE INSTITUCIONAL.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32650" y="7091836"/>
            <a:ext cx="11241107" cy="1880911"/>
            <a:chOff x="0" y="0"/>
            <a:chExt cx="2960621" cy="4953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60621" cy="495384"/>
            </a:xfrm>
            <a:custGeom>
              <a:avLst/>
              <a:gdLst/>
              <a:ahLst/>
              <a:cxnLst/>
              <a:rect l="l" t="t" r="r" b="b"/>
              <a:pathLst>
                <a:path w="2960621" h="495384">
                  <a:moveTo>
                    <a:pt x="35124" y="0"/>
                  </a:moveTo>
                  <a:lnTo>
                    <a:pt x="2925496" y="0"/>
                  </a:lnTo>
                  <a:cubicBezTo>
                    <a:pt x="2944895" y="0"/>
                    <a:pt x="2960621" y="15726"/>
                    <a:pt x="2960621" y="35124"/>
                  </a:cubicBezTo>
                  <a:lnTo>
                    <a:pt x="2960621" y="460260"/>
                  </a:lnTo>
                  <a:cubicBezTo>
                    <a:pt x="2960621" y="479658"/>
                    <a:pt x="2944895" y="495384"/>
                    <a:pt x="2925496" y="495384"/>
                  </a:cubicBezTo>
                  <a:lnTo>
                    <a:pt x="35124" y="495384"/>
                  </a:lnTo>
                  <a:cubicBezTo>
                    <a:pt x="15726" y="495384"/>
                    <a:pt x="0" y="479658"/>
                    <a:pt x="0" y="460260"/>
                  </a:cubicBezTo>
                  <a:lnTo>
                    <a:pt x="0" y="35124"/>
                  </a:lnTo>
                  <a:cubicBezTo>
                    <a:pt x="0" y="15726"/>
                    <a:pt x="15726" y="0"/>
                    <a:pt x="35124" y="0"/>
                  </a:cubicBezTo>
                  <a:close/>
                </a:path>
              </a:pathLst>
            </a:custGeom>
            <a:solidFill>
              <a:srgbClr val="1B6968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2960621" cy="600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53132" y="7345612"/>
            <a:ext cx="10014397" cy="115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ooper Hewitt"/>
              </a:rPr>
              <a:t>Redação dada pelo art. 3º da Lei nº 14.356, de 31 de maio de 2022.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763693" y="3976454"/>
            <a:ext cx="11836518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OUTRAS VEDAÇÕES RELACIONADAS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0922" y="0"/>
            <a:ext cx="15682222" cy="11342003"/>
            <a:chOff x="0" y="0"/>
            <a:chExt cx="84287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2874" cy="609600"/>
            </a:xfrm>
            <a:custGeom>
              <a:avLst/>
              <a:gdLst/>
              <a:ahLst/>
              <a:cxnLst/>
              <a:rect l="l" t="t" r="r" b="b"/>
              <a:pathLst>
                <a:path w="842874" h="609600">
                  <a:moveTo>
                    <a:pt x="639674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42874" y="609600"/>
                  </a:lnTo>
                  <a:lnTo>
                    <a:pt x="639674" y="0"/>
                  </a:lnTo>
                  <a:close/>
                </a:path>
              </a:pathLst>
            </a:custGeom>
            <a:solidFill>
              <a:srgbClr val="1B69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104775"/>
              <a:ext cx="639674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4537" y="5661616"/>
            <a:ext cx="805359" cy="351922"/>
          </a:xfrm>
          <a:custGeom>
            <a:avLst/>
            <a:gdLst/>
            <a:ahLst/>
            <a:cxnLst/>
            <a:rect l="l" t="t" r="r" b="b"/>
            <a:pathLst>
              <a:path w="805359" h="351922">
                <a:moveTo>
                  <a:pt x="0" y="0"/>
                </a:moveTo>
                <a:lnTo>
                  <a:pt x="805359" y="0"/>
                </a:lnTo>
                <a:lnTo>
                  <a:pt x="805359" y="351922"/>
                </a:lnTo>
                <a:lnTo>
                  <a:pt x="0" y="3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473013" y="1586706"/>
            <a:ext cx="5859497" cy="281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endParaRPr/>
          </a:p>
          <a:p>
            <a:pPr algn="just">
              <a:lnSpc>
                <a:spcPts val="2746"/>
              </a:lnSpc>
            </a:pPr>
            <a:r>
              <a:rPr lang="en-US" sz="1961" spc="156">
                <a:solidFill>
                  <a:srgbClr val="FFFFFF"/>
                </a:solidFill>
                <a:latin typeface="Cooper Hewitt"/>
              </a:rPr>
              <a:t>A LEI 9.504/1997. OS AGENTES PÚBLICOS.</a:t>
            </a:r>
          </a:p>
          <a:p>
            <a:pPr algn="just">
              <a:lnSpc>
                <a:spcPts val="2746"/>
              </a:lnSpc>
            </a:pPr>
            <a:endParaRPr lang="en-US" sz="1961" spc="156">
              <a:solidFill>
                <a:srgbClr val="FFFFFF"/>
              </a:solidFill>
              <a:latin typeface="Cooper Hewitt"/>
            </a:endParaRPr>
          </a:p>
          <a:p>
            <a:pPr algn="just">
              <a:lnSpc>
                <a:spcPts val="2746"/>
              </a:lnSpc>
            </a:pPr>
            <a:r>
              <a:rPr lang="en-US" sz="1961" spc="156">
                <a:solidFill>
                  <a:srgbClr val="FFFFFF"/>
                </a:solidFill>
                <a:latin typeface="Cooper Hewitt"/>
              </a:rPr>
              <a:t>PUBLICIDADE INSTITUCIONAL NA CONSTITUIÇÃO FEDERAL.</a:t>
            </a:r>
          </a:p>
          <a:p>
            <a:pPr algn="just">
              <a:lnSpc>
                <a:spcPts val="2746"/>
              </a:lnSpc>
            </a:pPr>
            <a:endParaRPr lang="en-US" sz="1961" spc="156">
              <a:solidFill>
                <a:srgbClr val="FFFFFF"/>
              </a:solidFill>
              <a:latin typeface="Cooper Hewitt"/>
            </a:endParaRPr>
          </a:p>
          <a:p>
            <a:pPr algn="just">
              <a:lnSpc>
                <a:spcPts val="2746"/>
              </a:lnSpc>
            </a:pPr>
            <a:r>
              <a:rPr lang="en-US" sz="1961" spc="156">
                <a:solidFill>
                  <a:srgbClr val="FFFFFF"/>
                </a:solidFill>
                <a:latin typeface="Cooper Hewitt"/>
              </a:rPr>
              <a:t>PUBLICIDADE INSTITUCIONAL NO ANO ELEITORAL. LEI 9.504/1997.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0441" y="4614770"/>
            <a:ext cx="5859497" cy="450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r>
              <a:rPr lang="en-US" sz="1941" u="none" strike="noStrike" spc="155">
                <a:solidFill>
                  <a:srgbClr val="FFFFFF"/>
                </a:solidFill>
                <a:latin typeface="Cooper Hewitt"/>
              </a:rPr>
              <a:t>PROPAGANDA ELEITORAL EM SITES GOVERNAMENTAIS.</a:t>
            </a: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endParaRPr lang="en-US" sz="1941" u="none" strike="noStrike" spc="155">
              <a:solidFill>
                <a:srgbClr val="FFFFFF"/>
              </a:solidFill>
              <a:latin typeface="Cooper Hewitt"/>
            </a:endParaRP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r>
              <a:rPr lang="en-US" sz="1941" u="none" strike="noStrike" spc="155">
                <a:solidFill>
                  <a:srgbClr val="FFFFFF"/>
                </a:solidFill>
                <a:latin typeface="Cooper Hewitt"/>
              </a:rPr>
              <a:t>GASTOS COM PUBLICIDADE INSTITUCIONAL.</a:t>
            </a: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endParaRPr lang="en-US" sz="1941" u="none" strike="noStrike" spc="155">
              <a:solidFill>
                <a:srgbClr val="FFFFFF"/>
              </a:solidFill>
              <a:latin typeface="Cooper Hewitt"/>
            </a:endParaRP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r>
              <a:rPr lang="en-US" sz="1941" u="none" strike="noStrike" spc="155">
                <a:solidFill>
                  <a:srgbClr val="FFFFFF"/>
                </a:solidFill>
                <a:latin typeface="Cooper Hewitt"/>
              </a:rPr>
              <a:t>OUTRAS VEDAÇÕES RELACIONADAS.</a:t>
            </a: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endParaRPr lang="en-US" sz="1941" u="none" strike="noStrike" spc="155">
              <a:solidFill>
                <a:srgbClr val="FFFFFF"/>
              </a:solidFill>
              <a:latin typeface="Cooper Hewitt"/>
            </a:endParaRP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r>
              <a:rPr lang="en-US" sz="1941" u="none" strike="noStrike" spc="155">
                <a:solidFill>
                  <a:srgbClr val="FFFFFF"/>
                </a:solidFill>
                <a:latin typeface="Cooper Hewitt"/>
              </a:rPr>
              <a:t>A ATUAÇÃO DA PGE NA MATÉRIA ELEITORAL.</a:t>
            </a: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endParaRPr lang="en-US" sz="1941" u="none" strike="noStrike" spc="155">
              <a:solidFill>
                <a:srgbClr val="FFFFFF"/>
              </a:solidFill>
              <a:latin typeface="Cooper Hewitt"/>
            </a:endParaRP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r>
              <a:rPr lang="en-US" sz="1941" u="none" strike="noStrike" spc="155">
                <a:solidFill>
                  <a:srgbClr val="FFFFFF"/>
                </a:solidFill>
                <a:latin typeface="Cooper Hewitt"/>
              </a:rPr>
              <a:t>DÚVIDAS.</a:t>
            </a: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endParaRPr lang="en-US" sz="1941" u="none" strike="noStrike" spc="155">
              <a:solidFill>
                <a:srgbClr val="FFFFFF"/>
              </a:solidFill>
              <a:latin typeface="Cooper Hewitt"/>
            </a:endParaRP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r>
              <a:rPr lang="en-US" sz="1941" u="none" strike="noStrike" spc="155">
                <a:solidFill>
                  <a:srgbClr val="FFFFFF"/>
                </a:solidFill>
                <a:latin typeface="Cooper Hewitt"/>
              </a:rPr>
              <a:t>INFORMAÇÕES ÚTEIS.</a:t>
            </a:r>
          </a:p>
          <a:p>
            <a:pPr marL="0" lvl="0" indent="0" algn="just">
              <a:lnSpc>
                <a:spcPts val="2717"/>
              </a:lnSpc>
              <a:spcBef>
                <a:spcPct val="0"/>
              </a:spcBef>
            </a:pPr>
            <a:endParaRPr lang="en-US" sz="1941" u="none" strike="noStrike" spc="155">
              <a:solidFill>
                <a:srgbClr val="FFFFFF"/>
              </a:solidFill>
              <a:latin typeface="Cooper Hewit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95363" y="284115"/>
            <a:ext cx="8036968" cy="114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8"/>
              </a:lnSpc>
            </a:pPr>
            <a:r>
              <a:rPr lang="en-US" sz="6748">
                <a:solidFill>
                  <a:srgbClr val="FFFFFF"/>
                </a:solidFill>
                <a:latin typeface="Cooper Hewitt Heavy"/>
              </a:rPr>
              <a:t>ROTEIRO</a:t>
            </a:r>
          </a:p>
        </p:txBody>
      </p:sp>
      <p:sp>
        <p:nvSpPr>
          <p:cNvPr id="9" name="Freeform 9"/>
          <p:cNvSpPr/>
          <p:nvPr/>
        </p:nvSpPr>
        <p:spPr>
          <a:xfrm>
            <a:off x="1285684" y="2009544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0" y="0"/>
                </a:lnTo>
                <a:lnTo>
                  <a:pt x="938160" y="409952"/>
                </a:lnTo>
                <a:lnTo>
                  <a:pt x="0" y="40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89600" y="2838137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3"/>
                </a:lnTo>
                <a:lnTo>
                  <a:pt x="0" y="409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1910" y="3888330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3"/>
                </a:lnTo>
                <a:lnTo>
                  <a:pt x="0" y="409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11910" y="4938524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2"/>
                </a:lnTo>
                <a:lnTo>
                  <a:pt x="0" y="40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71735" y="6327863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2"/>
                </a:lnTo>
                <a:lnTo>
                  <a:pt x="0" y="40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38136" y="7052140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3"/>
                </a:lnTo>
                <a:lnTo>
                  <a:pt x="0" y="409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38136" y="7776418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3"/>
                </a:lnTo>
                <a:lnTo>
                  <a:pt x="0" y="409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4537" y="8363010"/>
            <a:ext cx="938161" cy="409953"/>
          </a:xfrm>
          <a:custGeom>
            <a:avLst/>
            <a:gdLst/>
            <a:ahLst/>
            <a:cxnLst/>
            <a:rect l="l" t="t" r="r" b="b"/>
            <a:pathLst>
              <a:path w="938161" h="409953">
                <a:moveTo>
                  <a:pt x="0" y="0"/>
                </a:moveTo>
                <a:lnTo>
                  <a:pt x="938161" y="0"/>
                </a:lnTo>
                <a:lnTo>
                  <a:pt x="938161" y="409953"/>
                </a:lnTo>
                <a:lnTo>
                  <a:pt x="0" y="409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194422" y="508083"/>
            <a:ext cx="10465685" cy="4208403"/>
            <a:chOff x="0" y="0"/>
            <a:chExt cx="2756394" cy="11083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6394" cy="1108386"/>
            </a:xfrm>
            <a:custGeom>
              <a:avLst/>
              <a:gdLst/>
              <a:ahLst/>
              <a:cxnLst/>
              <a:rect l="l" t="t" r="r" b="b"/>
              <a:pathLst>
                <a:path w="2756394" h="1108386">
                  <a:moveTo>
                    <a:pt x="37727" y="0"/>
                  </a:moveTo>
                  <a:lnTo>
                    <a:pt x="2718667" y="0"/>
                  </a:lnTo>
                  <a:cubicBezTo>
                    <a:pt x="2739504" y="0"/>
                    <a:pt x="2756394" y="16891"/>
                    <a:pt x="2756394" y="37727"/>
                  </a:cubicBezTo>
                  <a:lnTo>
                    <a:pt x="2756394" y="1070659"/>
                  </a:lnTo>
                  <a:cubicBezTo>
                    <a:pt x="2756394" y="1080665"/>
                    <a:pt x="2752420" y="1090261"/>
                    <a:pt x="2745344" y="1097336"/>
                  </a:cubicBezTo>
                  <a:cubicBezTo>
                    <a:pt x="2738269" y="1104411"/>
                    <a:pt x="2728673" y="1108386"/>
                    <a:pt x="2718667" y="1108386"/>
                  </a:cubicBezTo>
                  <a:lnTo>
                    <a:pt x="37727" y="1108386"/>
                  </a:lnTo>
                  <a:cubicBezTo>
                    <a:pt x="16891" y="1108386"/>
                    <a:pt x="0" y="1091495"/>
                    <a:pt x="0" y="1070659"/>
                  </a:cubicBezTo>
                  <a:lnTo>
                    <a:pt x="0" y="37727"/>
                  </a:lnTo>
                  <a:cubicBezTo>
                    <a:pt x="0" y="16891"/>
                    <a:pt x="16891" y="0"/>
                    <a:pt x="37727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756394" cy="1203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26405" y="812355"/>
            <a:ext cx="4045438" cy="3904131"/>
          </a:xfrm>
          <a:custGeom>
            <a:avLst/>
            <a:gdLst/>
            <a:ahLst/>
            <a:cxnLst/>
            <a:rect l="l" t="t" r="r" b="b"/>
            <a:pathLst>
              <a:path w="4045438" h="3904131">
                <a:moveTo>
                  <a:pt x="0" y="0"/>
                </a:moveTo>
                <a:lnTo>
                  <a:pt x="4045438" y="0"/>
                </a:lnTo>
                <a:lnTo>
                  <a:pt x="4045438" y="3904131"/>
                </a:lnTo>
                <a:lnTo>
                  <a:pt x="0" y="3904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65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5824701"/>
            <a:ext cx="3764462" cy="4413502"/>
          </a:xfrm>
          <a:custGeom>
            <a:avLst/>
            <a:gdLst/>
            <a:ahLst/>
            <a:cxnLst/>
            <a:rect l="l" t="t" r="r" b="b"/>
            <a:pathLst>
              <a:path w="3764462" h="4413502">
                <a:moveTo>
                  <a:pt x="0" y="0"/>
                </a:moveTo>
                <a:lnTo>
                  <a:pt x="3764462" y="0"/>
                </a:lnTo>
                <a:lnTo>
                  <a:pt x="3764462" y="4413502"/>
                </a:lnTo>
                <a:lnTo>
                  <a:pt x="0" y="4413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9" r="-2829" b="-14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927765" y="923925"/>
            <a:ext cx="8999000" cy="335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8"/>
              </a:lnSpc>
            </a:pPr>
            <a:r>
              <a:rPr lang="en-US" sz="2084">
                <a:solidFill>
                  <a:srgbClr val="025159"/>
                </a:solidFill>
                <a:latin typeface="Cooper Hewitt Bold"/>
              </a:rPr>
              <a:t>Não sou candidato. O que tenho a ver com conduta vedada?</a:t>
            </a:r>
          </a:p>
          <a:p>
            <a:pPr algn="just">
              <a:lnSpc>
                <a:spcPts val="2918"/>
              </a:lnSpc>
            </a:pPr>
            <a:endParaRPr lang="en-US" sz="2084">
              <a:solidFill>
                <a:srgbClr val="025159"/>
              </a:solidFill>
              <a:latin typeface="Cooper Hewitt Bold"/>
            </a:endParaRPr>
          </a:p>
          <a:p>
            <a:pPr algn="just">
              <a:lnSpc>
                <a:spcPts val="2918"/>
              </a:lnSpc>
            </a:pPr>
            <a:r>
              <a:rPr lang="en-US" sz="2084">
                <a:solidFill>
                  <a:srgbClr val="025159"/>
                </a:solidFill>
                <a:latin typeface="Cooper Hewitt Bold"/>
              </a:rPr>
              <a:t>Embora os servidores possam participar de atividades de campanha eleitoral fora do horário de expediente, essa participação deve ser feita de forma pessoal, sem qualquer vinculação com a função pública que exercem. Durante o expediente, é vedado ao servidor engajar-se em ações de campanha, distribuir material eleitoral, usar vestimentas ou adereços que façam alusão a candidatos ou partidos.</a:t>
            </a:r>
          </a:p>
          <a:p>
            <a:pPr algn="just">
              <a:lnSpc>
                <a:spcPts val="2918"/>
              </a:lnSpc>
            </a:pPr>
            <a:endParaRPr lang="en-US" sz="2084">
              <a:solidFill>
                <a:srgbClr val="025159"/>
              </a:solidFill>
              <a:latin typeface="Cooper Hewitt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486436" y="5040630"/>
            <a:ext cx="13578880" cy="5197573"/>
            <a:chOff x="0" y="0"/>
            <a:chExt cx="3576330" cy="13689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76331" cy="1368908"/>
            </a:xfrm>
            <a:custGeom>
              <a:avLst/>
              <a:gdLst/>
              <a:ahLst/>
              <a:cxnLst/>
              <a:rect l="l" t="t" r="r" b="b"/>
              <a:pathLst>
                <a:path w="3576331" h="1368908">
                  <a:moveTo>
                    <a:pt x="29077" y="0"/>
                  </a:moveTo>
                  <a:lnTo>
                    <a:pt x="3547253" y="0"/>
                  </a:lnTo>
                  <a:cubicBezTo>
                    <a:pt x="3563312" y="0"/>
                    <a:pt x="3576331" y="13018"/>
                    <a:pt x="3576331" y="29077"/>
                  </a:cubicBezTo>
                  <a:lnTo>
                    <a:pt x="3576331" y="1339831"/>
                  </a:lnTo>
                  <a:cubicBezTo>
                    <a:pt x="3576331" y="1355890"/>
                    <a:pt x="3563312" y="1368908"/>
                    <a:pt x="3547253" y="1368908"/>
                  </a:cubicBezTo>
                  <a:lnTo>
                    <a:pt x="29077" y="1368908"/>
                  </a:lnTo>
                  <a:cubicBezTo>
                    <a:pt x="13018" y="1368908"/>
                    <a:pt x="0" y="1355890"/>
                    <a:pt x="0" y="1339831"/>
                  </a:cubicBezTo>
                  <a:lnTo>
                    <a:pt x="0" y="29077"/>
                  </a:lnTo>
                  <a:cubicBezTo>
                    <a:pt x="0" y="13018"/>
                    <a:pt x="13018" y="0"/>
                    <a:pt x="29077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04775"/>
              <a:ext cx="3576330" cy="1473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r>
                <a:rPr lang="en-US" sz="2084" u="none" strike="noStrike">
                  <a:solidFill>
                    <a:srgbClr val="025159">
                      <a:alpha val="84706"/>
                    </a:srgbClr>
                  </a:solidFill>
                  <a:latin typeface="Cooper Hewitt Bold"/>
                </a:rPr>
                <a:t>Uma orientação central é a proibição do uso de recursos públicos em benefício de candidato, coligação ou partido político. Isso inclui o uso de bens móveis e imóveis, veículos oficiais, equipamentos (tais como telefones fixos ou celulares, computadores, notebook, aparelhos de fax e conta de e-mail institucional), materiais de escritório e outros recursos pertencentes à administração pública. </a:t>
              </a:r>
            </a:p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r>
                <a:rPr lang="en-US" sz="2084" u="none" strike="noStrike">
                  <a:solidFill>
                    <a:srgbClr val="025159">
                      <a:alpha val="84706"/>
                    </a:srgbClr>
                  </a:solidFill>
                  <a:latin typeface="Cooper Hewitt Bold"/>
                </a:rPr>
                <a:t>Por exemplo, não pode o agente fazer uso do telefone do órgão público ou do e-mail institucional para convocar ou informar sobre reunião de cunho político</a:t>
              </a:r>
            </a:p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endParaRPr lang="en-US" sz="2084" u="none" strike="noStrike">
                <a:solidFill>
                  <a:srgbClr val="025159">
                    <a:alpha val="84706"/>
                  </a:srgbClr>
                </a:solidFill>
                <a:latin typeface="Cooper Hewitt Bold"/>
              </a:endParaRPr>
            </a:p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r>
                <a:rPr lang="en-US" sz="2084" u="none" strike="noStrike">
                  <a:solidFill>
                    <a:srgbClr val="025159">
                      <a:alpha val="84706"/>
                    </a:srgbClr>
                  </a:solidFill>
                  <a:latin typeface="Cooper Hewitt Bold"/>
                </a:rPr>
                <a:t>É vedada a alimentação de páginas eletrônicas, X (twitter), Instagram ou qualquer rede social para vincular programa social a determinado partido político ou candidato. </a:t>
              </a:r>
            </a:p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endParaRPr lang="en-US" sz="2084" u="none" strike="noStrike">
                <a:solidFill>
                  <a:srgbClr val="025159">
                    <a:alpha val="84706"/>
                  </a:srgbClr>
                </a:solidFill>
                <a:latin typeface="Cooper Hewitt Bold"/>
              </a:endParaRPr>
            </a:p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r>
                <a:rPr lang="en-US" sz="2084" u="none" strike="noStrike">
                  <a:solidFill>
                    <a:srgbClr val="025159">
                      <a:alpha val="84706"/>
                    </a:srgbClr>
                  </a:solidFill>
                  <a:latin typeface="Cooper Hewitt Bold"/>
                </a:rPr>
                <a:t>É vedado a qualquer participante fazer discurso em ato de inauguração de obra louvando o trabalho do candidato ou do seu partido ou coligação</a:t>
              </a:r>
            </a:p>
            <a:p>
              <a:pPr marL="0" lvl="0" indent="0" algn="just">
                <a:lnSpc>
                  <a:spcPts val="2918"/>
                </a:lnSpc>
                <a:spcBef>
                  <a:spcPct val="0"/>
                </a:spcBef>
              </a:pPr>
              <a:endParaRPr lang="en-US" sz="2084" u="none" strike="noStrike">
                <a:solidFill>
                  <a:srgbClr val="025159">
                    <a:alpha val="84706"/>
                  </a:srgbClr>
                </a:solidFill>
                <a:latin typeface="Cooper Hewitt Bol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380049" y="456570"/>
            <a:ext cx="10487864" cy="4259915"/>
            <a:chOff x="0" y="0"/>
            <a:chExt cx="2762236" cy="11219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2236" cy="1121953"/>
            </a:xfrm>
            <a:custGeom>
              <a:avLst/>
              <a:gdLst/>
              <a:ahLst/>
              <a:cxnLst/>
              <a:rect l="l" t="t" r="r" b="b"/>
              <a:pathLst>
                <a:path w="2762236" h="1121953">
                  <a:moveTo>
                    <a:pt x="37647" y="0"/>
                  </a:moveTo>
                  <a:lnTo>
                    <a:pt x="2724589" y="0"/>
                  </a:lnTo>
                  <a:cubicBezTo>
                    <a:pt x="2734573" y="0"/>
                    <a:pt x="2744149" y="3966"/>
                    <a:pt x="2751209" y="11027"/>
                  </a:cubicBezTo>
                  <a:cubicBezTo>
                    <a:pt x="2758269" y="18087"/>
                    <a:pt x="2762236" y="27662"/>
                    <a:pt x="2762236" y="37647"/>
                  </a:cubicBezTo>
                  <a:lnTo>
                    <a:pt x="2762236" y="1084306"/>
                  </a:lnTo>
                  <a:cubicBezTo>
                    <a:pt x="2762236" y="1094291"/>
                    <a:pt x="2758269" y="1103866"/>
                    <a:pt x="2751209" y="1110926"/>
                  </a:cubicBezTo>
                  <a:cubicBezTo>
                    <a:pt x="2744149" y="1117987"/>
                    <a:pt x="2734573" y="1121953"/>
                    <a:pt x="2724589" y="1121953"/>
                  </a:cubicBezTo>
                  <a:lnTo>
                    <a:pt x="37647" y="1121953"/>
                  </a:lnTo>
                  <a:cubicBezTo>
                    <a:pt x="27662" y="1121953"/>
                    <a:pt x="18087" y="1117987"/>
                    <a:pt x="11027" y="1110926"/>
                  </a:cubicBezTo>
                  <a:cubicBezTo>
                    <a:pt x="3966" y="1103866"/>
                    <a:pt x="0" y="1094291"/>
                    <a:pt x="0" y="1084306"/>
                  </a:cubicBezTo>
                  <a:lnTo>
                    <a:pt x="0" y="37647"/>
                  </a:lnTo>
                  <a:cubicBezTo>
                    <a:pt x="0" y="27662"/>
                    <a:pt x="3966" y="18087"/>
                    <a:pt x="11027" y="11027"/>
                  </a:cubicBezTo>
                  <a:cubicBezTo>
                    <a:pt x="18087" y="3966"/>
                    <a:pt x="27662" y="0"/>
                    <a:pt x="37647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04775"/>
              <a:ext cx="2762236" cy="1226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767897" y="642620"/>
            <a:ext cx="9849520" cy="496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5"/>
              </a:lnSpc>
            </a:pPr>
            <a:r>
              <a:rPr lang="en-US" sz="2353">
                <a:solidFill>
                  <a:srgbClr val="025159"/>
                </a:solidFill>
                <a:latin typeface="Cooper Hewitt Bold"/>
              </a:rPr>
              <a:t>•Ceder ou usar, em benefício de candidato, partido político ou coligação, bens móveis ou imóveis pertencentes à Administração Direta ou Indireta.</a:t>
            </a:r>
          </a:p>
          <a:p>
            <a:pPr algn="just">
              <a:lnSpc>
                <a:spcPts val="3295"/>
              </a:lnSpc>
            </a:pPr>
            <a:endParaRPr lang="en-US" sz="2353">
              <a:solidFill>
                <a:srgbClr val="025159"/>
              </a:solidFill>
              <a:latin typeface="Cooper Hewitt Bold"/>
            </a:endParaRPr>
          </a:p>
          <a:p>
            <a:pPr algn="just">
              <a:lnSpc>
                <a:spcPts val="3295"/>
              </a:lnSpc>
            </a:pPr>
            <a:r>
              <a:rPr lang="en-US" sz="2353">
                <a:solidFill>
                  <a:srgbClr val="025159"/>
                </a:solidFill>
                <a:latin typeface="Cooper Hewitt"/>
              </a:rPr>
              <a:t>TSE: A PROIBIÇÃO FOI CONSIDERADA VIOLADA COM A  UTILIZAÇÃO DE INFORMAÇÕES DE BANCO DE DADOS DE ACESSO RESTRITO DA ADMINISTRAÇÃO PÚBLICA PARA ENCAMINHAR MENSAGEM AOS SERVIDORES DO ÓRGÃO, CONTENDO LINK DE ACESSO A CONTA NA REDE SOCIAL TWITTER, EM QUE VEICULAVA APOIO A CANDIDATURA.</a:t>
            </a:r>
          </a:p>
          <a:p>
            <a:pPr algn="l">
              <a:lnSpc>
                <a:spcPts val="3295"/>
              </a:lnSpc>
            </a:pPr>
            <a:endParaRPr lang="en-US" sz="2353">
              <a:solidFill>
                <a:srgbClr val="025159"/>
              </a:solidFill>
              <a:latin typeface="Cooper Hewitt"/>
            </a:endParaRPr>
          </a:p>
          <a:p>
            <a:pPr algn="l">
              <a:lnSpc>
                <a:spcPts val="3295"/>
              </a:lnSpc>
            </a:pPr>
            <a:endParaRPr lang="en-US" sz="2353">
              <a:solidFill>
                <a:srgbClr val="025159"/>
              </a:solidFill>
              <a:latin typeface="Cooper Hewitt"/>
            </a:endParaRPr>
          </a:p>
          <a:p>
            <a:pPr algn="l">
              <a:lnSpc>
                <a:spcPts val="3295"/>
              </a:lnSpc>
            </a:pPr>
            <a:endParaRPr lang="en-US" sz="2353">
              <a:solidFill>
                <a:srgbClr val="025159"/>
              </a:solidFill>
              <a:latin typeface="Cooper Hewit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21600" y="5345749"/>
            <a:ext cx="10604762" cy="3912551"/>
            <a:chOff x="0" y="0"/>
            <a:chExt cx="2793024" cy="10304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93024" cy="1030466"/>
            </a:xfrm>
            <a:custGeom>
              <a:avLst/>
              <a:gdLst/>
              <a:ahLst/>
              <a:cxnLst/>
              <a:rect l="l" t="t" r="r" b="b"/>
              <a:pathLst>
                <a:path w="2793024" h="1030466">
                  <a:moveTo>
                    <a:pt x="37232" y="0"/>
                  </a:moveTo>
                  <a:lnTo>
                    <a:pt x="2755792" y="0"/>
                  </a:lnTo>
                  <a:cubicBezTo>
                    <a:pt x="2776354" y="0"/>
                    <a:pt x="2793024" y="16669"/>
                    <a:pt x="2793024" y="37232"/>
                  </a:cubicBezTo>
                  <a:lnTo>
                    <a:pt x="2793024" y="993234"/>
                  </a:lnTo>
                  <a:cubicBezTo>
                    <a:pt x="2793024" y="1013797"/>
                    <a:pt x="2776354" y="1030466"/>
                    <a:pt x="2755792" y="1030466"/>
                  </a:cubicBezTo>
                  <a:lnTo>
                    <a:pt x="37232" y="1030466"/>
                  </a:lnTo>
                  <a:cubicBezTo>
                    <a:pt x="16669" y="1030466"/>
                    <a:pt x="0" y="1013797"/>
                    <a:pt x="0" y="993234"/>
                  </a:cubicBezTo>
                  <a:lnTo>
                    <a:pt x="0" y="37232"/>
                  </a:lnTo>
                  <a:cubicBezTo>
                    <a:pt x="0" y="16669"/>
                    <a:pt x="16669" y="0"/>
                    <a:pt x="37232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2793024" cy="1144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08137" lvl="1" indent="-254068" algn="l">
                <a:lnSpc>
                  <a:spcPts val="3295"/>
                </a:lnSpc>
                <a:buFont typeface="Arial"/>
                <a:buChar char="•"/>
              </a:pPr>
              <a:r>
                <a:rPr lang="en-US" sz="2353">
                  <a:solidFill>
                    <a:srgbClr val="025159">
                      <a:alpha val="84706"/>
                    </a:srgbClr>
                  </a:solidFill>
                  <a:latin typeface="Cooper Hewitt Bold"/>
                </a:rPr>
                <a:t>Usar materiais e serviços custeados pelo Estado fora das hipóteses legais (que excedam as prerrogativas consignadas nos regimentos e normas)</a:t>
              </a:r>
            </a:p>
            <a:p>
              <a:pPr algn="l">
                <a:lnSpc>
                  <a:spcPts val="3295"/>
                </a:lnSpc>
              </a:pPr>
              <a:endParaRPr lang="en-US" sz="2353">
                <a:solidFill>
                  <a:srgbClr val="025159">
                    <a:alpha val="84706"/>
                  </a:srgbClr>
                </a:solidFill>
                <a:latin typeface="Cooper Hewitt Bold"/>
              </a:endParaRPr>
            </a:p>
            <a:p>
              <a:pPr algn="l">
                <a:lnSpc>
                  <a:spcPts val="3295"/>
                </a:lnSpc>
              </a:pPr>
              <a:r>
                <a:rPr lang="en-US" sz="2353">
                  <a:solidFill>
                    <a:srgbClr val="025159">
                      <a:alpha val="84706"/>
                    </a:srgbClr>
                  </a:solidFill>
                  <a:latin typeface="Cooper Hewitt"/>
                </a:rPr>
                <a:t>Ex: </a:t>
              </a:r>
              <a:r>
                <a:rPr lang="en-US" sz="2353" u="none" strike="noStrike">
                  <a:solidFill>
                    <a:srgbClr val="025159">
                      <a:alpha val="84706"/>
                    </a:srgbClr>
                  </a:solidFill>
                  <a:latin typeface="Cooper Hewitt"/>
                </a:rPr>
                <a:t>Correspondência oficial para fins eleitorais.</a:t>
              </a:r>
            </a:p>
            <a:p>
              <a:pPr marL="0" lvl="0" indent="0" algn="l">
                <a:lnSpc>
                  <a:spcPts val="3295"/>
                </a:lnSpc>
                <a:spcBef>
                  <a:spcPct val="0"/>
                </a:spcBef>
              </a:pPr>
              <a:r>
                <a:rPr lang="en-US" sz="2353" u="none" strike="noStrike">
                  <a:solidFill>
                    <a:srgbClr val="025159">
                      <a:alpha val="84706"/>
                    </a:srgbClr>
                  </a:solidFill>
                  <a:latin typeface="Cooper Hewitt"/>
                </a:rPr>
                <a:t>       Uso de aparelhos celulares funcionais em atividades político-partidárias.</a:t>
              </a:r>
            </a:p>
            <a:p>
              <a:pPr marL="0" lvl="0" indent="0" algn="l">
                <a:lnSpc>
                  <a:spcPts val="3295"/>
                </a:lnSpc>
                <a:spcBef>
                  <a:spcPct val="0"/>
                </a:spcBef>
              </a:pPr>
              <a:r>
                <a:rPr lang="en-US" sz="2353" u="none" strike="noStrike">
                  <a:solidFill>
                    <a:srgbClr val="025159">
                      <a:alpha val="84706"/>
                    </a:srgbClr>
                  </a:solidFill>
                  <a:latin typeface="Cooper Hewitt"/>
                </a:rPr>
                <a:t>      Utilização de material público para produzir material de campanha.</a:t>
              </a:r>
            </a:p>
            <a:p>
              <a:pPr marL="0" lvl="0" indent="0" algn="l">
                <a:lnSpc>
                  <a:spcPts val="3295"/>
                </a:lnSpc>
                <a:spcBef>
                  <a:spcPct val="0"/>
                </a:spcBef>
              </a:pPr>
              <a:endParaRPr lang="en-US" sz="2353" u="none" strike="noStrike">
                <a:solidFill>
                  <a:srgbClr val="025159">
                    <a:alpha val="84706"/>
                  </a:srgbClr>
                </a:solidFill>
                <a:latin typeface="Cooper Hewit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88567">
            <a:off x="13718466" y="5950243"/>
            <a:ext cx="5618868" cy="5109759"/>
          </a:xfrm>
          <a:custGeom>
            <a:avLst/>
            <a:gdLst/>
            <a:ahLst/>
            <a:cxnLst/>
            <a:rect l="l" t="t" r="r" b="b"/>
            <a:pathLst>
              <a:path w="5618868" h="5109759">
                <a:moveTo>
                  <a:pt x="0" y="0"/>
                </a:moveTo>
                <a:lnTo>
                  <a:pt x="5618868" y="0"/>
                </a:lnTo>
                <a:lnTo>
                  <a:pt x="5618868" y="5109758"/>
                </a:lnTo>
                <a:lnTo>
                  <a:pt x="0" y="5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62090" y="2370867"/>
            <a:ext cx="12606301" cy="658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endParaRPr/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O TSE já julgou...</a:t>
            </a:r>
          </a:p>
          <a:p>
            <a:pPr algn="l">
              <a:lnSpc>
                <a:spcPts val="4340"/>
              </a:lnSpc>
            </a:pPr>
            <a:endParaRPr lang="en-US" sz="3100">
              <a:solidFill>
                <a:srgbClr val="038C8C"/>
              </a:solidFill>
              <a:latin typeface="Cooper Hewitt"/>
            </a:endParaRP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[...] ocorrência de indisfarçado </a:t>
            </a:r>
            <a:r>
              <a:rPr lang="en-US" sz="3100">
                <a:solidFill>
                  <a:srgbClr val="038C8C"/>
                </a:solidFill>
                <a:latin typeface="Cooper Hewitt Bold"/>
              </a:rPr>
              <a:t>desvio de finalidade na utilização de página mantida por órgão da administração pública do município, a qual serviu de atalho para impulsionar o acesso à rede social do candidato em que promovidos atos deliberados de campanha eleitoral.” </a:t>
            </a:r>
          </a:p>
          <a:p>
            <a:pPr algn="ctr">
              <a:lnSpc>
                <a:spcPts val="4340"/>
              </a:lnSpc>
            </a:pPr>
            <a:r>
              <a:rPr lang="en-US" sz="3100" u="sng">
                <a:solidFill>
                  <a:srgbClr val="038C8C"/>
                </a:solidFill>
                <a:latin typeface="Cooper Hewitt Italics"/>
                <a:hlinkClick r:id="rId4" tooltip="https://sjur-servicos.tse.jus.br/sjur-servicos/rest/download/pdf/2416371"/>
              </a:rPr>
              <a:t>(Ac. de 5.5.2022 no AgR-AREspE nº 060024393, rel. Min. Alexandre de Moraes.)</a:t>
            </a:r>
          </a:p>
          <a:p>
            <a:pPr algn="l">
              <a:lnSpc>
                <a:spcPts val="4340"/>
              </a:lnSpc>
            </a:pPr>
            <a:endParaRPr lang="en-US" sz="3100" u="sng">
              <a:solidFill>
                <a:srgbClr val="038C8C"/>
              </a:solidFill>
              <a:latin typeface="Cooper Hewitt Italics"/>
              <a:hlinkClick r:id="rId4" tooltip="https://sjur-servicos.tse.jus.br/sjur-servicos/rest/download/pdf/2416371"/>
            </a:endParaRPr>
          </a:p>
          <a:p>
            <a:pPr algn="l">
              <a:lnSpc>
                <a:spcPts val="4340"/>
              </a:lnSpc>
            </a:pPr>
            <a:endParaRPr lang="en-US" sz="3100" u="sng">
              <a:solidFill>
                <a:srgbClr val="038C8C"/>
              </a:solidFill>
              <a:latin typeface="Cooper Hewitt Italics"/>
              <a:hlinkClick r:id="rId4" tooltip="https://sjur-servicos.tse.jus.br/sjur-servicos/rest/download/pdf/2416371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88567">
            <a:off x="13718466" y="5950243"/>
            <a:ext cx="5618868" cy="5109759"/>
          </a:xfrm>
          <a:custGeom>
            <a:avLst/>
            <a:gdLst/>
            <a:ahLst/>
            <a:cxnLst/>
            <a:rect l="l" t="t" r="r" b="b"/>
            <a:pathLst>
              <a:path w="5618868" h="5109759">
                <a:moveTo>
                  <a:pt x="0" y="0"/>
                </a:moveTo>
                <a:lnTo>
                  <a:pt x="5618868" y="0"/>
                </a:lnTo>
                <a:lnTo>
                  <a:pt x="5618868" y="5109758"/>
                </a:lnTo>
                <a:lnTo>
                  <a:pt x="0" y="5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62090" y="2370867"/>
            <a:ext cx="12606301" cy="782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endParaRPr dirty="0"/>
          </a:p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038C8C"/>
                </a:solidFill>
                <a:latin typeface="Cooper Hewitt"/>
              </a:rPr>
              <a:t>TRE-BA 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(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julgado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sobre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a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vedação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à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cessão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ou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uso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de bens,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materiais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e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serviços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públicos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em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benefício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de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candidatos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,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partidos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políticos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ou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coligações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, e relative a 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postagem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 anterior 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ao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período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100" dirty="0" err="1" smtClean="0">
                <a:solidFill>
                  <a:srgbClr val="038C8C"/>
                </a:solidFill>
                <a:latin typeface="Cooper Hewitt"/>
              </a:rPr>
              <a:t>crítico</a:t>
            </a:r>
            <a:r>
              <a:rPr lang="en-US" sz="3100" dirty="0" smtClean="0">
                <a:solidFill>
                  <a:srgbClr val="038C8C"/>
                </a:solidFill>
                <a:latin typeface="Cooper Hewitt"/>
              </a:rPr>
              <a:t>):</a:t>
            </a: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just"/>
            <a:r>
              <a:rPr lang="pt-BR" sz="3100" dirty="0">
                <a:solidFill>
                  <a:srgbClr val="038C8C"/>
                </a:solidFill>
                <a:latin typeface="Cooper Hewitt Bold"/>
              </a:rPr>
              <a:t>As postagens de propaganda institucional no perfil oficial da Prefeitura, hospedado na rede social Instagram, não se enquadram na proibição contida no art. 73, I e II, da Lei das Eleições, já que referidas publicidades objetivam apresentar ações típicas da gestão pública municipal, matérias que não se inserem entre as hipóteses de violação à legislação eleitoral.</a:t>
            </a:r>
            <a:endParaRPr lang="en-US" sz="3100" dirty="0">
              <a:solidFill>
                <a:srgbClr val="038C8C"/>
              </a:solidFill>
              <a:latin typeface="Cooper Hewitt Bold"/>
            </a:endParaRPr>
          </a:p>
          <a:p>
            <a:pPr algn="just">
              <a:lnSpc>
                <a:spcPts val="4340"/>
              </a:lnSpc>
            </a:pPr>
            <a:r>
              <a:rPr lang="pt-BR" sz="2400" b="1" dirty="0">
                <a:solidFill>
                  <a:srgbClr val="038C8C"/>
                </a:solidFill>
                <a:latin typeface="Cooper Hewitt Bold"/>
                <a:hlinkClick r:id="rId4" tooltip="https://sjur-servicos.tse.jus.br/sjur-servicos/rest/download/pdf/24163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(Recurso Eleitoral 060000581/BA, Relator(a) Des. MAURICIO KERTZMAN SZPORER, Acórdão de 22/04/2024, Publicado no(a) Diário da Justiça Eletrônico 79, data 24/04/2024</a:t>
            </a:r>
            <a:r>
              <a:rPr lang="en-US" sz="2400" b="1" dirty="0">
                <a:solidFill>
                  <a:srgbClr val="038C8C"/>
                </a:solidFill>
                <a:latin typeface="Cooper Hewitt Bold"/>
                <a:hlinkClick r:id="rId4" tooltip="https://sjur-servicos.tse.jus.br/sjur-servicos/rest/download/pdf/24163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</a:p>
          <a:p>
            <a:pPr algn="just">
              <a:lnSpc>
                <a:spcPts val="4340"/>
              </a:lnSpc>
            </a:pPr>
            <a:endParaRPr lang="en-US" sz="3100" u="sng" dirty="0">
              <a:solidFill>
                <a:srgbClr val="038C8C"/>
              </a:solidFill>
              <a:latin typeface="Cooper Hewitt Italics"/>
              <a:hlinkClick r:id="rId4" tooltip="https://sjur-servicos.tse.jus.br/sjur-servicos/rest/download/pdf/2416371"/>
            </a:endParaRPr>
          </a:p>
          <a:p>
            <a:pPr algn="l">
              <a:lnSpc>
                <a:spcPts val="4340"/>
              </a:lnSpc>
            </a:pPr>
            <a:endParaRPr lang="en-US" sz="3100" u="sng" dirty="0">
              <a:solidFill>
                <a:srgbClr val="038C8C"/>
              </a:solidFill>
              <a:latin typeface="Cooper Hewitt Italics"/>
              <a:hlinkClick r:id="rId4" tooltip="https://sjur-servicos.tse.jus.br/sjur-servicos/rest/download/pdf/2416371"/>
            </a:endParaRPr>
          </a:p>
        </p:txBody>
      </p:sp>
    </p:spTree>
    <p:extLst>
      <p:ext uri="{BB962C8B-B14F-4D97-AF65-F5344CB8AC3E}">
        <p14:creationId xmlns:p14="http://schemas.microsoft.com/office/powerpoint/2010/main" val="39478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380049" y="456570"/>
            <a:ext cx="10487864" cy="4259915"/>
            <a:chOff x="0" y="0"/>
            <a:chExt cx="2762236" cy="11219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2236" cy="1121953"/>
            </a:xfrm>
            <a:custGeom>
              <a:avLst/>
              <a:gdLst/>
              <a:ahLst/>
              <a:cxnLst/>
              <a:rect l="l" t="t" r="r" b="b"/>
              <a:pathLst>
                <a:path w="2762236" h="1121953">
                  <a:moveTo>
                    <a:pt x="37647" y="0"/>
                  </a:moveTo>
                  <a:lnTo>
                    <a:pt x="2724589" y="0"/>
                  </a:lnTo>
                  <a:cubicBezTo>
                    <a:pt x="2734573" y="0"/>
                    <a:pt x="2744149" y="3966"/>
                    <a:pt x="2751209" y="11027"/>
                  </a:cubicBezTo>
                  <a:cubicBezTo>
                    <a:pt x="2758269" y="18087"/>
                    <a:pt x="2762236" y="27662"/>
                    <a:pt x="2762236" y="37647"/>
                  </a:cubicBezTo>
                  <a:lnTo>
                    <a:pt x="2762236" y="1084306"/>
                  </a:lnTo>
                  <a:cubicBezTo>
                    <a:pt x="2762236" y="1094291"/>
                    <a:pt x="2758269" y="1103866"/>
                    <a:pt x="2751209" y="1110926"/>
                  </a:cubicBezTo>
                  <a:cubicBezTo>
                    <a:pt x="2744149" y="1117987"/>
                    <a:pt x="2734573" y="1121953"/>
                    <a:pt x="2724589" y="1121953"/>
                  </a:cubicBezTo>
                  <a:lnTo>
                    <a:pt x="37647" y="1121953"/>
                  </a:lnTo>
                  <a:cubicBezTo>
                    <a:pt x="27662" y="1121953"/>
                    <a:pt x="18087" y="1117987"/>
                    <a:pt x="11027" y="1110926"/>
                  </a:cubicBezTo>
                  <a:cubicBezTo>
                    <a:pt x="3966" y="1103866"/>
                    <a:pt x="0" y="1094291"/>
                    <a:pt x="0" y="1084306"/>
                  </a:cubicBezTo>
                  <a:lnTo>
                    <a:pt x="0" y="37647"/>
                  </a:lnTo>
                  <a:cubicBezTo>
                    <a:pt x="0" y="27662"/>
                    <a:pt x="3966" y="18087"/>
                    <a:pt x="11027" y="11027"/>
                  </a:cubicBezTo>
                  <a:cubicBezTo>
                    <a:pt x="18087" y="3966"/>
                    <a:pt x="27662" y="0"/>
                    <a:pt x="37647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04775"/>
              <a:ext cx="2762236" cy="1226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80049" y="5143500"/>
            <a:ext cx="10604762" cy="3912551"/>
            <a:chOff x="0" y="0"/>
            <a:chExt cx="2793024" cy="1030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93024" cy="1030466"/>
            </a:xfrm>
            <a:custGeom>
              <a:avLst/>
              <a:gdLst/>
              <a:ahLst/>
              <a:cxnLst/>
              <a:rect l="l" t="t" r="r" b="b"/>
              <a:pathLst>
                <a:path w="2793024" h="1030466">
                  <a:moveTo>
                    <a:pt x="37232" y="0"/>
                  </a:moveTo>
                  <a:lnTo>
                    <a:pt x="2755792" y="0"/>
                  </a:lnTo>
                  <a:cubicBezTo>
                    <a:pt x="2776354" y="0"/>
                    <a:pt x="2793024" y="16669"/>
                    <a:pt x="2793024" y="37232"/>
                  </a:cubicBezTo>
                  <a:lnTo>
                    <a:pt x="2793024" y="993234"/>
                  </a:lnTo>
                  <a:cubicBezTo>
                    <a:pt x="2793024" y="1013797"/>
                    <a:pt x="2776354" y="1030466"/>
                    <a:pt x="2755792" y="1030466"/>
                  </a:cubicBezTo>
                  <a:lnTo>
                    <a:pt x="37232" y="1030466"/>
                  </a:lnTo>
                  <a:cubicBezTo>
                    <a:pt x="16669" y="1030466"/>
                    <a:pt x="0" y="1013797"/>
                    <a:pt x="0" y="993234"/>
                  </a:cubicBezTo>
                  <a:lnTo>
                    <a:pt x="0" y="37232"/>
                  </a:lnTo>
                  <a:cubicBezTo>
                    <a:pt x="0" y="16669"/>
                    <a:pt x="16669" y="0"/>
                    <a:pt x="37232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52400"/>
              <a:ext cx="2793024" cy="1182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 u="none" strike="noStrike">
                  <a:solidFill>
                    <a:srgbClr val="000000">
                      <a:alpha val="84706"/>
                    </a:srgbClr>
                  </a:solidFill>
                  <a:latin typeface="Cooper Hewitt"/>
                </a:rPr>
                <a:t>Cessão de servidor ou empregado público, ou uso de seus serviços em campanha eleitoral </a:t>
              </a:r>
              <a:r>
                <a:rPr lang="en-US" sz="3100" u="none" strike="noStrike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durante o horário de expediente</a:t>
              </a:r>
              <a:r>
                <a:rPr lang="en-US" sz="3100" u="none" strike="noStrike">
                  <a:solidFill>
                    <a:srgbClr val="000000">
                      <a:alpha val="84706"/>
                    </a:srgbClr>
                  </a:solidFill>
                  <a:latin typeface="Cooper Hewitt"/>
                </a:rPr>
                <a:t>. </a:t>
              </a:r>
            </a:p>
            <a:p>
              <a:pPr marL="0" lvl="0" indent="0" algn="ctr">
                <a:lnSpc>
                  <a:spcPts val="4340"/>
                </a:lnSpc>
                <a:spcBef>
                  <a:spcPct val="0"/>
                </a:spcBef>
              </a:pPr>
              <a:endParaRPr lang="en-US" sz="3100" u="none" strike="noStrike">
                <a:solidFill>
                  <a:srgbClr val="000000">
                    <a:alpha val="84706"/>
                  </a:srgbClr>
                </a:solidFill>
                <a:latin typeface="Cooper Hewitt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80049" y="1123947"/>
            <a:ext cx="10487864" cy="224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Cooper Hewitt"/>
              </a:rPr>
              <a:t>Fazer ou permitir </a:t>
            </a:r>
            <a:r>
              <a:rPr lang="en-US" sz="3100">
                <a:solidFill>
                  <a:srgbClr val="000000"/>
                </a:solidFill>
                <a:latin typeface="Cooper Hewitt Bold"/>
              </a:rPr>
              <a:t>uso promociona</a:t>
            </a:r>
            <a:r>
              <a:rPr lang="en-US" sz="3100">
                <a:solidFill>
                  <a:srgbClr val="000000"/>
                </a:solidFill>
                <a:latin typeface="Cooper Hewitt"/>
              </a:rPr>
              <a:t>l em favor de candidato, partido político ou coligação de distribuição gratuita de bens e serviços de caráter social, custeados ou subvencionados pelo Poder Público.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9554" y="1053883"/>
            <a:ext cx="11836518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A ATUAÇÃO DA PGE NA MATÉRIA ELEITORAL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29554" y="2958224"/>
            <a:ext cx="11836518" cy="6788677"/>
            <a:chOff x="0" y="0"/>
            <a:chExt cx="3117437" cy="17879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17437" cy="1787964"/>
            </a:xfrm>
            <a:custGeom>
              <a:avLst/>
              <a:gdLst/>
              <a:ahLst/>
              <a:cxnLst/>
              <a:rect l="l" t="t" r="r" b="b"/>
              <a:pathLst>
                <a:path w="3117437" h="1787964">
                  <a:moveTo>
                    <a:pt x="33358" y="0"/>
                  </a:moveTo>
                  <a:lnTo>
                    <a:pt x="3084079" y="0"/>
                  </a:lnTo>
                  <a:cubicBezTo>
                    <a:pt x="3102502" y="0"/>
                    <a:pt x="3117437" y="14935"/>
                    <a:pt x="3117437" y="33358"/>
                  </a:cubicBezTo>
                  <a:lnTo>
                    <a:pt x="3117437" y="1754607"/>
                  </a:lnTo>
                  <a:cubicBezTo>
                    <a:pt x="3117437" y="1773030"/>
                    <a:pt x="3102502" y="1787964"/>
                    <a:pt x="3084079" y="1787964"/>
                  </a:cubicBezTo>
                  <a:lnTo>
                    <a:pt x="33358" y="1787964"/>
                  </a:lnTo>
                  <a:cubicBezTo>
                    <a:pt x="14935" y="1787964"/>
                    <a:pt x="0" y="1773030"/>
                    <a:pt x="0" y="1754607"/>
                  </a:cubicBezTo>
                  <a:lnTo>
                    <a:pt x="0" y="33358"/>
                  </a:lnTo>
                  <a:cubicBezTo>
                    <a:pt x="0" y="14935"/>
                    <a:pt x="14935" y="0"/>
                    <a:pt x="33358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3117437" cy="1892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68784" lvl="1" indent="-234392" algn="ctr">
                <a:lnSpc>
                  <a:spcPts val="3039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66287" y="3095675"/>
            <a:ext cx="11414712" cy="687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2"/>
              </a:lnSpc>
            </a:pPr>
            <a:endParaRPr/>
          </a:p>
          <a:p>
            <a:pPr marL="708190" lvl="1" indent="-354095" algn="l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025159"/>
                </a:solidFill>
                <a:latin typeface="Cooper Hewitt"/>
              </a:rPr>
              <a:t>Orientação dos agentes públicos (consultoria e assessoramento)</a:t>
            </a:r>
          </a:p>
          <a:p>
            <a:pPr algn="l">
              <a:lnSpc>
                <a:spcPts val="4592"/>
              </a:lnSpc>
            </a:pPr>
            <a:endParaRPr lang="en-US" sz="3280">
              <a:solidFill>
                <a:srgbClr val="025159"/>
              </a:solidFill>
              <a:latin typeface="Cooper Hewitt"/>
            </a:endParaRPr>
          </a:p>
          <a:p>
            <a:pPr marL="708190" lvl="1" indent="-354095" algn="l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025159"/>
                </a:solidFill>
                <a:latin typeface="Cooper Hewitt"/>
              </a:rPr>
              <a:t>Atuação perante a Justiça Eleitoral: </a:t>
            </a:r>
          </a:p>
          <a:p>
            <a:pPr algn="l">
              <a:lnSpc>
                <a:spcPts val="4592"/>
              </a:lnSpc>
            </a:pPr>
            <a:endParaRPr lang="en-US" sz="3280">
              <a:solidFill>
                <a:srgbClr val="025159"/>
              </a:solidFill>
              <a:latin typeface="Cooper Hewitt"/>
            </a:endParaRPr>
          </a:p>
          <a:p>
            <a:pPr algn="just">
              <a:lnSpc>
                <a:spcPts val="3612"/>
              </a:lnSpc>
            </a:pPr>
            <a:r>
              <a:rPr lang="en-US" sz="2580">
                <a:solidFill>
                  <a:srgbClr val="025159"/>
                </a:solidFill>
                <a:latin typeface="Cooper Hewitt"/>
              </a:rPr>
              <a:t>             Defesa dos atos licitamente praticados pelos agentes públicos. </a:t>
            </a:r>
          </a:p>
          <a:p>
            <a:pPr algn="just">
              <a:lnSpc>
                <a:spcPts val="3612"/>
              </a:lnSpc>
            </a:pPr>
            <a:endParaRPr lang="en-US" sz="2580">
              <a:solidFill>
                <a:srgbClr val="025159"/>
              </a:solidFill>
              <a:latin typeface="Cooper Hewitt"/>
            </a:endParaRPr>
          </a:p>
          <a:p>
            <a:pPr algn="just">
              <a:lnSpc>
                <a:spcPts val="3612"/>
              </a:lnSpc>
            </a:pPr>
            <a:r>
              <a:rPr lang="en-US" sz="2580">
                <a:solidFill>
                  <a:srgbClr val="025159"/>
                </a:solidFill>
                <a:latin typeface="Cooper Hewitt"/>
              </a:rPr>
              <a:t>             Exiguidade dos prazos na justiça eleitoral (24h, 48h, 3 dias).</a:t>
            </a:r>
          </a:p>
          <a:p>
            <a:pPr algn="just">
              <a:lnSpc>
                <a:spcPts val="3612"/>
              </a:lnSpc>
            </a:pPr>
            <a:endParaRPr lang="en-US" sz="2580">
              <a:solidFill>
                <a:srgbClr val="025159"/>
              </a:solidFill>
              <a:latin typeface="Cooper Hewitt"/>
            </a:endParaRPr>
          </a:p>
          <a:p>
            <a:pPr algn="just">
              <a:lnSpc>
                <a:spcPts val="3612"/>
              </a:lnSpc>
            </a:pPr>
            <a:r>
              <a:rPr lang="en-US" sz="2580">
                <a:solidFill>
                  <a:srgbClr val="025159"/>
                </a:solidFill>
                <a:latin typeface="Cooper Hewitt"/>
              </a:rPr>
              <a:t>        Necessidade de pronta colaboração dos órgãos para o fornecimento de todas as informações necessárias à defesa do agente público. </a:t>
            </a:r>
          </a:p>
          <a:p>
            <a:pPr algn="l">
              <a:lnSpc>
                <a:spcPts val="4592"/>
              </a:lnSpc>
            </a:pPr>
            <a:endParaRPr lang="en-US" sz="2580">
              <a:solidFill>
                <a:srgbClr val="025159"/>
              </a:solidFill>
              <a:latin typeface="Cooper Hewit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09693" y="1238493"/>
            <a:ext cx="11836518" cy="266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86"/>
              </a:lnSpc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A ATUAÇÃO DA PGE </a:t>
            </a:r>
          </a:p>
          <a:p>
            <a:pPr algn="just">
              <a:lnSpc>
                <a:spcPts val="4986"/>
              </a:lnSpc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EM MATÉRIA ELEITORAL</a:t>
            </a:r>
          </a:p>
          <a:p>
            <a:pPr algn="just">
              <a:lnSpc>
                <a:spcPts val="4986"/>
              </a:lnSpc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NO ANO DE 2024</a:t>
            </a:r>
          </a:p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endParaRPr lang="en-US" sz="4616">
              <a:solidFill>
                <a:srgbClr val="FFFFFF"/>
              </a:solidFill>
              <a:latin typeface="Cooper Hewit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09693" y="3243701"/>
            <a:ext cx="12976239" cy="115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Cooper Hewitt"/>
              </a:rPr>
              <a:t>Portaria PGE 086, de 08 de maio de 2024</a:t>
            </a:r>
          </a:p>
          <a:p>
            <a:pPr algn="just">
              <a:lnSpc>
                <a:spcPts val="4339"/>
              </a:lnSpc>
            </a:pPr>
            <a:endParaRPr lang="en-US" sz="3099">
              <a:solidFill>
                <a:srgbClr val="FFFFFF"/>
              </a:solidFill>
              <a:latin typeface="Cooper Hewit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11761" y="4279386"/>
            <a:ext cx="9492601" cy="257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ooper Hewitt"/>
              </a:rPr>
              <a:t>Grupo de trabalho como ponto focal para atendimento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ooper Hewitt"/>
              </a:rPr>
              <a:t>à demanda na matéria eleitoral.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Cooper Hewitt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Cooper Hewitt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Cooper Hewitt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ooper Hewitt"/>
              </a:rPr>
              <a:t>Integrantes: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805579" y="7364206"/>
            <a:ext cx="344335" cy="17216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76143" y="7237502"/>
            <a:ext cx="3498056" cy="38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4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ooper Hewitt"/>
              </a:rPr>
              <a:t>Jussara Maria Salgado Lôbo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6143" y="7850637"/>
            <a:ext cx="2264569" cy="38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4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ooper Hewitt"/>
              </a:rPr>
              <a:t>Luiz Viana Queiroz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6143" y="8966073"/>
            <a:ext cx="4700439" cy="38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4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ooper Hewitt"/>
              </a:rPr>
              <a:t>Sissi Andrade Macedo – coordenação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805579" y="7977342"/>
            <a:ext cx="344335" cy="172167"/>
            <a:chOff x="0" y="0"/>
            <a:chExt cx="81280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8128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05579" y="8545043"/>
            <a:ext cx="344335" cy="172167"/>
            <a:chOff x="0" y="0"/>
            <a:chExt cx="812800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8128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76143" y="8418338"/>
            <a:ext cx="3244900" cy="38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4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ooper Hewitt"/>
              </a:rPr>
              <a:t>Maristela Barbosa Santos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805579" y="9092778"/>
            <a:ext cx="344335" cy="172167"/>
            <a:chOff x="0" y="0"/>
            <a:chExt cx="812800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8128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88567">
            <a:off x="13718466" y="5950243"/>
            <a:ext cx="5618868" cy="5109759"/>
          </a:xfrm>
          <a:custGeom>
            <a:avLst/>
            <a:gdLst/>
            <a:ahLst/>
            <a:cxnLst/>
            <a:rect l="l" t="t" r="r" b="b"/>
            <a:pathLst>
              <a:path w="5618868" h="5109759">
                <a:moveTo>
                  <a:pt x="0" y="0"/>
                </a:moveTo>
                <a:lnTo>
                  <a:pt x="5618868" y="0"/>
                </a:lnTo>
                <a:lnTo>
                  <a:pt x="5618868" y="5109758"/>
                </a:lnTo>
                <a:lnTo>
                  <a:pt x="0" y="5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05880" y="-994165"/>
            <a:ext cx="12606301" cy="1274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endParaRPr dirty="0"/>
          </a:p>
          <a:p>
            <a:pPr algn="l">
              <a:lnSpc>
                <a:spcPts val="7419"/>
              </a:lnSpc>
            </a:pPr>
            <a:endParaRPr dirty="0"/>
          </a:p>
          <a:p>
            <a:pPr algn="l">
              <a:lnSpc>
                <a:spcPts val="7419"/>
              </a:lnSpc>
            </a:pPr>
            <a:endParaRPr dirty="0"/>
          </a:p>
          <a:p>
            <a:pPr algn="l">
              <a:lnSpc>
                <a:spcPts val="7419"/>
              </a:lnSpc>
            </a:pPr>
            <a:r>
              <a:rPr lang="en-US" sz="5299" dirty="0" err="1">
                <a:solidFill>
                  <a:srgbClr val="038C8C"/>
                </a:solidFill>
                <a:latin typeface="Cooper Hewitt Bold"/>
              </a:rPr>
              <a:t>Dúvidas</a:t>
            </a:r>
            <a:r>
              <a:rPr lang="en-US" sz="5299" dirty="0">
                <a:solidFill>
                  <a:srgbClr val="038C8C"/>
                </a:solidFill>
                <a:latin typeface="Cooper Hewitt Bold"/>
              </a:rPr>
              <a:t>?</a:t>
            </a:r>
          </a:p>
          <a:p>
            <a:pPr algn="l">
              <a:lnSpc>
                <a:spcPts val="4340"/>
              </a:lnSpc>
            </a:pPr>
            <a:endParaRPr lang="en-US" sz="5299" dirty="0">
              <a:solidFill>
                <a:srgbClr val="038C8C"/>
              </a:solidFill>
              <a:latin typeface="Cooper Hewitt Bold"/>
            </a:endParaRPr>
          </a:p>
          <a:p>
            <a:pPr algn="l">
              <a:lnSpc>
                <a:spcPts val="4340"/>
              </a:lnSpc>
            </a:pPr>
            <a:endParaRPr lang="en-US" sz="5299" dirty="0">
              <a:solidFill>
                <a:srgbClr val="038C8C"/>
              </a:solidFill>
              <a:latin typeface="Cooper Hewitt Bold"/>
            </a:endParaRPr>
          </a:p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038C8C"/>
                </a:solidFill>
                <a:latin typeface="Cooper Hewitt"/>
              </a:rPr>
              <a:t>•gt.eleitoral@pge.ba.gov.br</a:t>
            </a: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038C8C"/>
                </a:solidFill>
                <a:latin typeface="Cooper Hewitt"/>
              </a:rPr>
              <a:t>• 3115-0503</a:t>
            </a: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marL="457200" indent="-457200" algn="l">
              <a:lnSpc>
                <a:spcPts val="4340"/>
              </a:lnSpc>
              <a:buFont typeface="Wingdings" panose="05000000000000000000" pitchFamily="2" charset="2"/>
              <a:buChar char="§"/>
            </a:pPr>
            <a:r>
              <a:rPr lang="en-US" sz="3100" dirty="0" err="1">
                <a:solidFill>
                  <a:srgbClr val="038C8C"/>
                </a:solidFill>
                <a:latin typeface="Cooper Hewitt"/>
              </a:rPr>
              <a:t>Cartilha</a:t>
            </a:r>
            <a:r>
              <a:rPr lang="en-US" sz="3100" dirty="0">
                <a:solidFill>
                  <a:srgbClr val="038C8C"/>
                </a:solidFill>
                <a:latin typeface="Cooper Hewitt"/>
              </a:rPr>
              <a:t>:</a:t>
            </a:r>
          </a:p>
          <a:p>
            <a:pPr marL="914400" lvl="1" indent="-457200">
              <a:lnSpc>
                <a:spcPts val="434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2400" dirty="0">
                <a:solidFill>
                  <a:srgbClr val="038C8C"/>
                </a:solidFill>
                <a:latin typeface="Cooper Hewitt"/>
                <a:hlinkClick r:id="rId5"/>
              </a:rPr>
              <a:t>https://www.pge.ba.gov.br/wp-content/uploads/2024/05/CARTILHAELEITORAL2024.pdf</a:t>
            </a:r>
            <a:endParaRPr lang="en-US" sz="2400" dirty="0">
              <a:solidFill>
                <a:srgbClr val="038C8C"/>
              </a:solidFill>
              <a:latin typeface="Cooper Hewitt"/>
            </a:endParaRPr>
          </a:p>
          <a:p>
            <a:pPr marL="914400" lvl="1" indent="-457200">
              <a:lnSpc>
                <a:spcPts val="434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38C8C"/>
              </a:solidFill>
              <a:latin typeface="Cooper Hewitt"/>
            </a:endParaRPr>
          </a:p>
          <a:p>
            <a:pPr marL="457200" indent="-457200">
              <a:lnSpc>
                <a:spcPts val="434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38C8C"/>
                </a:solidFill>
                <a:latin typeface="Cooper Hewitt"/>
              </a:rPr>
              <a:t>Material </a:t>
            </a:r>
            <a:r>
              <a:rPr lang="en-US" sz="2400" dirty="0" err="1" smtClean="0">
                <a:solidFill>
                  <a:srgbClr val="038C8C"/>
                </a:solidFill>
                <a:latin typeface="Cooper Hewitt"/>
              </a:rPr>
              <a:t>adicional</a:t>
            </a:r>
            <a:r>
              <a:rPr lang="en-US" sz="2400" dirty="0" smtClean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2400" dirty="0">
                <a:solidFill>
                  <a:srgbClr val="038C8C"/>
                </a:solidFill>
                <a:latin typeface="Cooper Hewitt"/>
              </a:rPr>
              <a:t>para consulta (</a:t>
            </a:r>
            <a:r>
              <a:rPr lang="en-US" sz="2400" dirty="0" err="1">
                <a:solidFill>
                  <a:srgbClr val="038C8C"/>
                </a:solidFill>
                <a:latin typeface="Cooper Hewitt"/>
              </a:rPr>
              <a:t>em</a:t>
            </a:r>
            <a:r>
              <a:rPr lang="en-US" sz="2400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2400" dirty="0" err="1">
                <a:solidFill>
                  <a:srgbClr val="038C8C"/>
                </a:solidFill>
                <a:latin typeface="Cooper Hewitt"/>
              </a:rPr>
              <a:t>construção</a:t>
            </a:r>
            <a:r>
              <a:rPr lang="en-US" sz="2400" dirty="0">
                <a:solidFill>
                  <a:srgbClr val="038C8C"/>
                </a:solidFill>
                <a:latin typeface="Cooper Hewitt"/>
              </a:rPr>
              <a:t>): </a:t>
            </a:r>
            <a:br>
              <a:rPr lang="en-US" sz="2400" dirty="0">
                <a:solidFill>
                  <a:srgbClr val="038C8C"/>
                </a:solidFill>
                <a:latin typeface="Cooper Hewitt"/>
              </a:rPr>
            </a:br>
            <a:r>
              <a:rPr lang="en-US" sz="2400" dirty="0">
                <a:solidFill>
                  <a:srgbClr val="038C8C"/>
                </a:solidFill>
                <a:latin typeface="Cooper Hewitt"/>
              </a:rPr>
              <a:t>https://www.pge.ba.gov.br/jurisprudencia-administrativa-eleitoral/</a:t>
            </a: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038C8C"/>
              </a:solidFill>
              <a:latin typeface="Cooper Hewit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479750" y="190500"/>
            <a:ext cx="5431678" cy="4706411"/>
          </a:xfrm>
          <a:custGeom>
            <a:avLst/>
            <a:gdLst/>
            <a:ahLst/>
            <a:cxnLst/>
            <a:rect l="l" t="t" r="r" b="b"/>
            <a:pathLst>
              <a:path w="5431678" h="4706411">
                <a:moveTo>
                  <a:pt x="0" y="0"/>
                </a:moveTo>
                <a:lnTo>
                  <a:pt x="5431678" y="0"/>
                </a:lnTo>
                <a:lnTo>
                  <a:pt x="5431678" y="4706411"/>
                </a:lnTo>
                <a:lnTo>
                  <a:pt x="0" y="47064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234712"/>
            <a:ext cx="8421459" cy="4104577"/>
          </a:xfrm>
          <a:custGeom>
            <a:avLst/>
            <a:gdLst/>
            <a:ahLst/>
            <a:cxnLst/>
            <a:rect l="l" t="t" r="r" b="b"/>
            <a:pathLst>
              <a:path w="8421459" h="4104577">
                <a:moveTo>
                  <a:pt x="0" y="0"/>
                </a:moveTo>
                <a:lnTo>
                  <a:pt x="8421459" y="0"/>
                </a:lnTo>
                <a:lnTo>
                  <a:pt x="8421459" y="4104576"/>
                </a:lnTo>
                <a:lnTo>
                  <a:pt x="0" y="4104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40932" y="2514185"/>
            <a:ext cx="14310486" cy="4842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1"/>
              </a:lnSpc>
            </a:pPr>
            <a:endParaRPr/>
          </a:p>
          <a:p>
            <a:pPr algn="ctr">
              <a:lnSpc>
                <a:spcPts val="5501"/>
              </a:lnSpc>
            </a:pPr>
            <a:endParaRPr/>
          </a:p>
          <a:p>
            <a:pPr algn="ctr">
              <a:lnSpc>
                <a:spcPts val="5501"/>
              </a:lnSpc>
            </a:pPr>
            <a:r>
              <a:rPr lang="en-US" sz="2941">
                <a:solidFill>
                  <a:srgbClr val="FEFDFD"/>
                </a:solidFill>
                <a:latin typeface="Cooper Hewitt"/>
              </a:rPr>
              <a:t>Os agentes públicos, no âmbito de suas atribuições, têm papel fundamental na realização de eleições legítimas, com igualdade de oportunidades e liberdade de voto. </a:t>
            </a:r>
          </a:p>
          <a:p>
            <a:pPr algn="ctr">
              <a:lnSpc>
                <a:spcPts val="6189"/>
              </a:lnSpc>
            </a:pPr>
            <a:r>
              <a:rPr lang="en-US" sz="3309">
                <a:solidFill>
                  <a:srgbClr val="FEFDFD"/>
                </a:solidFill>
                <a:latin typeface="Cooper Hewitt Bold"/>
              </a:rPr>
              <a:t> Obrigada!</a:t>
            </a:r>
          </a:p>
          <a:p>
            <a:pPr algn="l">
              <a:lnSpc>
                <a:spcPts val="5043"/>
              </a:lnSpc>
            </a:pPr>
            <a:endParaRPr lang="en-US" sz="3309">
              <a:solidFill>
                <a:srgbClr val="FEFDFD"/>
              </a:solidFill>
              <a:latin typeface="Cooper Hewitt Bold"/>
            </a:endParaRPr>
          </a:p>
          <a:p>
            <a:pPr algn="l">
              <a:lnSpc>
                <a:spcPts val="4813"/>
              </a:lnSpc>
            </a:pPr>
            <a:endParaRPr lang="en-US" sz="3309">
              <a:solidFill>
                <a:srgbClr val="FEFDFD"/>
              </a:solidFill>
              <a:latin typeface="Cooper Hewit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5001" y="27654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83298" y="5154551"/>
            <a:ext cx="8529432" cy="278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 Bold"/>
              </a:rPr>
              <a:t>•Art. 73. São proibidas aos agentes públicos, servidores ou não, as seguintes condutas tendentes a afetar a igualdade de oportunidades entre candidatos nos pleitos eleitorais: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083298" y="1806382"/>
            <a:ext cx="8529432" cy="1766040"/>
            <a:chOff x="0" y="0"/>
            <a:chExt cx="11372576" cy="2354721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1372576" cy="1008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986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9507"/>
              <a:ext cx="9782987" cy="149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endParaRPr/>
            </a:p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038C8C"/>
                  </a:solidFill>
                  <a:latin typeface="Cooper Hewitt Bold"/>
                </a:rPr>
                <a:t>Lei nº 9.504, de 30 de setembro de 1997.</a:t>
              </a:r>
              <a:r>
                <a:rPr lang="en-US" sz="3100">
                  <a:solidFill>
                    <a:srgbClr val="038C8C"/>
                  </a:solidFill>
                  <a:latin typeface="Cooper Hewitt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88567">
            <a:off x="13718466" y="5950243"/>
            <a:ext cx="5618868" cy="5109759"/>
          </a:xfrm>
          <a:custGeom>
            <a:avLst/>
            <a:gdLst/>
            <a:ahLst/>
            <a:cxnLst/>
            <a:rect l="l" t="t" r="r" b="b"/>
            <a:pathLst>
              <a:path w="5618868" h="5109759">
                <a:moveTo>
                  <a:pt x="0" y="0"/>
                </a:moveTo>
                <a:lnTo>
                  <a:pt x="5618868" y="0"/>
                </a:lnTo>
                <a:lnTo>
                  <a:pt x="5618868" y="5109758"/>
                </a:lnTo>
                <a:lnTo>
                  <a:pt x="0" y="5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932650" y="2696558"/>
            <a:ext cx="10487864" cy="1880911"/>
            <a:chOff x="0" y="0"/>
            <a:chExt cx="13983819" cy="25078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983819" cy="2507882"/>
              <a:chOff x="0" y="0"/>
              <a:chExt cx="2762236" cy="49538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62236" cy="495384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495384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457737"/>
                    </a:lnTo>
                    <a:cubicBezTo>
                      <a:pt x="2762236" y="467721"/>
                      <a:pt x="2758269" y="477297"/>
                      <a:pt x="2751209" y="484357"/>
                    </a:cubicBezTo>
                    <a:cubicBezTo>
                      <a:pt x="2744149" y="491418"/>
                      <a:pt x="2734573" y="495384"/>
                      <a:pt x="2724589" y="495384"/>
                    </a:cubicBezTo>
                    <a:lnTo>
                      <a:pt x="37647" y="495384"/>
                    </a:lnTo>
                    <a:cubicBezTo>
                      <a:pt x="27662" y="495384"/>
                      <a:pt x="18087" y="491418"/>
                      <a:pt x="11027" y="484357"/>
                    </a:cubicBezTo>
                    <a:cubicBezTo>
                      <a:pt x="3966" y="477297"/>
                      <a:pt x="0" y="467721"/>
                      <a:pt x="0" y="457737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04775"/>
                <a:ext cx="2762236" cy="600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0865" y="68184"/>
              <a:ext cx="13352529" cy="221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Quem exerce mandato, cargo, emprego ou função nos órgãos ou entidades da administração pública direta, indireta ou fundacional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32650" y="952500"/>
            <a:ext cx="10655362" cy="121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86"/>
              </a:lnSpc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QUEM SÃO OS AGENTES PÚBLICOS?</a:t>
            </a:r>
          </a:p>
          <a:p>
            <a:pPr marL="0" lvl="0" indent="0" algn="just">
              <a:lnSpc>
                <a:spcPts val="3582"/>
              </a:lnSpc>
              <a:spcBef>
                <a:spcPct val="0"/>
              </a:spcBef>
            </a:pPr>
            <a:endParaRPr lang="en-US" sz="4616">
              <a:solidFill>
                <a:srgbClr val="E18752"/>
              </a:solidFill>
              <a:latin typeface="Cooper Hewit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32650" y="1663504"/>
            <a:ext cx="8306693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  <a:ea typeface="Cooper Hewitt"/>
              </a:rPr>
              <a:t>Art. 73, §1º, Lei 9.504, de 1997.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32650" y="4891795"/>
            <a:ext cx="10487864" cy="1880911"/>
            <a:chOff x="0" y="0"/>
            <a:chExt cx="13983819" cy="250788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983819" cy="2507882"/>
              <a:chOff x="0" y="0"/>
              <a:chExt cx="2762236" cy="4953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62236" cy="495384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495384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457737"/>
                    </a:lnTo>
                    <a:cubicBezTo>
                      <a:pt x="2762236" y="467721"/>
                      <a:pt x="2758269" y="477297"/>
                      <a:pt x="2751209" y="484357"/>
                    </a:cubicBezTo>
                    <a:cubicBezTo>
                      <a:pt x="2744149" y="491418"/>
                      <a:pt x="2734573" y="495384"/>
                      <a:pt x="2724589" y="495384"/>
                    </a:cubicBezTo>
                    <a:lnTo>
                      <a:pt x="37647" y="495384"/>
                    </a:lnTo>
                    <a:cubicBezTo>
                      <a:pt x="27662" y="495384"/>
                      <a:pt x="18087" y="491418"/>
                      <a:pt x="11027" y="484357"/>
                    </a:cubicBezTo>
                    <a:cubicBezTo>
                      <a:pt x="3966" y="477297"/>
                      <a:pt x="0" y="467721"/>
                      <a:pt x="0" y="457737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04775"/>
                <a:ext cx="2762236" cy="600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00865" y="288768"/>
              <a:ext cx="13352529" cy="221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O vínculo com a Administração Pública pode ser permanente ou transitório, remunerado ou não</a:t>
              </a:r>
            </a:p>
            <a:p>
              <a:pPr algn="l">
                <a:lnSpc>
                  <a:spcPts val="4340"/>
                </a:lnSpc>
              </a:pPr>
              <a:endParaRPr lang="en-US" sz="3100">
                <a:solidFill>
                  <a:srgbClr val="FFFFFF"/>
                </a:solidFill>
                <a:latin typeface="Cooper Hewit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32650" y="7087031"/>
            <a:ext cx="10487864" cy="1880911"/>
            <a:chOff x="0" y="0"/>
            <a:chExt cx="13983819" cy="250788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983819" cy="2507882"/>
              <a:chOff x="0" y="0"/>
              <a:chExt cx="2762236" cy="49538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62236" cy="495384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495384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457737"/>
                    </a:lnTo>
                    <a:cubicBezTo>
                      <a:pt x="2762236" y="467721"/>
                      <a:pt x="2758269" y="477297"/>
                      <a:pt x="2751209" y="484357"/>
                    </a:cubicBezTo>
                    <a:cubicBezTo>
                      <a:pt x="2744149" y="491418"/>
                      <a:pt x="2734573" y="495384"/>
                      <a:pt x="2724589" y="495384"/>
                    </a:cubicBezTo>
                    <a:lnTo>
                      <a:pt x="37647" y="495384"/>
                    </a:lnTo>
                    <a:cubicBezTo>
                      <a:pt x="27662" y="495384"/>
                      <a:pt x="18087" y="491418"/>
                      <a:pt x="11027" y="484357"/>
                    </a:cubicBezTo>
                    <a:cubicBezTo>
                      <a:pt x="3966" y="477297"/>
                      <a:pt x="0" y="467721"/>
                      <a:pt x="0" y="457737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04775"/>
                <a:ext cx="2762236" cy="600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00865" y="102351"/>
              <a:ext cx="13352529" cy="221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O vínculo pode ser originado de eleição, nomeação, designação, contratação ou qualquer outra forma de investidura ou vínculo.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4772" y="1949408"/>
            <a:ext cx="5581024" cy="140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AS VEDAÇÕES SÃO OBJETIVAS. </a:t>
            </a:r>
          </a:p>
        </p:txBody>
      </p:sp>
      <p:sp>
        <p:nvSpPr>
          <p:cNvPr id="3" name="Freeform 3"/>
          <p:cNvSpPr/>
          <p:nvPr/>
        </p:nvSpPr>
        <p:spPr>
          <a:xfrm>
            <a:off x="-1033856" y="-761529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084772" y="4203044"/>
            <a:ext cx="10487864" cy="4076147"/>
            <a:chOff x="0" y="0"/>
            <a:chExt cx="13983819" cy="54348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983819" cy="2507882"/>
              <a:chOff x="0" y="0"/>
              <a:chExt cx="2762236" cy="4953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62236" cy="495384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495384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457737"/>
                    </a:lnTo>
                    <a:cubicBezTo>
                      <a:pt x="2762236" y="467721"/>
                      <a:pt x="2758269" y="477297"/>
                      <a:pt x="2751209" y="484357"/>
                    </a:cubicBezTo>
                    <a:cubicBezTo>
                      <a:pt x="2744149" y="491418"/>
                      <a:pt x="2734573" y="495384"/>
                      <a:pt x="2724589" y="495384"/>
                    </a:cubicBezTo>
                    <a:lnTo>
                      <a:pt x="37647" y="495384"/>
                    </a:lnTo>
                    <a:cubicBezTo>
                      <a:pt x="27662" y="495384"/>
                      <a:pt x="18087" y="491418"/>
                      <a:pt x="11027" y="484357"/>
                    </a:cubicBezTo>
                    <a:cubicBezTo>
                      <a:pt x="3966" y="477297"/>
                      <a:pt x="0" y="467721"/>
                      <a:pt x="0" y="457737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04775"/>
                <a:ext cx="2762236" cy="600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0865" y="68184"/>
              <a:ext cx="13352529" cy="2943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As condutas previstas na Lei das Eleições precisam ter potencial, em cada caso, para desequilibrar as oportunidades entre os candidatos? </a:t>
              </a:r>
            </a:p>
            <a:p>
              <a:pPr algn="l">
                <a:lnSpc>
                  <a:spcPts val="4340"/>
                </a:lnSpc>
              </a:pPr>
              <a:endParaRPr lang="en-US" sz="3100">
                <a:solidFill>
                  <a:srgbClr val="FFFFFF"/>
                </a:solidFill>
                <a:latin typeface="Cooper Hewitt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2926982"/>
              <a:ext cx="13983819" cy="2507882"/>
              <a:chOff x="0" y="0"/>
              <a:chExt cx="2762236" cy="49538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62236" cy="495384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495384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457737"/>
                    </a:lnTo>
                    <a:cubicBezTo>
                      <a:pt x="2762236" y="467721"/>
                      <a:pt x="2758269" y="477297"/>
                      <a:pt x="2751209" y="484357"/>
                    </a:cubicBezTo>
                    <a:cubicBezTo>
                      <a:pt x="2744149" y="491418"/>
                      <a:pt x="2734573" y="495384"/>
                      <a:pt x="2724589" y="495384"/>
                    </a:cubicBezTo>
                    <a:lnTo>
                      <a:pt x="37647" y="495384"/>
                    </a:lnTo>
                    <a:cubicBezTo>
                      <a:pt x="27662" y="495384"/>
                      <a:pt x="18087" y="491418"/>
                      <a:pt x="11027" y="484357"/>
                    </a:cubicBezTo>
                    <a:cubicBezTo>
                      <a:pt x="3966" y="477297"/>
                      <a:pt x="0" y="467721"/>
                      <a:pt x="0" y="457737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2762236" cy="600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00865" y="3215750"/>
              <a:ext cx="13352529" cy="221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É preciso que as condutas vedadas sejam praticadas com finalidade eleitoreira?</a:t>
              </a:r>
            </a:p>
            <a:p>
              <a:pPr algn="l">
                <a:lnSpc>
                  <a:spcPts val="4340"/>
                </a:lnSpc>
              </a:pPr>
              <a:endParaRPr lang="en-US" sz="3100">
                <a:solidFill>
                  <a:srgbClr val="FFFFFF"/>
                </a:solidFill>
                <a:latin typeface="Cooper Hewit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51075" y="703162"/>
            <a:ext cx="6872298" cy="140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SANÇÕES PARA AS CONDUTAS VEDADAS </a:t>
            </a:r>
          </a:p>
        </p:txBody>
      </p:sp>
      <p:sp>
        <p:nvSpPr>
          <p:cNvPr id="3" name="Freeform 3"/>
          <p:cNvSpPr/>
          <p:nvPr/>
        </p:nvSpPr>
        <p:spPr>
          <a:xfrm>
            <a:off x="-517377" y="-76152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151075" y="2384322"/>
            <a:ext cx="10487864" cy="1419482"/>
            <a:chOff x="0" y="0"/>
            <a:chExt cx="13983819" cy="18926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983819" cy="1783982"/>
              <a:chOff x="0" y="0"/>
              <a:chExt cx="2762236" cy="35239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62236" cy="352391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352391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314744"/>
                    </a:lnTo>
                    <a:cubicBezTo>
                      <a:pt x="2762236" y="324729"/>
                      <a:pt x="2758269" y="334305"/>
                      <a:pt x="2751209" y="341365"/>
                    </a:cubicBezTo>
                    <a:cubicBezTo>
                      <a:pt x="2744149" y="348425"/>
                      <a:pt x="2734573" y="352391"/>
                      <a:pt x="2724589" y="352391"/>
                    </a:cubicBezTo>
                    <a:lnTo>
                      <a:pt x="37647" y="352391"/>
                    </a:lnTo>
                    <a:cubicBezTo>
                      <a:pt x="27662" y="352391"/>
                      <a:pt x="18087" y="348425"/>
                      <a:pt x="11027" y="341365"/>
                    </a:cubicBezTo>
                    <a:cubicBezTo>
                      <a:pt x="3966" y="334305"/>
                      <a:pt x="0" y="324729"/>
                      <a:pt x="0" y="314744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04775"/>
                <a:ext cx="2762236" cy="4571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15645" y="397429"/>
              <a:ext cx="13352529" cy="149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Suspensão imediata e declaração de nulidade do ato.</a:t>
              </a:r>
            </a:p>
            <a:p>
              <a:pPr algn="l">
                <a:lnSpc>
                  <a:spcPts val="4340"/>
                </a:lnSpc>
              </a:pPr>
              <a:endParaRPr lang="en-US" sz="3100">
                <a:solidFill>
                  <a:srgbClr val="FFFFFF"/>
                </a:solidFill>
                <a:latin typeface="Cooper Hewit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51075" y="4080029"/>
            <a:ext cx="10487864" cy="1880911"/>
            <a:chOff x="0" y="0"/>
            <a:chExt cx="13983819" cy="250788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983819" cy="2507882"/>
              <a:chOff x="0" y="0"/>
              <a:chExt cx="2762236" cy="49538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62236" cy="495384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495384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457737"/>
                    </a:lnTo>
                    <a:cubicBezTo>
                      <a:pt x="2762236" y="467721"/>
                      <a:pt x="2758269" y="477297"/>
                      <a:pt x="2751209" y="484357"/>
                    </a:cubicBezTo>
                    <a:cubicBezTo>
                      <a:pt x="2744149" y="491418"/>
                      <a:pt x="2734573" y="495384"/>
                      <a:pt x="2724589" y="495384"/>
                    </a:cubicBezTo>
                    <a:lnTo>
                      <a:pt x="37647" y="495384"/>
                    </a:lnTo>
                    <a:cubicBezTo>
                      <a:pt x="27662" y="495384"/>
                      <a:pt x="18087" y="491418"/>
                      <a:pt x="11027" y="484357"/>
                    </a:cubicBezTo>
                    <a:cubicBezTo>
                      <a:pt x="3966" y="477297"/>
                      <a:pt x="0" y="467721"/>
                      <a:pt x="0" y="457737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2762236" cy="600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00865" y="288768"/>
              <a:ext cx="13352529" cy="221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Imposição de multa eleitoral, cassação do registro da candidatura ou do diploma. </a:t>
              </a:r>
            </a:p>
            <a:p>
              <a:pPr algn="l">
                <a:lnSpc>
                  <a:spcPts val="4340"/>
                </a:lnSpc>
              </a:pPr>
              <a:endParaRPr lang="en-US" sz="3100">
                <a:solidFill>
                  <a:srgbClr val="FFFFFF"/>
                </a:solidFill>
                <a:latin typeface="Cooper Hewitt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51075" y="6237165"/>
            <a:ext cx="10487864" cy="2423836"/>
            <a:chOff x="0" y="0"/>
            <a:chExt cx="13983819" cy="323178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983819" cy="3231782"/>
              <a:chOff x="0" y="0"/>
              <a:chExt cx="2762236" cy="63837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62236" cy="638377"/>
              </a:xfrm>
              <a:custGeom>
                <a:avLst/>
                <a:gdLst/>
                <a:ahLst/>
                <a:cxnLst/>
                <a:rect l="l" t="t" r="r" b="b"/>
                <a:pathLst>
                  <a:path w="2762236" h="638377">
                    <a:moveTo>
                      <a:pt x="37647" y="0"/>
                    </a:moveTo>
                    <a:lnTo>
                      <a:pt x="2724589" y="0"/>
                    </a:lnTo>
                    <a:cubicBezTo>
                      <a:pt x="2734573" y="0"/>
                      <a:pt x="2744149" y="3966"/>
                      <a:pt x="2751209" y="11027"/>
                    </a:cubicBezTo>
                    <a:cubicBezTo>
                      <a:pt x="2758269" y="18087"/>
                      <a:pt x="2762236" y="27662"/>
                      <a:pt x="2762236" y="37647"/>
                    </a:cubicBezTo>
                    <a:lnTo>
                      <a:pt x="2762236" y="600730"/>
                    </a:lnTo>
                    <a:cubicBezTo>
                      <a:pt x="2762236" y="610714"/>
                      <a:pt x="2758269" y="620290"/>
                      <a:pt x="2751209" y="627350"/>
                    </a:cubicBezTo>
                    <a:cubicBezTo>
                      <a:pt x="2744149" y="634410"/>
                      <a:pt x="2734573" y="638377"/>
                      <a:pt x="2724589" y="638377"/>
                    </a:cubicBezTo>
                    <a:lnTo>
                      <a:pt x="37647" y="638377"/>
                    </a:lnTo>
                    <a:cubicBezTo>
                      <a:pt x="27662" y="638377"/>
                      <a:pt x="18087" y="634410"/>
                      <a:pt x="11027" y="627350"/>
                    </a:cubicBezTo>
                    <a:cubicBezTo>
                      <a:pt x="3966" y="620290"/>
                      <a:pt x="0" y="610714"/>
                      <a:pt x="0" y="600730"/>
                    </a:cubicBezTo>
                    <a:lnTo>
                      <a:pt x="0" y="37647"/>
                    </a:lnTo>
                    <a:cubicBezTo>
                      <a:pt x="0" y="27662"/>
                      <a:pt x="3966" y="18087"/>
                      <a:pt x="11027" y="11027"/>
                    </a:cubicBezTo>
                    <a:cubicBezTo>
                      <a:pt x="18087" y="3966"/>
                      <a:pt x="27662" y="0"/>
                      <a:pt x="37647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04775"/>
                <a:ext cx="2762236" cy="7431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00865" y="102351"/>
              <a:ext cx="13352529" cy="2943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Cooper Hewitt"/>
                </a:rPr>
                <a:t>Outras sanções de caráter constitucional, administrativo, ou disciplinar (responsabilização por abuso do poder político ou improbidade administrativa e suspensão dos direitos políticos).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9554" y="1053883"/>
            <a:ext cx="11836518" cy="140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PUBLICIDADE INSTITUCIONAL NA CONSTITUIÇÃO FEDERAL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29554" y="2958224"/>
            <a:ext cx="10487864" cy="3000015"/>
            <a:chOff x="0" y="0"/>
            <a:chExt cx="2762236" cy="790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62236" cy="790127"/>
            </a:xfrm>
            <a:custGeom>
              <a:avLst/>
              <a:gdLst/>
              <a:ahLst/>
              <a:cxnLst/>
              <a:rect l="l" t="t" r="r" b="b"/>
              <a:pathLst>
                <a:path w="2762236" h="790127">
                  <a:moveTo>
                    <a:pt x="37647" y="0"/>
                  </a:moveTo>
                  <a:lnTo>
                    <a:pt x="2724589" y="0"/>
                  </a:lnTo>
                  <a:cubicBezTo>
                    <a:pt x="2734573" y="0"/>
                    <a:pt x="2744149" y="3966"/>
                    <a:pt x="2751209" y="11027"/>
                  </a:cubicBezTo>
                  <a:cubicBezTo>
                    <a:pt x="2758269" y="18087"/>
                    <a:pt x="2762236" y="27662"/>
                    <a:pt x="2762236" y="37647"/>
                  </a:cubicBezTo>
                  <a:lnTo>
                    <a:pt x="2762236" y="752480"/>
                  </a:lnTo>
                  <a:cubicBezTo>
                    <a:pt x="2762236" y="762465"/>
                    <a:pt x="2758269" y="772041"/>
                    <a:pt x="2751209" y="779101"/>
                  </a:cubicBezTo>
                  <a:cubicBezTo>
                    <a:pt x="2744149" y="786161"/>
                    <a:pt x="2734573" y="790127"/>
                    <a:pt x="2724589" y="790127"/>
                  </a:cubicBezTo>
                  <a:lnTo>
                    <a:pt x="37647" y="790127"/>
                  </a:lnTo>
                  <a:cubicBezTo>
                    <a:pt x="27662" y="790127"/>
                    <a:pt x="18087" y="786161"/>
                    <a:pt x="11027" y="779101"/>
                  </a:cubicBezTo>
                  <a:cubicBezTo>
                    <a:pt x="3966" y="772041"/>
                    <a:pt x="0" y="762465"/>
                    <a:pt x="0" y="752480"/>
                  </a:cubicBezTo>
                  <a:lnTo>
                    <a:pt x="0" y="37647"/>
                  </a:lnTo>
                  <a:cubicBezTo>
                    <a:pt x="0" y="27662"/>
                    <a:pt x="3966" y="18087"/>
                    <a:pt x="11027" y="11027"/>
                  </a:cubicBezTo>
                  <a:cubicBezTo>
                    <a:pt x="18087" y="3966"/>
                    <a:pt x="27662" y="0"/>
                    <a:pt x="37647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2762236" cy="904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  <a:p>
              <a:pPr algn="ctr">
                <a:lnSpc>
                  <a:spcPts val="3599"/>
                </a:lnSpc>
              </a:pPr>
              <a:r>
                <a:rPr lang="en-US" sz="2571" spc="205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DEVER DE TRANSPARÊNCIA</a:t>
              </a:r>
            </a:p>
            <a:p>
              <a:pPr algn="ctr">
                <a:lnSpc>
                  <a:spcPts val="3599"/>
                </a:lnSpc>
              </a:pPr>
              <a:endParaRPr lang="en-US" sz="2571" spc="205">
                <a:solidFill>
                  <a:srgbClr val="000000">
                    <a:alpha val="84706"/>
                  </a:srgbClr>
                </a:solidFill>
                <a:latin typeface="Cooper Hewitt Bold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571" spc="205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IMPESSOALIDADE</a:t>
              </a:r>
            </a:p>
            <a:p>
              <a:pPr algn="ctr">
                <a:lnSpc>
                  <a:spcPts val="3599"/>
                </a:lnSpc>
              </a:pPr>
              <a:endParaRPr lang="en-US" sz="2571" spc="205">
                <a:solidFill>
                  <a:srgbClr val="000000">
                    <a:alpha val="84706"/>
                  </a:srgbClr>
                </a:solidFill>
                <a:latin typeface="Cooper Hewitt Bold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571" spc="205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CONTROLE SOCIAL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29554" y="6391139"/>
            <a:ext cx="10487864" cy="2543175"/>
            <a:chOff x="0" y="0"/>
            <a:chExt cx="2762236" cy="6698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62236" cy="669807"/>
            </a:xfrm>
            <a:custGeom>
              <a:avLst/>
              <a:gdLst/>
              <a:ahLst/>
              <a:cxnLst/>
              <a:rect l="l" t="t" r="r" b="b"/>
              <a:pathLst>
                <a:path w="2762236" h="669807">
                  <a:moveTo>
                    <a:pt x="37647" y="0"/>
                  </a:moveTo>
                  <a:lnTo>
                    <a:pt x="2724589" y="0"/>
                  </a:lnTo>
                  <a:cubicBezTo>
                    <a:pt x="2734573" y="0"/>
                    <a:pt x="2744149" y="3966"/>
                    <a:pt x="2751209" y="11027"/>
                  </a:cubicBezTo>
                  <a:cubicBezTo>
                    <a:pt x="2758269" y="18087"/>
                    <a:pt x="2762236" y="27662"/>
                    <a:pt x="2762236" y="37647"/>
                  </a:cubicBezTo>
                  <a:lnTo>
                    <a:pt x="2762236" y="632160"/>
                  </a:lnTo>
                  <a:cubicBezTo>
                    <a:pt x="2762236" y="642145"/>
                    <a:pt x="2758269" y="651721"/>
                    <a:pt x="2751209" y="658781"/>
                  </a:cubicBezTo>
                  <a:cubicBezTo>
                    <a:pt x="2744149" y="665841"/>
                    <a:pt x="2734573" y="669807"/>
                    <a:pt x="2724589" y="669807"/>
                  </a:cubicBezTo>
                  <a:lnTo>
                    <a:pt x="37647" y="669807"/>
                  </a:lnTo>
                  <a:cubicBezTo>
                    <a:pt x="27662" y="669807"/>
                    <a:pt x="18087" y="665841"/>
                    <a:pt x="11027" y="658781"/>
                  </a:cubicBezTo>
                  <a:cubicBezTo>
                    <a:pt x="3966" y="651721"/>
                    <a:pt x="0" y="642145"/>
                    <a:pt x="0" y="632160"/>
                  </a:cubicBezTo>
                  <a:lnTo>
                    <a:pt x="0" y="37647"/>
                  </a:lnTo>
                  <a:cubicBezTo>
                    <a:pt x="0" y="27662"/>
                    <a:pt x="3966" y="18087"/>
                    <a:pt x="11027" y="11027"/>
                  </a:cubicBezTo>
                  <a:cubicBezTo>
                    <a:pt x="18087" y="3966"/>
                    <a:pt x="27662" y="0"/>
                    <a:pt x="37647" y="0"/>
                  </a:cubicBez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04775"/>
              <a:ext cx="2762236" cy="77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r>
                <a:rPr lang="en-US" sz="2171" spc="173" dirty="0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FREIOS AO DESVIO DE FINALIDADE</a:t>
              </a:r>
            </a:p>
            <a:p>
              <a:pPr algn="ctr">
                <a:lnSpc>
                  <a:spcPts val="3039"/>
                </a:lnSpc>
              </a:pPr>
              <a:r>
                <a:rPr lang="en-US" sz="2171" spc="173" dirty="0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 (A MÁQUINA PÚBLICA NÃO PODE SER UTILIZADA PARA </a:t>
              </a:r>
              <a:r>
                <a:rPr lang="en-US" sz="2171" spc="173" dirty="0" smtClean="0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PROMOÇÃO PESSOAL E </a:t>
              </a:r>
              <a:r>
                <a:rPr lang="en-US" sz="2171" spc="173" dirty="0" smtClean="0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PROGAGANDA </a:t>
              </a:r>
              <a:r>
                <a:rPr lang="en-US" sz="2171" spc="173" dirty="0">
                  <a:solidFill>
                    <a:srgbClr val="000000">
                      <a:alpha val="84706"/>
                    </a:srgbClr>
                  </a:solidFill>
                  <a:latin typeface="Cooper Hewitt Bold"/>
                </a:rPr>
                <a:t>POLÍTICO-PARTIDÁRIA)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5001" y="27654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62000" y="790306"/>
            <a:ext cx="12420600" cy="8706387"/>
            <a:chOff x="0" y="0"/>
            <a:chExt cx="15703517" cy="14461914"/>
          </a:xfrm>
        </p:grpSpPr>
        <p:grpSp>
          <p:nvGrpSpPr>
            <p:cNvPr id="4" name="Group 4"/>
            <p:cNvGrpSpPr/>
            <p:nvPr/>
          </p:nvGrpSpPr>
          <p:grpSpPr>
            <a:xfrm>
              <a:off x="171670" y="3822143"/>
              <a:ext cx="15360176" cy="6715364"/>
              <a:chOff x="0" y="-104775"/>
              <a:chExt cx="3478216" cy="15206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78216" cy="1415877"/>
              </a:xfrm>
              <a:custGeom>
                <a:avLst/>
                <a:gdLst/>
                <a:ahLst/>
                <a:cxnLst/>
                <a:rect l="l" t="t" r="r" b="b"/>
                <a:pathLst>
                  <a:path w="3444112" h="1415877">
                    <a:moveTo>
                      <a:pt x="30194" y="0"/>
                    </a:moveTo>
                    <a:lnTo>
                      <a:pt x="3413918" y="0"/>
                    </a:lnTo>
                    <a:cubicBezTo>
                      <a:pt x="3430594" y="0"/>
                      <a:pt x="3444112" y="13518"/>
                      <a:pt x="3444112" y="30194"/>
                    </a:cubicBezTo>
                    <a:lnTo>
                      <a:pt x="3444112" y="1385684"/>
                    </a:lnTo>
                    <a:cubicBezTo>
                      <a:pt x="3444112" y="1402359"/>
                      <a:pt x="3430594" y="1415877"/>
                      <a:pt x="3413918" y="1415877"/>
                    </a:cubicBezTo>
                    <a:lnTo>
                      <a:pt x="30194" y="1415877"/>
                    </a:lnTo>
                    <a:cubicBezTo>
                      <a:pt x="13518" y="1415877"/>
                      <a:pt x="0" y="1402359"/>
                      <a:pt x="0" y="1385684"/>
                    </a:cubicBezTo>
                    <a:lnTo>
                      <a:pt x="0" y="30194"/>
                    </a:lnTo>
                    <a:cubicBezTo>
                      <a:pt x="0" y="13518"/>
                      <a:pt x="13518" y="0"/>
                      <a:pt x="30194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04775"/>
                <a:ext cx="3444112" cy="1520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75374" y="4430697"/>
              <a:ext cx="14544488" cy="5340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5"/>
                </a:lnSpc>
              </a:pPr>
              <a:endParaRPr dirty="0"/>
            </a:p>
            <a:p>
              <a:pPr algn="l">
                <a:lnSpc>
                  <a:spcPts val="3785"/>
                </a:lnSpc>
              </a:pPr>
              <a:endParaRPr dirty="0"/>
            </a:p>
            <a:p>
              <a:pPr algn="ctr">
                <a:lnSpc>
                  <a:spcPts val="4205"/>
                </a:lnSpc>
              </a:pP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A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veiculação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de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publicidade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institucional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não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deve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conter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nomes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,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símbolos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ou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imagens que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caracterizem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promoção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pessoal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de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autoridades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ou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servidores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04" dirty="0" err="1">
                  <a:solidFill>
                    <a:srgbClr val="FFFFFF"/>
                  </a:solidFill>
                  <a:latin typeface="Cooper Hewitt Bold"/>
                </a:rPr>
                <a:t>públicos</a:t>
              </a:r>
              <a:r>
                <a:rPr lang="en-US" sz="3004" dirty="0">
                  <a:solidFill>
                    <a:srgbClr val="FFFFFF"/>
                  </a:solidFill>
                  <a:latin typeface="Cooper Hewitt Bold"/>
                </a:rPr>
                <a:t>. </a:t>
              </a:r>
            </a:p>
            <a:p>
              <a:pPr algn="l">
                <a:lnSpc>
                  <a:spcPts val="3785"/>
                </a:lnSpc>
              </a:pPr>
              <a:endParaRPr lang="en-US" sz="3004" dirty="0">
                <a:solidFill>
                  <a:srgbClr val="FFFFFF"/>
                </a:solidFill>
                <a:latin typeface="Cooper Hewitt Bold"/>
              </a:endParaRPr>
            </a:p>
            <a:p>
              <a:pPr algn="ctr">
                <a:lnSpc>
                  <a:spcPts val="3785"/>
                </a:lnSpc>
              </a:pPr>
              <a:r>
                <a:rPr lang="en-US" sz="2704" dirty="0">
                  <a:solidFill>
                    <a:srgbClr val="FFFFFF"/>
                  </a:solidFill>
                  <a:latin typeface="Cooper Hewitt Bold"/>
                </a:rPr>
                <a:t>VEDAÇÃO PERMANENTE</a:t>
              </a:r>
            </a:p>
            <a:p>
              <a:pPr algn="l">
                <a:lnSpc>
                  <a:spcPts val="3785"/>
                </a:lnSpc>
              </a:pPr>
              <a:endParaRPr lang="en-US" sz="2704" dirty="0">
                <a:solidFill>
                  <a:srgbClr val="FFFFFF"/>
                </a:solidFill>
                <a:latin typeface="Cooper Hewitt Bold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0245550"/>
              <a:ext cx="15703517" cy="2791522"/>
              <a:chOff x="0" y="-104775"/>
              <a:chExt cx="3101929" cy="55141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68019" cy="446637"/>
              </a:xfrm>
              <a:custGeom>
                <a:avLst/>
                <a:gdLst/>
                <a:ahLst/>
                <a:cxnLst/>
                <a:rect l="l" t="t" r="r" b="b"/>
                <a:pathLst>
                  <a:path w="3101929" h="209399">
                    <a:moveTo>
                      <a:pt x="29244" y="0"/>
                    </a:moveTo>
                    <a:lnTo>
                      <a:pt x="3072685" y="0"/>
                    </a:lnTo>
                    <a:cubicBezTo>
                      <a:pt x="3080441" y="0"/>
                      <a:pt x="3087880" y="3081"/>
                      <a:pt x="3093364" y="8565"/>
                    </a:cubicBezTo>
                    <a:cubicBezTo>
                      <a:pt x="3098848" y="14050"/>
                      <a:pt x="3101929" y="21488"/>
                      <a:pt x="3101929" y="29244"/>
                    </a:cubicBezTo>
                    <a:lnTo>
                      <a:pt x="3101929" y="180155"/>
                    </a:lnTo>
                    <a:cubicBezTo>
                      <a:pt x="3101929" y="187911"/>
                      <a:pt x="3098848" y="195349"/>
                      <a:pt x="3093364" y="200834"/>
                    </a:cubicBezTo>
                    <a:cubicBezTo>
                      <a:pt x="3087880" y="206318"/>
                      <a:pt x="3080441" y="209399"/>
                      <a:pt x="3072685" y="209399"/>
                    </a:cubicBezTo>
                    <a:lnTo>
                      <a:pt x="29244" y="209399"/>
                    </a:lnTo>
                    <a:cubicBezTo>
                      <a:pt x="21488" y="209399"/>
                      <a:pt x="14050" y="206318"/>
                      <a:pt x="8565" y="200834"/>
                    </a:cubicBezTo>
                    <a:cubicBezTo>
                      <a:pt x="3081" y="195349"/>
                      <a:pt x="0" y="187911"/>
                      <a:pt x="0" y="180155"/>
                    </a:cubicBezTo>
                    <a:lnTo>
                      <a:pt x="0" y="29244"/>
                    </a:lnTo>
                    <a:cubicBezTo>
                      <a:pt x="0" y="21488"/>
                      <a:pt x="3081" y="14050"/>
                      <a:pt x="8565" y="8565"/>
                    </a:cubicBezTo>
                    <a:cubicBezTo>
                      <a:pt x="14050" y="3081"/>
                      <a:pt x="21488" y="0"/>
                      <a:pt x="29244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04775"/>
                <a:ext cx="3101929" cy="314174"/>
              </a:xfrm>
              <a:prstGeom prst="rect">
                <a:avLst/>
              </a:prstGeom>
            </p:spPr>
            <p:txBody>
              <a:bodyPr lIns="58236" tIns="58236" rIns="58236" bIns="58236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13568" y="10844156"/>
              <a:ext cx="14994593" cy="361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 dirty="0">
                  <a:solidFill>
                    <a:srgbClr val="FFFFFF"/>
                  </a:solidFill>
                  <a:latin typeface="Cooper Hewitt"/>
                </a:rPr>
                <a:t>Art. 74, Lei nº 9.504/1997 (</a:t>
              </a:r>
              <a:r>
                <a:rPr lang="en-US" sz="3100" dirty="0" err="1">
                  <a:solidFill>
                    <a:srgbClr val="FFFFFF"/>
                  </a:solidFill>
                  <a:latin typeface="Cooper Hewitt"/>
                </a:rPr>
                <a:t>abuso</a:t>
              </a:r>
              <a:r>
                <a:rPr lang="en-US" sz="3100" dirty="0">
                  <a:solidFill>
                    <a:srgbClr val="FFFFFF"/>
                  </a:solidFill>
                  <a:latin typeface="Cooper Hewitt"/>
                </a:rPr>
                <a:t> de </a:t>
              </a:r>
              <a:r>
                <a:rPr lang="en-US" sz="3100" dirty="0" err="1">
                  <a:solidFill>
                    <a:srgbClr val="FFFFFF"/>
                  </a:solidFill>
                  <a:latin typeface="Cooper Hewitt"/>
                </a:rPr>
                <a:t>autoridade</a:t>
              </a:r>
              <a:r>
                <a:rPr lang="en-US" sz="3100" dirty="0">
                  <a:solidFill>
                    <a:srgbClr val="FFFFFF"/>
                  </a:solidFill>
                  <a:latin typeface="Cooper Hewitt"/>
                </a:rPr>
                <a:t>)</a:t>
              </a:r>
            </a:p>
            <a:p>
              <a:pPr algn="ctr">
                <a:lnSpc>
                  <a:spcPts val="4340"/>
                </a:lnSpc>
              </a:pPr>
              <a:r>
                <a:rPr lang="en-US" sz="3100" dirty="0">
                  <a:solidFill>
                    <a:srgbClr val="FFFFFF"/>
                  </a:solidFill>
                  <a:latin typeface="Cooper Hewitt"/>
                </a:rPr>
                <a:t>Art. 11, XII, Lei 8.249/1992 (</a:t>
              </a:r>
              <a:r>
                <a:rPr lang="en-US" sz="3100" dirty="0" err="1">
                  <a:solidFill>
                    <a:srgbClr val="FFFFFF"/>
                  </a:solidFill>
                  <a:latin typeface="Cooper Hewitt"/>
                </a:rPr>
                <a:t>improbidade</a:t>
              </a:r>
              <a:r>
                <a:rPr lang="en-US" sz="3100" dirty="0">
                  <a:solidFill>
                    <a:srgbClr val="FFFFFF"/>
                  </a:solidFill>
                  <a:latin typeface="Cooper Hewitt"/>
                </a:rPr>
                <a:t> </a:t>
              </a:r>
              <a:r>
                <a:rPr lang="en-US" sz="3100" dirty="0" err="1">
                  <a:solidFill>
                    <a:srgbClr val="FFFFFF"/>
                  </a:solidFill>
                  <a:latin typeface="Cooper Hewitt"/>
                </a:rPr>
                <a:t>administrativa</a:t>
              </a:r>
              <a:r>
                <a:rPr lang="en-US" sz="3100" dirty="0">
                  <a:solidFill>
                    <a:srgbClr val="FFFFFF"/>
                  </a:solidFill>
                  <a:latin typeface="Cooper Hewitt"/>
                </a:rPr>
                <a:t>)</a:t>
              </a:r>
            </a:p>
            <a:p>
              <a:pPr algn="ctr">
                <a:lnSpc>
                  <a:spcPts val="4340"/>
                </a:lnSpc>
              </a:pPr>
              <a:endParaRPr lang="en-US" sz="3100" dirty="0">
                <a:solidFill>
                  <a:srgbClr val="FFFFFF"/>
                </a:solidFill>
                <a:latin typeface="Cooper Hewitt"/>
              </a:endParaRPr>
            </a:p>
            <a:p>
              <a:pPr algn="ctr">
                <a:lnSpc>
                  <a:spcPts val="4340"/>
                </a:lnSpc>
              </a:pPr>
              <a:endParaRPr lang="en-US" sz="3100" dirty="0">
                <a:solidFill>
                  <a:srgbClr val="FFFFFF"/>
                </a:solidFill>
                <a:latin typeface="Cooper Hewitt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71670" y="0"/>
              <a:ext cx="15360177" cy="1751231"/>
              <a:chOff x="0" y="0"/>
              <a:chExt cx="3101929" cy="35365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101929" cy="353655"/>
              </a:xfrm>
              <a:custGeom>
                <a:avLst/>
                <a:gdLst/>
                <a:ahLst/>
                <a:cxnLst/>
                <a:rect l="l" t="t" r="r" b="b"/>
                <a:pathLst>
                  <a:path w="3101929" h="353655">
                    <a:moveTo>
                      <a:pt x="29898" y="0"/>
                    </a:moveTo>
                    <a:lnTo>
                      <a:pt x="3072032" y="0"/>
                    </a:lnTo>
                    <a:cubicBezTo>
                      <a:pt x="3079961" y="0"/>
                      <a:pt x="3087566" y="3150"/>
                      <a:pt x="3093172" y="8757"/>
                    </a:cubicBezTo>
                    <a:cubicBezTo>
                      <a:pt x="3098779" y="14364"/>
                      <a:pt x="3101929" y="21968"/>
                      <a:pt x="3101929" y="29898"/>
                    </a:cubicBezTo>
                    <a:lnTo>
                      <a:pt x="3101929" y="323757"/>
                    </a:lnTo>
                    <a:cubicBezTo>
                      <a:pt x="3101929" y="340269"/>
                      <a:pt x="3088544" y="353655"/>
                      <a:pt x="3072032" y="353655"/>
                    </a:cubicBezTo>
                    <a:lnTo>
                      <a:pt x="29898" y="353655"/>
                    </a:lnTo>
                    <a:cubicBezTo>
                      <a:pt x="13386" y="353655"/>
                      <a:pt x="0" y="340269"/>
                      <a:pt x="0" y="323757"/>
                    </a:cubicBezTo>
                    <a:lnTo>
                      <a:pt x="0" y="29898"/>
                    </a:lnTo>
                    <a:cubicBezTo>
                      <a:pt x="0" y="13386"/>
                      <a:pt x="13386" y="0"/>
                      <a:pt x="29898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04775"/>
                <a:ext cx="3101929" cy="458430"/>
              </a:xfrm>
              <a:prstGeom prst="rect">
                <a:avLst/>
              </a:prstGeom>
            </p:spPr>
            <p:txBody>
              <a:bodyPr lIns="56962" tIns="56962" rIns="56962" bIns="56962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92305" y="96781"/>
              <a:ext cx="14666753" cy="1472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5"/>
                </a:lnSpc>
              </a:pPr>
              <a:r>
                <a:rPr lang="en-US" sz="3032">
                  <a:solidFill>
                    <a:srgbClr val="FFFFFF"/>
                  </a:solidFill>
                  <a:latin typeface="Cooper Hewitt Bold"/>
                </a:rPr>
                <a:t>CONSTITUIÇÃO FEDERAL</a:t>
              </a:r>
            </a:p>
            <a:p>
              <a:pPr algn="ctr">
                <a:lnSpc>
                  <a:spcPts val="4245"/>
                </a:lnSpc>
              </a:pPr>
              <a:r>
                <a:rPr lang="en-US" sz="3032">
                  <a:solidFill>
                    <a:srgbClr val="FFFFFF"/>
                  </a:solidFill>
                  <a:latin typeface="Cooper Hewitt Bold"/>
                  <a:ea typeface="Cooper Hewitt Bold"/>
                </a:rPr>
                <a:t>ART. 37, §1º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71670" y="2250343"/>
              <a:ext cx="15360177" cy="1751231"/>
              <a:chOff x="0" y="0"/>
              <a:chExt cx="3101929" cy="353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101929" cy="353655"/>
              </a:xfrm>
              <a:custGeom>
                <a:avLst/>
                <a:gdLst/>
                <a:ahLst/>
                <a:cxnLst/>
                <a:rect l="l" t="t" r="r" b="b"/>
                <a:pathLst>
                  <a:path w="3101929" h="353655">
                    <a:moveTo>
                      <a:pt x="29898" y="0"/>
                    </a:moveTo>
                    <a:lnTo>
                      <a:pt x="3072032" y="0"/>
                    </a:lnTo>
                    <a:cubicBezTo>
                      <a:pt x="3079961" y="0"/>
                      <a:pt x="3087566" y="3150"/>
                      <a:pt x="3093172" y="8757"/>
                    </a:cubicBezTo>
                    <a:cubicBezTo>
                      <a:pt x="3098779" y="14364"/>
                      <a:pt x="3101929" y="21968"/>
                      <a:pt x="3101929" y="29898"/>
                    </a:cubicBezTo>
                    <a:lnTo>
                      <a:pt x="3101929" y="323757"/>
                    </a:lnTo>
                    <a:cubicBezTo>
                      <a:pt x="3101929" y="340269"/>
                      <a:pt x="3088544" y="353655"/>
                      <a:pt x="3072032" y="353655"/>
                    </a:cubicBezTo>
                    <a:lnTo>
                      <a:pt x="29898" y="353655"/>
                    </a:lnTo>
                    <a:cubicBezTo>
                      <a:pt x="13386" y="353655"/>
                      <a:pt x="0" y="340269"/>
                      <a:pt x="0" y="323757"/>
                    </a:cubicBezTo>
                    <a:lnTo>
                      <a:pt x="0" y="29898"/>
                    </a:lnTo>
                    <a:cubicBezTo>
                      <a:pt x="0" y="13386"/>
                      <a:pt x="13386" y="0"/>
                      <a:pt x="29898" y="0"/>
                    </a:cubicBezTo>
                    <a:close/>
                  </a:path>
                </a:pathLst>
              </a:custGeom>
              <a:solidFill>
                <a:srgbClr val="1B6968">
                  <a:alpha val="8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04775"/>
                <a:ext cx="3101929" cy="458430"/>
              </a:xfrm>
              <a:prstGeom prst="rect">
                <a:avLst/>
              </a:prstGeom>
            </p:spPr>
            <p:txBody>
              <a:bodyPr lIns="56962" tIns="56962" rIns="56962" bIns="56962" rtlCol="0" anchor="ctr"/>
              <a:lstStyle/>
              <a:p>
                <a:pPr algn="ctr">
                  <a:lnSpc>
                    <a:spcPts val="303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92305" y="2347124"/>
              <a:ext cx="14666753" cy="1472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5"/>
                </a:lnSpc>
              </a:pPr>
              <a:r>
                <a:rPr lang="en-US" sz="3032" dirty="0">
                  <a:solidFill>
                    <a:srgbClr val="FFFFFF"/>
                  </a:solidFill>
                  <a:latin typeface="Cooper Hewitt"/>
                  <a:ea typeface="Cooper Hewitt"/>
                </a:rPr>
                <a:t>Art. 37, §1º, CF: a </a:t>
              </a:r>
              <a:r>
                <a:rPr lang="en-US" sz="3032" dirty="0" err="1">
                  <a:solidFill>
                    <a:srgbClr val="FFFFFF"/>
                  </a:solidFill>
                  <a:latin typeface="Cooper Hewitt"/>
                  <a:ea typeface="Cooper Hewitt"/>
                </a:rPr>
                <a:t>publicidade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  <a:ea typeface="Cooper Hewitt"/>
                </a:rPr>
                <a:t> </a:t>
              </a:r>
              <a:r>
                <a:rPr lang="en-US" sz="3032" dirty="0" err="1">
                  <a:solidFill>
                    <a:srgbClr val="FFFFFF"/>
                  </a:solidFill>
                  <a:latin typeface="Cooper Hewitt"/>
                  <a:ea typeface="Cooper Hewitt"/>
                </a:rPr>
                <a:t>deve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  <a:ea typeface="Cooper Hewitt"/>
                </a:rPr>
                <a:t> </a:t>
              </a:r>
              <a:r>
                <a:rPr lang="en-US" sz="3032" dirty="0" err="1">
                  <a:solidFill>
                    <a:srgbClr val="FFFFFF"/>
                  </a:solidFill>
                  <a:latin typeface="Cooper Hewitt"/>
                  <a:ea typeface="Cooper Hewitt"/>
                </a:rPr>
                <a:t>ter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  <a:ea typeface="Cooper Hewitt"/>
                </a:rPr>
                <a:t> </a:t>
              </a:r>
              <a:r>
                <a:rPr lang="en-US" sz="3032" dirty="0" err="1">
                  <a:solidFill>
                    <a:srgbClr val="FFFFFF"/>
                  </a:solidFill>
                  <a:latin typeface="Cooper Hewitt"/>
                  <a:ea typeface="Cooper Hewitt"/>
                </a:rPr>
                <a:t>caráter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  <a:ea typeface="Cooper Hewitt"/>
                </a:rPr>
                <a:t> </a:t>
              </a:r>
              <a:r>
                <a:rPr lang="en-US" sz="3032" dirty="0" err="1">
                  <a:solidFill>
                    <a:srgbClr val="FFFFFF"/>
                  </a:solidFill>
                  <a:latin typeface="Cooper Hewitt Bold"/>
                </a:rPr>
                <a:t>educativo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</a:rPr>
                <a:t>, </a:t>
              </a:r>
              <a:r>
                <a:rPr lang="en-US" sz="3032" dirty="0" err="1">
                  <a:solidFill>
                    <a:srgbClr val="FFFFFF"/>
                  </a:solidFill>
                  <a:latin typeface="Cooper Hewitt Bold"/>
                </a:rPr>
                <a:t>informativo</a:t>
              </a:r>
              <a:r>
                <a:rPr lang="en-US" sz="3032" dirty="0">
                  <a:solidFill>
                    <a:srgbClr val="FFFFFF"/>
                  </a:solidFill>
                  <a:latin typeface="Cooper Hewitt Bold"/>
                </a:rPr>
                <a:t> </a:t>
              </a:r>
              <a:r>
                <a:rPr lang="en-US" sz="3032" dirty="0" err="1">
                  <a:solidFill>
                    <a:srgbClr val="FFFFFF"/>
                  </a:solidFill>
                  <a:latin typeface="Cooper Hewitt"/>
                </a:rPr>
                <a:t>ou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</a:rPr>
                <a:t> de </a:t>
              </a:r>
              <a:r>
                <a:rPr lang="en-US" sz="3032" dirty="0" err="1">
                  <a:solidFill>
                    <a:srgbClr val="FFFFFF"/>
                  </a:solidFill>
                  <a:latin typeface="Cooper Hewitt Bold"/>
                </a:rPr>
                <a:t>orientação</a:t>
              </a:r>
              <a:r>
                <a:rPr lang="en-US" sz="3032" dirty="0">
                  <a:solidFill>
                    <a:srgbClr val="FFFFFF"/>
                  </a:solidFill>
                  <a:latin typeface="Cooper Hewitt Bold"/>
                </a:rPr>
                <a:t> social</a:t>
              </a:r>
              <a:r>
                <a:rPr lang="en-US" sz="3032" dirty="0">
                  <a:solidFill>
                    <a:srgbClr val="FFFFFF"/>
                  </a:solidFill>
                  <a:latin typeface="Cooper Hewitt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4772" y="1219671"/>
            <a:ext cx="12438216" cy="203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86"/>
              </a:lnSpc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PUBLICIDADE INSTITUCIONAL NO ANO ELEITORAL. LEI Nº 9.504/1997.</a:t>
            </a:r>
          </a:p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endParaRPr lang="en-US" sz="4616">
              <a:solidFill>
                <a:srgbClr val="E18752"/>
              </a:solidFill>
              <a:latin typeface="Cooper Hewit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033856" y="-761529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043274" y="2916232"/>
            <a:ext cx="12479714" cy="6588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6"/>
              </a:lnSpc>
            </a:pPr>
            <a:r>
              <a:rPr lang="en-US" sz="3068" dirty="0">
                <a:solidFill>
                  <a:srgbClr val="038C8C"/>
                </a:solidFill>
                <a:latin typeface="Cooper Hewitt Bold"/>
              </a:rPr>
              <a:t>VEICULAÇÃO DE PUBLICIDADE INSTITUCIONAL DE ATOS, PROGRAMAS, OBRAS, SERVIÇOS E CAMPANHAS E PRONUNCIAMENTO EM CADEIA DE RÁDIO E TELEVISÃO, NOS TRÊS MESES QUE ANTECEDEM AS ELEIÇÕES.</a:t>
            </a:r>
          </a:p>
          <a:p>
            <a:pPr algn="l">
              <a:lnSpc>
                <a:spcPts val="4296"/>
              </a:lnSpc>
            </a:pPr>
            <a:endParaRPr lang="en-US" sz="3068" dirty="0">
              <a:solidFill>
                <a:srgbClr val="038C8C"/>
              </a:solidFill>
              <a:latin typeface="Cooper Hewitt Bold"/>
            </a:endParaRPr>
          </a:p>
          <a:p>
            <a:pPr algn="l">
              <a:lnSpc>
                <a:spcPts val="4296"/>
              </a:lnSpc>
            </a:pPr>
            <a:r>
              <a:rPr lang="en-US" sz="3068" dirty="0">
                <a:solidFill>
                  <a:srgbClr val="038C8C"/>
                </a:solidFill>
                <a:latin typeface="Cooper Hewitt Bold"/>
              </a:rPr>
              <a:t>VEDAÇÃO APLICÁVEL EM ÂMBITO MUNICIPAL NO ANO DE 2024.</a:t>
            </a:r>
          </a:p>
          <a:p>
            <a:pPr algn="l">
              <a:lnSpc>
                <a:spcPts val="4296"/>
              </a:lnSpc>
            </a:pPr>
            <a:endParaRPr lang="en-US" sz="3068" dirty="0">
              <a:solidFill>
                <a:srgbClr val="038C8C"/>
              </a:solidFill>
              <a:latin typeface="Cooper Hewitt Bold"/>
            </a:endParaRPr>
          </a:p>
          <a:p>
            <a:pPr algn="l">
              <a:lnSpc>
                <a:spcPts val="4296"/>
              </a:lnSpc>
            </a:pPr>
            <a:r>
              <a:rPr lang="en-US" sz="3068" dirty="0">
                <a:solidFill>
                  <a:srgbClr val="038C8C"/>
                </a:solidFill>
                <a:latin typeface="Cooper Hewitt Bold"/>
              </a:rPr>
              <a:t>ATENÇÃO: </a:t>
            </a:r>
          </a:p>
          <a:p>
            <a:pPr algn="l">
              <a:lnSpc>
                <a:spcPts val="4296"/>
              </a:lnSpc>
            </a:pPr>
            <a:endParaRPr lang="en-US" sz="3068" dirty="0">
              <a:solidFill>
                <a:srgbClr val="038C8C"/>
              </a:solidFill>
              <a:latin typeface="Cooper Hewitt Bold"/>
            </a:endParaRPr>
          </a:p>
          <a:p>
            <a:pPr algn="just">
              <a:lnSpc>
                <a:spcPts val="4296"/>
              </a:lnSpc>
            </a:pPr>
            <a:r>
              <a:rPr lang="en-US" sz="3068" dirty="0">
                <a:solidFill>
                  <a:srgbClr val="038C8C"/>
                </a:solidFill>
                <a:latin typeface="Cooper Hewitt"/>
              </a:rPr>
              <a:t>A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publicidade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institucional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estadual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não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deve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ter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menções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à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Administração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Pública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Municipal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ou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qualquer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tipo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de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promoção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de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candidatos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aos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pleitos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 </a:t>
            </a:r>
            <a:r>
              <a:rPr lang="en-US" sz="3068" dirty="0" err="1">
                <a:solidFill>
                  <a:srgbClr val="038C8C"/>
                </a:solidFill>
                <a:latin typeface="Cooper Hewitt"/>
              </a:rPr>
              <a:t>municipais</a:t>
            </a:r>
            <a:r>
              <a:rPr lang="en-US" sz="3068" dirty="0">
                <a:solidFill>
                  <a:srgbClr val="038C8C"/>
                </a:solidFill>
                <a:latin typeface="Cooper Hewitt"/>
              </a:rPr>
              <a:t>.</a:t>
            </a:r>
          </a:p>
          <a:p>
            <a:pPr algn="l">
              <a:lnSpc>
                <a:spcPts val="4296"/>
              </a:lnSpc>
            </a:pPr>
            <a:endParaRPr lang="en-US" sz="3068" dirty="0">
              <a:solidFill>
                <a:srgbClr val="038C8C"/>
              </a:solidFill>
              <a:latin typeface="Cooper Hewi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1918</Words>
  <Application>Microsoft Office PowerPoint</Application>
  <PresentationFormat>Personalizar</PresentationFormat>
  <Paragraphs>207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Arial</vt:lpstr>
      <vt:lpstr>Cooper Hewitt Italics</vt:lpstr>
      <vt:lpstr>Calibri</vt:lpstr>
      <vt:lpstr>Aptos</vt:lpstr>
      <vt:lpstr>Cooper Hewitt Bold</vt:lpstr>
      <vt:lpstr>Wingdings</vt:lpstr>
      <vt:lpstr>Cooper Hewitt Heavy</vt:lpstr>
      <vt:lpstr>Cooper Hewitt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Publicidade institucional  em ano eleitoral</dc:title>
  <dc:creator>SISSI A Macedo</dc:creator>
  <cp:lastModifiedBy>Sissi Andrade Macedo</cp:lastModifiedBy>
  <cp:revision>9</cp:revision>
  <dcterms:created xsi:type="dcterms:W3CDTF">2006-08-16T00:00:00Z</dcterms:created>
  <dcterms:modified xsi:type="dcterms:W3CDTF">2024-06-05T16:46:48Z</dcterms:modified>
  <dc:identifier>DAGHLg0VbZ8</dc:identifier>
</cp:coreProperties>
</file>