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8" r:id="rId2"/>
    <p:sldId id="267" r:id="rId3"/>
    <p:sldId id="269" r:id="rId4"/>
    <p:sldId id="265" r:id="rId5"/>
  </p:sldIdLst>
  <p:sldSz cx="6858000" cy="9144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CCE4"/>
    <a:srgbClr val="FC0202"/>
    <a:srgbClr val="E6E6E6"/>
    <a:srgbClr val="00B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380" autoAdjust="0"/>
  </p:normalViewPr>
  <p:slideViewPr>
    <p:cSldViewPr>
      <p:cViewPr>
        <p:scale>
          <a:sx n="100" d="100"/>
          <a:sy n="100" d="100"/>
        </p:scale>
        <p:origin x="1854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765AE-B040-43B4-83C0-92542E1DAD71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92AC9-410C-4B70-8ADD-FC25D7B4CD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4122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792AC9-410C-4B70-8ADD-FC25D7B4CD31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416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792AC9-410C-4B70-8ADD-FC25D7B4CD31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250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F0067-7E7B-4F6D-A0F2-500F6626B165}" type="datetimeFigureOut">
              <a:rPr lang="pt-BR" smtClean="0"/>
              <a:pPr/>
              <a:t>20/12/2024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52FEE-26EA-42FB-A5FC-E34DA9FEE8C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.png"/><Relationship Id="rId7" Type="http://schemas.openxmlformats.org/officeDocument/2006/relationships/image" Target="../media/image1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emf"/><Relationship Id="rId5" Type="http://schemas.openxmlformats.org/officeDocument/2006/relationships/image" Target="../media/image1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2.png"/><Relationship Id="rId7" Type="http://schemas.openxmlformats.org/officeDocument/2006/relationships/image" Target="../media/image1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5" Type="http://schemas.openxmlformats.org/officeDocument/2006/relationships/image" Target="../media/image3.png"/><Relationship Id="rId4" Type="http://schemas.openxmlformats.org/officeDocument/2006/relationships/image" Target="../media/image17.png"/><Relationship Id="rId9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Texto 1">
            <a:extLst>
              <a:ext uri="{FF2B5EF4-FFF2-40B4-BE49-F238E27FC236}">
                <a16:creationId xmlns:a16="http://schemas.microsoft.com/office/drawing/2014/main" id="{7A0606BE-FD36-488B-902A-C432D9914971}"/>
              </a:ext>
            </a:extLst>
          </p:cNvPr>
          <p:cNvSpPr txBox="1">
            <a:spLocks/>
          </p:cNvSpPr>
          <p:nvPr/>
        </p:nvSpPr>
        <p:spPr>
          <a:xfrm>
            <a:off x="3500438" y="602217"/>
            <a:ext cx="3252227" cy="8541783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defPPr>
              <a:defRPr lang="pt-B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/>
            <a:endParaRPr lang="pt-BR" sz="900" dirty="0">
              <a:solidFill>
                <a:schemeClr val="tx1"/>
              </a:solidFill>
            </a:endParaRPr>
          </a:p>
        </p:txBody>
      </p:sp>
      <p:pic>
        <p:nvPicPr>
          <p:cNvPr id="10" name="Imagem 9" descr="Rodape.png">
            <a:extLst>
              <a:ext uri="{FF2B5EF4-FFF2-40B4-BE49-F238E27FC236}">
                <a16:creationId xmlns:a16="http://schemas.microsoft.com/office/drawing/2014/main" id="{B51231AB-C4E5-4F13-B6B1-F7B9B5BC01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783" y="8614096"/>
            <a:ext cx="6885393" cy="654133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35D1F215-5F72-4B9C-9716-9985816F206E}"/>
              </a:ext>
            </a:extLst>
          </p:cNvPr>
          <p:cNvSpPr txBox="1"/>
          <p:nvPr/>
        </p:nvSpPr>
        <p:spPr>
          <a:xfrm>
            <a:off x="39698" y="8853882"/>
            <a:ext cx="55721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>
                <a:solidFill>
                  <a:schemeClr val="bg1"/>
                </a:solidFill>
              </a:rPr>
              <a:t>SUAD – DIADE - COMINP</a:t>
            </a:r>
          </a:p>
        </p:txBody>
      </p:sp>
      <p:pic>
        <p:nvPicPr>
          <p:cNvPr id="20" name="Imagem 19" descr="Topo.png">
            <a:extLst>
              <a:ext uri="{FF2B5EF4-FFF2-40B4-BE49-F238E27FC236}">
                <a16:creationId xmlns:a16="http://schemas.microsoft.com/office/drawing/2014/main" id="{B788A68B-AB43-4E5E-8E01-24690D73A38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9672"/>
          <a:stretch>
            <a:fillRect/>
          </a:stretch>
        </p:blipFill>
        <p:spPr>
          <a:xfrm>
            <a:off x="15027" y="-39069"/>
            <a:ext cx="6857988" cy="453310"/>
          </a:xfrm>
          <a:prstGeom prst="rect">
            <a:avLst/>
          </a:prstGeom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id="{38A71FFE-F477-4945-9074-6D015E4D1A04}"/>
              </a:ext>
            </a:extLst>
          </p:cNvPr>
          <p:cNvSpPr txBox="1"/>
          <p:nvPr/>
        </p:nvSpPr>
        <p:spPr>
          <a:xfrm>
            <a:off x="729370" y="6404"/>
            <a:ext cx="3786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bg1"/>
                </a:solidFill>
              </a:rPr>
              <a:t>SUMÁRIO MINERAL – Dezembro/2024</a:t>
            </a:r>
          </a:p>
        </p:txBody>
      </p:sp>
      <p:sp>
        <p:nvSpPr>
          <p:cNvPr id="17" name="Retângulo: Cantos Arredondados 36">
            <a:extLst>
              <a:ext uri="{FF2B5EF4-FFF2-40B4-BE49-F238E27FC236}">
                <a16:creationId xmlns:a16="http://schemas.microsoft.com/office/drawing/2014/main" id="{ED66C2F8-E949-451F-BD3E-43DACA8E37E5}"/>
              </a:ext>
            </a:extLst>
          </p:cNvPr>
          <p:cNvSpPr/>
          <p:nvPr/>
        </p:nvSpPr>
        <p:spPr>
          <a:xfrm>
            <a:off x="2131598" y="371630"/>
            <a:ext cx="2622196" cy="63109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Arial Narrow" pitchFamily="34" charset="0"/>
              </a:rPr>
              <a:t>PMBC</a:t>
            </a:r>
          </a:p>
          <a:p>
            <a:pPr algn="ctr"/>
            <a:r>
              <a:rPr lang="pt-BR" sz="1200" b="1" dirty="0">
                <a:solidFill>
                  <a:schemeClr val="tx1"/>
                </a:solidFill>
                <a:latin typeface="Arial Narrow" pitchFamily="34" charset="0"/>
              </a:rPr>
              <a:t>Jan a </a:t>
            </a:r>
            <a:r>
              <a:rPr lang="pt-BR" sz="1200" b="1" dirty="0" err="1">
                <a:solidFill>
                  <a:schemeClr val="tx1"/>
                </a:solidFill>
                <a:latin typeface="Arial Narrow" pitchFamily="34" charset="0"/>
              </a:rPr>
              <a:t>Nov</a:t>
            </a:r>
            <a:r>
              <a:rPr lang="pt-BR" sz="1200" b="1" dirty="0">
                <a:solidFill>
                  <a:schemeClr val="tx1"/>
                </a:solidFill>
                <a:latin typeface="Arial Narrow" pitchFamily="34" charset="0"/>
              </a:rPr>
              <a:t>/2024: R$ 9,4 bilhões</a:t>
            </a:r>
          </a:p>
          <a:p>
            <a:pPr algn="ctr"/>
            <a:r>
              <a:rPr lang="pt-BR" sz="1200" b="1" dirty="0">
                <a:solidFill>
                  <a:schemeClr val="tx1"/>
                </a:solidFill>
                <a:latin typeface="Arial Narrow" pitchFamily="34" charset="0"/>
              </a:rPr>
              <a:t>Jan a </a:t>
            </a:r>
            <a:r>
              <a:rPr lang="pt-BR" sz="1200" b="1" dirty="0" err="1">
                <a:solidFill>
                  <a:schemeClr val="tx1"/>
                </a:solidFill>
                <a:latin typeface="Arial Narrow" pitchFamily="34" charset="0"/>
              </a:rPr>
              <a:t>Nov</a:t>
            </a:r>
            <a:r>
              <a:rPr lang="pt-BR" sz="1200" b="1" dirty="0">
                <a:solidFill>
                  <a:schemeClr val="tx1"/>
                </a:solidFill>
                <a:latin typeface="Arial Narrow" pitchFamily="34" charset="0"/>
              </a:rPr>
              <a:t>/2023: R$ 9,2 bilhões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D38C30A4-95A6-4CD6-96C9-6B2DDF40A4A5}"/>
              </a:ext>
            </a:extLst>
          </p:cNvPr>
          <p:cNvSpPr/>
          <p:nvPr/>
        </p:nvSpPr>
        <p:spPr>
          <a:xfrm>
            <a:off x="-48902" y="1059870"/>
            <a:ext cx="350043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52095" algn="ctr">
              <a:lnSpc>
                <a:spcPct val="115000"/>
              </a:lnSpc>
              <a:spcAft>
                <a:spcPts val="0"/>
              </a:spcAft>
            </a:pPr>
            <a:r>
              <a:rPr lang="pt-BR" sz="1000" b="1" dirty="0">
                <a:solidFill>
                  <a:srgbClr val="000000"/>
                </a:solidFill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PRODUÇÃO MINERAL BAIANA COMERCIALIZADA </a:t>
            </a:r>
          </a:p>
          <a:p>
            <a:pPr indent="-252095" algn="ctr">
              <a:lnSpc>
                <a:spcPct val="115000"/>
              </a:lnSpc>
              <a:spcAft>
                <a:spcPts val="0"/>
              </a:spcAft>
            </a:pPr>
            <a:r>
              <a:rPr lang="pt-BR" sz="1000" b="1" dirty="0">
                <a:solidFill>
                  <a:srgbClr val="000000"/>
                </a:solidFill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PMBC (R$ milhões)</a:t>
            </a:r>
            <a:endParaRPr lang="pt-BR" sz="1000" dirty="0">
              <a:effectLst/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524CC57E-F5F5-4A27-B06F-C992A4D1E0C8}"/>
              </a:ext>
            </a:extLst>
          </p:cNvPr>
          <p:cNvSpPr/>
          <p:nvPr/>
        </p:nvSpPr>
        <p:spPr>
          <a:xfrm>
            <a:off x="3525304" y="1041813"/>
            <a:ext cx="3286148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pt-BR" sz="1000" b="1" dirty="0"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ESTOQUE DE EMPREGOS FORMAIS NA EXTRAÇÃO DE MINERAIS METÁLICOS, NÃO METÁLICOS E ATIVIDADE DE APOIO (EXCETO PETRÓLEO E GÁS)* </a:t>
            </a:r>
            <a:endParaRPr lang="pt-BR" sz="1000" dirty="0"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586F5579-A33C-4390-9078-E0486F2620B9}"/>
              </a:ext>
            </a:extLst>
          </p:cNvPr>
          <p:cNvSpPr/>
          <p:nvPr/>
        </p:nvSpPr>
        <p:spPr>
          <a:xfrm>
            <a:off x="231893" y="3773929"/>
            <a:ext cx="252064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Fonte: ANM                                              Elaboração: SDE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586F5579-A33C-4390-9078-E0486F2620B9}"/>
              </a:ext>
            </a:extLst>
          </p:cNvPr>
          <p:cNvSpPr/>
          <p:nvPr/>
        </p:nvSpPr>
        <p:spPr>
          <a:xfrm>
            <a:off x="1941523" y="8616192"/>
            <a:ext cx="242889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800" dirty="0">
                <a:ea typeface="Times New Roman" panose="02020603050405020304" pitchFamily="18" charset="0"/>
                <a:cs typeface="Arial" panose="020B0604020202020204" pitchFamily="34" charset="0"/>
              </a:rPr>
              <a:t>   Fonte: ANM                                          Elaboração: SDE</a:t>
            </a:r>
            <a:endParaRPr lang="pt-BR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-26990" y="4113602"/>
            <a:ext cx="361551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50" b="1" dirty="0"/>
              <a:t>PARTICIPAÇÃO PERCENTUAL DOS PRINCIPAIS MUNICÍPIOS NA PMBC </a:t>
            </a:r>
            <a:r>
              <a:rPr lang="pt-BR" sz="950" b="1" dirty="0" err="1"/>
              <a:t>Nov</a:t>
            </a:r>
            <a:r>
              <a:rPr lang="pt-BR" sz="950" b="1" dirty="0"/>
              <a:t>/</a:t>
            </a:r>
            <a:r>
              <a:rPr lang="pt-BR" sz="950" b="1" dirty="0">
                <a:latin typeface="Arial Narrow" pitchFamily="34" charset="0"/>
              </a:rPr>
              <a:t>2024 </a:t>
            </a:r>
            <a:r>
              <a:rPr lang="pt-BR" sz="950" b="1" dirty="0"/>
              <a:t>(% valor)</a:t>
            </a:r>
            <a:r>
              <a:rPr lang="pt-BR" sz="950" b="1" dirty="0">
                <a:latin typeface="Arial Narrow" pitchFamily="34" charset="0"/>
              </a:rPr>
              <a:t> 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4030112" y="4093195"/>
            <a:ext cx="31634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50" b="1" dirty="0"/>
              <a:t>PRINCIPAIS BENS </a:t>
            </a:r>
            <a:r>
              <a:rPr lang="pt-BR" sz="950" b="1" dirty="0">
                <a:latin typeface="Arial Narrow" pitchFamily="34" charset="0"/>
              </a:rPr>
              <a:t>MINERAIS</a:t>
            </a:r>
            <a:r>
              <a:rPr lang="pt-BR" sz="950" b="1" dirty="0"/>
              <a:t> PRODUZIDOS</a:t>
            </a:r>
          </a:p>
          <a:p>
            <a:pPr algn="ctr"/>
            <a:r>
              <a:rPr lang="pt-BR" sz="950" b="1"/>
              <a:t>Nov/</a:t>
            </a:r>
            <a:r>
              <a:rPr lang="pt-BR" sz="950" b="1" dirty="0"/>
              <a:t>2024 (% valor)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426338" y="6824863"/>
            <a:ext cx="2687460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50" b="1" dirty="0">
                <a:latin typeface="Arial Narrow" pitchFamily="34" charset="0"/>
              </a:rPr>
              <a:t>BAHIA - ARRECADAÇÃO CFEM (em milhões de R$)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3817176" y="6787308"/>
            <a:ext cx="2857520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50" b="1" dirty="0"/>
              <a:t>BAHIA -  </a:t>
            </a:r>
            <a:r>
              <a:rPr lang="pt-BR" sz="950" b="1" dirty="0">
                <a:latin typeface="Arial Narrow" pitchFamily="34" charset="0"/>
              </a:rPr>
              <a:t>ARRECADAÇÃO</a:t>
            </a:r>
            <a:r>
              <a:rPr lang="pt-BR" sz="950" b="1" dirty="0"/>
              <a:t> ICMS  (em milhões de R$)</a:t>
            </a:r>
          </a:p>
        </p:txBody>
      </p:sp>
      <p:pic>
        <p:nvPicPr>
          <p:cNvPr id="3" name="Imagem 2" descr="Secretaria de Desenvolvimento Econômico">
            <a:extLst>
              <a:ext uri="{FF2B5EF4-FFF2-40B4-BE49-F238E27FC236}">
                <a16:creationId xmlns:a16="http://schemas.microsoft.com/office/drawing/2014/main" id="{44021071-975D-663D-7B7A-999046DCCA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190" y="-22069"/>
            <a:ext cx="1836420" cy="372745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tângulo 35">
            <a:extLst>
              <a:ext uri="{FF2B5EF4-FFF2-40B4-BE49-F238E27FC236}">
                <a16:creationId xmlns:a16="http://schemas.microsoft.com/office/drawing/2014/main" id="{DB4527B5-007D-D8D2-A472-493B81EC9338}"/>
              </a:ext>
            </a:extLst>
          </p:cNvPr>
          <p:cNvSpPr/>
          <p:nvPr/>
        </p:nvSpPr>
        <p:spPr>
          <a:xfrm>
            <a:off x="2004635" y="6589523"/>
            <a:ext cx="242889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800" b="1" dirty="0">
                <a:ea typeface="Times New Roman" panose="02020603050405020304" pitchFamily="18" charset="0"/>
                <a:cs typeface="Arial" panose="020B0604020202020204" pitchFamily="34" charset="0"/>
              </a:rPr>
              <a:t>   Fonte: ANM                                          Elaboração: SDE</a:t>
            </a:r>
            <a:endParaRPr lang="pt-BR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90B9F4B-5F3B-5C23-11D4-7E1ECACB70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1777" y="3706079"/>
            <a:ext cx="3299789" cy="402294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22C9111C-8335-6F9C-1D98-719BB34592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6492" y="1574114"/>
            <a:ext cx="3468118" cy="2100263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4D6A3269-D15D-FF0E-DF94-932900DE99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401" y="1441948"/>
            <a:ext cx="3415553" cy="2331982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3CC29230-5DE8-0B3E-43C7-3180FC1C74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668" y="4486746"/>
            <a:ext cx="3547294" cy="212837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63BDCB88-E12B-26D5-C99C-C996C7FBCE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711" y="7044753"/>
            <a:ext cx="3037087" cy="1606421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BF874354-75CA-A685-0FC7-C831317A97D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5920" y="6978443"/>
            <a:ext cx="3075645" cy="1672731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80E49959-CC7A-DD3A-2F71-BB16D2C13A0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34690" y="4452396"/>
            <a:ext cx="3614604" cy="214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128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m 27" descr="Rodape.png">
            <a:extLst>
              <a:ext uri="{FF2B5EF4-FFF2-40B4-BE49-F238E27FC236}">
                <a16:creationId xmlns:a16="http://schemas.microsoft.com/office/drawing/2014/main" id="{CBEB85D9-6E6A-46DB-82CA-61DB8082E5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393" y="8643966"/>
            <a:ext cx="6885393" cy="654133"/>
          </a:xfrm>
          <a:prstGeom prst="rect">
            <a:avLst/>
          </a:prstGeom>
        </p:spPr>
      </p:pic>
      <p:sp>
        <p:nvSpPr>
          <p:cNvPr id="27" name="CaixaDeTexto 26">
            <a:extLst>
              <a:ext uri="{FF2B5EF4-FFF2-40B4-BE49-F238E27FC236}">
                <a16:creationId xmlns:a16="http://schemas.microsoft.com/office/drawing/2014/main" id="{B1525E7D-B41E-406F-A930-70C5E9CF67AF}"/>
              </a:ext>
            </a:extLst>
          </p:cNvPr>
          <p:cNvSpPr txBox="1"/>
          <p:nvPr/>
        </p:nvSpPr>
        <p:spPr>
          <a:xfrm>
            <a:off x="39698" y="8853882"/>
            <a:ext cx="55721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>
                <a:solidFill>
                  <a:schemeClr val="bg1"/>
                </a:solidFill>
              </a:rPr>
              <a:t>SUAD – DIADE - COMINP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40735964-1D2C-4A8B-A536-D3C58C280825}"/>
              </a:ext>
            </a:extLst>
          </p:cNvPr>
          <p:cNvSpPr/>
          <p:nvPr/>
        </p:nvSpPr>
        <p:spPr>
          <a:xfrm>
            <a:off x="425155" y="8611233"/>
            <a:ext cx="578647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                   </a:t>
            </a:r>
            <a:r>
              <a:rPr lang="pt-BR" sz="800" b="1" dirty="0" err="1">
                <a:ea typeface="Times New Roman" panose="02020603050405020304" pitchFamily="18" charset="0"/>
                <a:cs typeface="Arial" panose="020B0604020202020204" pitchFamily="34" charset="0"/>
              </a:rPr>
              <a:t>Fonte:SECEX</a:t>
            </a:r>
            <a:r>
              <a:rPr lang="pt-BR" sz="800" b="1" dirty="0"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pt-BR" sz="8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ComexStat</a:t>
            </a:r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El</a:t>
            </a:r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aboração: SDE   </a:t>
            </a:r>
            <a:endParaRPr lang="pt-BR" b="1" dirty="0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24A9BA9-FB97-4C10-8928-5CE96109913D}"/>
              </a:ext>
            </a:extLst>
          </p:cNvPr>
          <p:cNvSpPr/>
          <p:nvPr/>
        </p:nvSpPr>
        <p:spPr>
          <a:xfrm>
            <a:off x="1157466" y="5196836"/>
            <a:ext cx="501727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800" b="1" dirty="0"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Fonte: SECEX/</a:t>
            </a:r>
            <a:r>
              <a:rPr lang="pt-BR" sz="8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ComexStat</a:t>
            </a:r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El</a:t>
            </a:r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aboração: SDE</a:t>
            </a:r>
            <a:endParaRPr lang="pt-BR" b="1" dirty="0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5100698F-CB59-471A-BD79-82EF5346CB66}"/>
              </a:ext>
            </a:extLst>
          </p:cNvPr>
          <p:cNvSpPr/>
          <p:nvPr/>
        </p:nvSpPr>
        <p:spPr>
          <a:xfrm>
            <a:off x="1473532" y="2840923"/>
            <a:ext cx="40076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800" b="1" dirty="0" err="1">
                <a:ea typeface="Times New Roman" panose="02020603050405020304" pitchFamily="18" charset="0"/>
                <a:cs typeface="Arial" panose="020B0604020202020204" pitchFamily="34" charset="0"/>
              </a:rPr>
              <a:t>Fonte:SECEX</a:t>
            </a:r>
            <a:r>
              <a:rPr lang="pt-BR" sz="800" b="1" dirty="0"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pt-BR" sz="8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ComexStat</a:t>
            </a:r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El</a:t>
            </a:r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aboração: SDE</a:t>
            </a:r>
            <a:endParaRPr lang="pt-BR" b="1" dirty="0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BB02ED0E-1105-43D2-A67E-DADEED72463C}"/>
              </a:ext>
            </a:extLst>
          </p:cNvPr>
          <p:cNvSpPr/>
          <p:nvPr/>
        </p:nvSpPr>
        <p:spPr>
          <a:xfrm>
            <a:off x="1669234" y="3179856"/>
            <a:ext cx="3429000" cy="2535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000" b="1" dirty="0"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PRINCIPAIS BENS MINERAIS IMPORTADOS</a:t>
            </a:r>
            <a:endParaRPr lang="pt-BR" sz="1000" strike="sngStrike" dirty="0">
              <a:solidFill>
                <a:srgbClr val="FF0000"/>
              </a:solidFill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46B9BAC2-4D4E-41D4-A43A-0A3667545DA3}"/>
              </a:ext>
            </a:extLst>
          </p:cNvPr>
          <p:cNvSpPr/>
          <p:nvPr/>
        </p:nvSpPr>
        <p:spPr>
          <a:xfrm>
            <a:off x="1603894" y="5495820"/>
            <a:ext cx="3429000" cy="2693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1000" b="1" dirty="0"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PRINCIPAIS BENS MINERAIS EXPORTADOS</a:t>
            </a:r>
            <a:endParaRPr lang="pt-BR" sz="1000" strike="sngStrike" dirty="0">
              <a:solidFill>
                <a:srgbClr val="FF0000"/>
              </a:solidFill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Imagem 19" descr="Topo.png">
            <a:extLst>
              <a:ext uri="{FF2B5EF4-FFF2-40B4-BE49-F238E27FC236}">
                <a16:creationId xmlns:a16="http://schemas.microsoft.com/office/drawing/2014/main" id="{F187AB81-CDDF-4CA5-9DB6-5876609E41C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9672"/>
          <a:stretch>
            <a:fillRect/>
          </a:stretch>
        </p:blipFill>
        <p:spPr>
          <a:xfrm>
            <a:off x="-31539" y="-111658"/>
            <a:ext cx="6885381" cy="590089"/>
          </a:xfrm>
          <a:prstGeom prst="rect">
            <a:avLst/>
          </a:prstGeom>
        </p:spPr>
      </p:pic>
      <p:pic>
        <p:nvPicPr>
          <p:cNvPr id="3" name="Imagem 2" descr="Secretaria de Desenvolvimento Econômico">
            <a:extLst>
              <a:ext uri="{FF2B5EF4-FFF2-40B4-BE49-F238E27FC236}">
                <a16:creationId xmlns:a16="http://schemas.microsoft.com/office/drawing/2014/main" id="{09C6BE43-F949-DDF8-D494-514BBC0777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743" y="-5479"/>
            <a:ext cx="1836420" cy="372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5B0BB5BA-8F60-32A0-B16A-C48F941F1D42}"/>
              </a:ext>
            </a:extLst>
          </p:cNvPr>
          <p:cNvSpPr txBox="1"/>
          <p:nvPr/>
        </p:nvSpPr>
        <p:spPr>
          <a:xfrm>
            <a:off x="729370" y="6404"/>
            <a:ext cx="3786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bg1"/>
                </a:solidFill>
              </a:rPr>
              <a:t>SUMÁRIO MINERAL – Dezembro/2024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32CB45-3818-1FCB-37C9-08B722338E2C}"/>
              </a:ext>
            </a:extLst>
          </p:cNvPr>
          <p:cNvSpPr txBox="1"/>
          <p:nvPr/>
        </p:nvSpPr>
        <p:spPr>
          <a:xfrm>
            <a:off x="908720" y="324042"/>
            <a:ext cx="676875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b="1" i="0" u="none" strike="noStrike" baseline="0" dirty="0">
                <a:solidFill>
                  <a:srgbClr val="000000"/>
                </a:solidFill>
                <a:latin typeface="Arial Narrow" panose="020B0606020202030204" pitchFamily="34" charset="0"/>
              </a:rPr>
              <a:t>BALANÇA COMERCIAL DE BENS MINERAIS (US$ MILHÕES FOB) </a:t>
            </a:r>
            <a:endParaRPr lang="pt-BR" sz="1600" dirty="0">
              <a:latin typeface="Arial Narrow" panose="020B060602020203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5BC11EE-A06C-DCB2-5C51-198EEE687D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7363" y="3424125"/>
            <a:ext cx="3031797" cy="1779081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CEFA9CD6-7AF8-E779-2CDA-BE5B6BA96E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17150" y="5720688"/>
            <a:ext cx="3171825" cy="293370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5E0C0A9D-DD82-4358-E062-CA4379EFA95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77404" y="649775"/>
            <a:ext cx="4627860" cy="219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099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Imagem 45" descr="Rodape.png">
            <a:extLst>
              <a:ext uri="{FF2B5EF4-FFF2-40B4-BE49-F238E27FC236}">
                <a16:creationId xmlns:a16="http://schemas.microsoft.com/office/drawing/2014/main" id="{21FED213-69EC-451D-A2D7-66B590DC2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3" y="8570993"/>
            <a:ext cx="6885393" cy="654133"/>
          </a:xfrm>
          <a:prstGeom prst="rect">
            <a:avLst/>
          </a:prstGeom>
        </p:spPr>
      </p:pic>
      <p:pic>
        <p:nvPicPr>
          <p:cNvPr id="36" name="Imagem 35" descr="Topo.png">
            <a:extLst>
              <a:ext uri="{FF2B5EF4-FFF2-40B4-BE49-F238E27FC236}">
                <a16:creationId xmlns:a16="http://schemas.microsoft.com/office/drawing/2014/main" id="{2C137E25-6EF6-4BFE-B27E-1F5F60023DD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9672"/>
          <a:stretch>
            <a:fillRect/>
          </a:stretch>
        </p:blipFill>
        <p:spPr>
          <a:xfrm>
            <a:off x="0" y="-43872"/>
            <a:ext cx="6885372" cy="583296"/>
          </a:xfrm>
          <a:prstGeom prst="rect">
            <a:avLst/>
          </a:prstGeom>
        </p:spPr>
      </p:pic>
      <p:sp>
        <p:nvSpPr>
          <p:cNvPr id="61" name="CaixaDeTexto 60">
            <a:extLst>
              <a:ext uri="{FF2B5EF4-FFF2-40B4-BE49-F238E27FC236}">
                <a16:creationId xmlns:a16="http://schemas.microsoft.com/office/drawing/2014/main" id="{943B9392-BE5F-4846-8126-CB67A629CC63}"/>
              </a:ext>
            </a:extLst>
          </p:cNvPr>
          <p:cNvSpPr txBox="1"/>
          <p:nvPr/>
        </p:nvSpPr>
        <p:spPr>
          <a:xfrm>
            <a:off x="39698" y="8853882"/>
            <a:ext cx="55721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>
                <a:solidFill>
                  <a:schemeClr val="bg1"/>
                </a:solidFill>
              </a:rPr>
              <a:t>SUAD – DIADE - COMINP</a:t>
            </a:r>
          </a:p>
        </p:txBody>
      </p:sp>
      <p:sp>
        <p:nvSpPr>
          <p:cNvPr id="76" name="Retângulo 75">
            <a:extLst>
              <a:ext uri="{FF2B5EF4-FFF2-40B4-BE49-F238E27FC236}">
                <a16:creationId xmlns:a16="http://schemas.microsoft.com/office/drawing/2014/main" id="{2AA731B8-3B6E-4F5E-890C-B6E6E8C88EC2}"/>
              </a:ext>
            </a:extLst>
          </p:cNvPr>
          <p:cNvSpPr/>
          <p:nvPr/>
        </p:nvSpPr>
        <p:spPr>
          <a:xfrm>
            <a:off x="1589661" y="8589382"/>
            <a:ext cx="3391882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Fonte: INEMA                                                            Elaboração: SDE  </a:t>
            </a:r>
            <a:endParaRPr lang="pt-BR" b="1" dirty="0">
              <a:latin typeface="Arial Narrow" panose="020B0606020202030204" pitchFamily="34" charset="0"/>
            </a:endParaRPr>
          </a:p>
        </p:txBody>
      </p:sp>
      <p:sp>
        <p:nvSpPr>
          <p:cNvPr id="77" name="Retângulo 76">
            <a:extLst>
              <a:ext uri="{FF2B5EF4-FFF2-40B4-BE49-F238E27FC236}">
                <a16:creationId xmlns:a16="http://schemas.microsoft.com/office/drawing/2014/main" id="{D14275A5-10D2-4B5D-9A8F-94E1453BD099}"/>
              </a:ext>
            </a:extLst>
          </p:cNvPr>
          <p:cNvSpPr/>
          <p:nvPr/>
        </p:nvSpPr>
        <p:spPr>
          <a:xfrm>
            <a:off x="1143511" y="6040974"/>
            <a:ext cx="475513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8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Fonte: MME/ANM                                                                                     Elaboração: SDE </a:t>
            </a:r>
            <a:endParaRPr lang="pt-BR" b="1" dirty="0">
              <a:latin typeface="Arial Narrow" panose="020B0606020202030204" pitchFamily="34" charset="0"/>
            </a:endParaRPr>
          </a:p>
        </p:txBody>
      </p:sp>
      <p:sp>
        <p:nvSpPr>
          <p:cNvPr id="84" name="Retângulo 83">
            <a:extLst>
              <a:ext uri="{FF2B5EF4-FFF2-40B4-BE49-F238E27FC236}">
                <a16:creationId xmlns:a16="http://schemas.microsoft.com/office/drawing/2014/main" id="{D1F548B6-BE38-4C62-891D-779BB7C14EDF}"/>
              </a:ext>
            </a:extLst>
          </p:cNvPr>
          <p:cNvSpPr/>
          <p:nvPr/>
        </p:nvSpPr>
        <p:spPr>
          <a:xfrm>
            <a:off x="2153026" y="6256418"/>
            <a:ext cx="2629245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252095" algn="ctr">
              <a:lnSpc>
                <a:spcPct val="115000"/>
              </a:lnSpc>
              <a:spcAft>
                <a:spcPts val="0"/>
              </a:spcAft>
            </a:pPr>
            <a:r>
              <a:rPr lang="pt-BR" sz="1000" b="1" dirty="0">
                <a:solidFill>
                  <a:srgbClr val="000000"/>
                </a:solidFill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PUBLICAÇÃO DE ATOS AUTORIZATIVOS INEMA</a:t>
            </a:r>
            <a:endParaRPr lang="pt-BR" sz="1000" dirty="0">
              <a:effectLst/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Espaço Reservado para Texto 1">
            <a:extLst>
              <a:ext uri="{FF2B5EF4-FFF2-40B4-BE49-F238E27FC236}">
                <a16:creationId xmlns:a16="http://schemas.microsoft.com/office/drawing/2014/main" id="{92EA1265-0763-4372-A3A4-3BAEF66B6683}"/>
              </a:ext>
            </a:extLst>
          </p:cNvPr>
          <p:cNvSpPr txBox="1">
            <a:spLocks/>
          </p:cNvSpPr>
          <p:nvPr/>
        </p:nvSpPr>
        <p:spPr bwMode="auto">
          <a:xfrm>
            <a:off x="1009905" y="994502"/>
            <a:ext cx="4968553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pt-BR" b="1" kern="0" dirty="0">
                <a:latin typeface="Arial Narrow" pitchFamily="34" charset="0"/>
                <a:cs typeface="Calibri" panose="020F0502020204030204" pitchFamily="34" charset="0"/>
              </a:rPr>
              <a:t>CFEM - COTA PARTE  DOS PRINCIPAIS MUNICÍPIOS  (em R$ milhões)</a:t>
            </a:r>
            <a:endParaRPr lang="pt-BR" kern="0" dirty="0">
              <a:latin typeface="Arial Narrow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143511" y="3303861"/>
            <a:ext cx="467774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800" dirty="0">
                <a:cs typeface="Arial" panose="020B0604020202020204" pitchFamily="34" charset="0"/>
              </a:rPr>
              <a:t>             Fonte: ANM                                                                                                                 Elaboração: SDE </a:t>
            </a:r>
          </a:p>
        </p:txBody>
      </p:sp>
      <p:sp>
        <p:nvSpPr>
          <p:cNvPr id="21" name="Retângulo: Cantos Arredondados 36">
            <a:extLst>
              <a:ext uri="{FF2B5EF4-FFF2-40B4-BE49-F238E27FC236}">
                <a16:creationId xmlns:a16="http://schemas.microsoft.com/office/drawing/2014/main" id="{ED66C2F8-E949-451F-BD3E-43DACA8E37E5}"/>
              </a:ext>
            </a:extLst>
          </p:cNvPr>
          <p:cNvSpPr/>
          <p:nvPr/>
        </p:nvSpPr>
        <p:spPr>
          <a:xfrm>
            <a:off x="1005248" y="452269"/>
            <a:ext cx="4816009" cy="52271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  <a:latin typeface="Arial Narrow" pitchFamily="34" charset="0"/>
              </a:rPr>
              <a:t>Cota parte CFEM</a:t>
            </a:r>
          </a:p>
          <a:p>
            <a:pPr algn="ctr"/>
            <a:r>
              <a:rPr lang="pt-BR" sz="1000" b="1" dirty="0">
                <a:solidFill>
                  <a:schemeClr val="tx1"/>
                </a:solidFill>
                <a:latin typeface="Arial Narrow" pitchFamily="34" charset="0"/>
              </a:rPr>
              <a:t>Estado: </a:t>
            </a:r>
            <a:r>
              <a:rPr lang="pt-BR" sz="1000" b="1" dirty="0" err="1">
                <a:solidFill>
                  <a:schemeClr val="tx1"/>
                </a:solidFill>
                <a:latin typeface="Arial Narrow" pitchFamily="34" charset="0"/>
              </a:rPr>
              <a:t>nov</a:t>
            </a:r>
            <a:r>
              <a:rPr lang="pt-BR" sz="1000" b="1" dirty="0">
                <a:solidFill>
                  <a:schemeClr val="tx1"/>
                </a:solidFill>
                <a:latin typeface="Arial Narrow" pitchFamily="34" charset="0"/>
              </a:rPr>
              <a:t>/2024 R$ 1,9 milhão</a:t>
            </a:r>
          </a:p>
          <a:p>
            <a:pPr algn="ctr"/>
            <a:r>
              <a:rPr lang="pt-BR" sz="1000" b="1" dirty="0">
                <a:solidFill>
                  <a:schemeClr val="tx1"/>
                </a:solidFill>
                <a:latin typeface="Arial Narrow" pitchFamily="34" charset="0"/>
              </a:rPr>
              <a:t>Municípios: </a:t>
            </a:r>
            <a:r>
              <a:rPr lang="pt-BR" sz="1000" b="1" dirty="0" err="1">
                <a:solidFill>
                  <a:schemeClr val="tx1"/>
                </a:solidFill>
                <a:latin typeface="Arial Narrow" pitchFamily="34" charset="0"/>
              </a:rPr>
              <a:t>nov</a:t>
            </a:r>
            <a:r>
              <a:rPr lang="pt-BR" sz="1000" b="1" dirty="0">
                <a:solidFill>
                  <a:schemeClr val="tx1"/>
                </a:solidFill>
                <a:latin typeface="Arial Narrow" pitchFamily="34" charset="0"/>
              </a:rPr>
              <a:t>/2024 R$ 7,9 milhões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5C4D46A4-1825-4C94-B9DE-E90B55EF88BF}"/>
              </a:ext>
            </a:extLst>
          </p:cNvPr>
          <p:cNvSpPr/>
          <p:nvPr/>
        </p:nvSpPr>
        <p:spPr>
          <a:xfrm>
            <a:off x="2099729" y="3567988"/>
            <a:ext cx="2892138" cy="269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indent="-252095" algn="ctr">
              <a:lnSpc>
                <a:spcPct val="115000"/>
              </a:lnSpc>
              <a:spcAft>
                <a:spcPts val="0"/>
              </a:spcAft>
            </a:pPr>
            <a:r>
              <a:rPr lang="pt-BR" sz="1000" b="1" dirty="0">
                <a:solidFill>
                  <a:srgbClr val="000000"/>
                </a:solidFill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PUBLICAÇÃO DE ATOS </a:t>
            </a:r>
            <a:r>
              <a:rPr lang="pt-BR" sz="1000" b="1" dirty="0">
                <a:latin typeface="Arial Narrow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AUTORIZATIVOS  MME / ANM</a:t>
            </a:r>
            <a:endParaRPr lang="pt-BR" sz="1000" dirty="0">
              <a:effectLst/>
              <a:latin typeface="Arial Narrow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m 4" descr="Secretaria de Desenvolvimento Econômico">
            <a:extLst>
              <a:ext uri="{FF2B5EF4-FFF2-40B4-BE49-F238E27FC236}">
                <a16:creationId xmlns:a16="http://schemas.microsoft.com/office/drawing/2014/main" id="{FA122166-0AB0-5A98-B3F0-4EB1C22371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537" y="52781"/>
            <a:ext cx="1836420" cy="37274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B472467-1B50-64DF-1623-B3C8EBE1090F}"/>
              </a:ext>
            </a:extLst>
          </p:cNvPr>
          <p:cNvSpPr txBox="1"/>
          <p:nvPr/>
        </p:nvSpPr>
        <p:spPr>
          <a:xfrm>
            <a:off x="777100" y="65699"/>
            <a:ext cx="3786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bg1"/>
                </a:solidFill>
              </a:rPr>
              <a:t>SUMÁRIO MINERAL – Dezembro/2024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DA0572D-6D55-B3AB-0832-E4A8518419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9575" y="1177843"/>
            <a:ext cx="3718849" cy="214248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297982A3-2198-5174-3FAA-2A2AFBF0B3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5595" y="3767693"/>
            <a:ext cx="3967785" cy="2325117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2DE01B1A-62DB-00EE-CE0E-AD94EFDAFB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86607" y="6478273"/>
            <a:ext cx="3976773" cy="218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796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ço Reservado para Texto 1">
            <a:extLst>
              <a:ext uri="{FF2B5EF4-FFF2-40B4-BE49-F238E27FC236}">
                <a16:creationId xmlns:a16="http://schemas.microsoft.com/office/drawing/2014/main" id="{1ACFD6F3-9FF8-455B-9A10-171F489AC9ED}"/>
              </a:ext>
            </a:extLst>
          </p:cNvPr>
          <p:cNvSpPr txBox="1">
            <a:spLocks/>
          </p:cNvSpPr>
          <p:nvPr/>
        </p:nvSpPr>
        <p:spPr bwMode="auto">
          <a:xfrm>
            <a:off x="5164795" y="1455409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 0,63</a:t>
            </a:r>
          </a:p>
          <a:p>
            <a:pPr marL="0" indent="0">
              <a:buNone/>
            </a:pPr>
            <a:endParaRPr lang="pt-BR" kern="0" dirty="0">
              <a:latin typeface="Arial Narrow" pitchFamily="34" charset="0"/>
              <a:cs typeface="Calibri" panose="020F0502020204030204" pitchFamily="34" charset="0"/>
            </a:endParaRPr>
          </a:p>
        </p:txBody>
      </p:sp>
      <p:sp>
        <p:nvSpPr>
          <p:cNvPr id="29" name="Espaço Reservado para Texto 1">
            <a:extLst>
              <a:ext uri="{FF2B5EF4-FFF2-40B4-BE49-F238E27FC236}">
                <a16:creationId xmlns:a16="http://schemas.microsoft.com/office/drawing/2014/main" id="{D018B755-4255-4862-B0E5-C844C611EB09}"/>
              </a:ext>
            </a:extLst>
          </p:cNvPr>
          <p:cNvSpPr txBox="1">
            <a:spLocks/>
          </p:cNvSpPr>
          <p:nvPr/>
        </p:nvSpPr>
        <p:spPr bwMode="auto">
          <a:xfrm>
            <a:off x="5178612" y="1802122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 -2,83</a:t>
            </a:r>
          </a:p>
        </p:txBody>
      </p:sp>
      <p:sp>
        <p:nvSpPr>
          <p:cNvPr id="32" name="Espaço Reservado para Texto 1">
            <a:extLst>
              <a:ext uri="{FF2B5EF4-FFF2-40B4-BE49-F238E27FC236}">
                <a16:creationId xmlns:a16="http://schemas.microsoft.com/office/drawing/2014/main" id="{F2A6C106-C34F-4FA4-87EA-D7AA34BB3895}"/>
              </a:ext>
            </a:extLst>
          </p:cNvPr>
          <p:cNvSpPr txBox="1">
            <a:spLocks/>
          </p:cNvSpPr>
          <p:nvPr/>
        </p:nvSpPr>
        <p:spPr bwMode="auto">
          <a:xfrm>
            <a:off x="5103700" y="2188562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  -3,51</a:t>
            </a:r>
          </a:p>
          <a:p>
            <a:pPr marL="0" indent="0">
              <a:buNone/>
            </a:pPr>
            <a:endParaRPr lang="pt-BR" kern="0" dirty="0">
              <a:latin typeface="Arial Narrow" pitchFamily="34" charset="0"/>
              <a:cs typeface="Calibri" panose="020F0502020204030204" pitchFamily="34" charset="0"/>
            </a:endParaRPr>
          </a:p>
        </p:txBody>
      </p:sp>
      <p:sp>
        <p:nvSpPr>
          <p:cNvPr id="49" name="Espaço Reservado para Texto 1">
            <a:extLst>
              <a:ext uri="{FF2B5EF4-FFF2-40B4-BE49-F238E27FC236}">
                <a16:creationId xmlns:a16="http://schemas.microsoft.com/office/drawing/2014/main" id="{D140D8F4-AECB-496D-B6FC-57851020ACD9}"/>
              </a:ext>
            </a:extLst>
          </p:cNvPr>
          <p:cNvSpPr txBox="1">
            <a:spLocks/>
          </p:cNvSpPr>
          <p:nvPr/>
        </p:nvSpPr>
        <p:spPr bwMode="auto">
          <a:xfrm>
            <a:off x="5113836" y="3953536"/>
            <a:ext cx="530177" cy="237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  -5,27</a:t>
            </a:r>
          </a:p>
        </p:txBody>
      </p:sp>
      <p:sp>
        <p:nvSpPr>
          <p:cNvPr id="52" name="Espaço Reservado para Texto 1">
            <a:extLst>
              <a:ext uri="{FF2B5EF4-FFF2-40B4-BE49-F238E27FC236}">
                <a16:creationId xmlns:a16="http://schemas.microsoft.com/office/drawing/2014/main" id="{3913DAE7-D83C-435F-969A-78F96AC2A026}"/>
              </a:ext>
            </a:extLst>
          </p:cNvPr>
          <p:cNvSpPr txBox="1">
            <a:spLocks/>
          </p:cNvSpPr>
          <p:nvPr/>
        </p:nvSpPr>
        <p:spPr bwMode="auto">
          <a:xfrm>
            <a:off x="5082613" y="4304288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  - 4,07</a:t>
            </a:r>
          </a:p>
        </p:txBody>
      </p:sp>
      <p:sp>
        <p:nvSpPr>
          <p:cNvPr id="57" name="Espaço Reservado para Texto 1">
            <a:extLst>
              <a:ext uri="{FF2B5EF4-FFF2-40B4-BE49-F238E27FC236}">
                <a16:creationId xmlns:a16="http://schemas.microsoft.com/office/drawing/2014/main" id="{B778BBBF-7089-4A67-B969-EB1B7908450B}"/>
              </a:ext>
            </a:extLst>
          </p:cNvPr>
          <p:cNvSpPr txBox="1">
            <a:spLocks/>
          </p:cNvSpPr>
          <p:nvPr/>
        </p:nvSpPr>
        <p:spPr bwMode="auto">
          <a:xfrm>
            <a:off x="5164794" y="4636560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- 0,71</a:t>
            </a:r>
          </a:p>
        </p:txBody>
      </p:sp>
      <p:sp>
        <p:nvSpPr>
          <p:cNvPr id="39" name="Espaço Reservado para Texto 1">
            <a:extLst>
              <a:ext uri="{FF2B5EF4-FFF2-40B4-BE49-F238E27FC236}">
                <a16:creationId xmlns:a16="http://schemas.microsoft.com/office/drawing/2014/main" id="{107EAD96-3BB2-4534-B60E-B847AB6E3670}"/>
              </a:ext>
            </a:extLst>
          </p:cNvPr>
          <p:cNvSpPr txBox="1">
            <a:spLocks/>
          </p:cNvSpPr>
          <p:nvPr/>
        </p:nvSpPr>
        <p:spPr bwMode="auto">
          <a:xfrm>
            <a:off x="5103025" y="2862342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  - 4,88</a:t>
            </a:r>
          </a:p>
          <a:p>
            <a:pPr marL="0" indent="0">
              <a:buNone/>
            </a:pPr>
            <a:endParaRPr lang="pt-BR" kern="0" dirty="0">
              <a:latin typeface="Arial Narrow" pitchFamily="34" charset="0"/>
              <a:cs typeface="Calibri" panose="020F0502020204030204" pitchFamily="34" charset="0"/>
            </a:endParaRPr>
          </a:p>
        </p:txBody>
      </p:sp>
      <p:sp>
        <p:nvSpPr>
          <p:cNvPr id="35" name="Espaço Reservado para Texto 1">
            <a:extLst>
              <a:ext uri="{FF2B5EF4-FFF2-40B4-BE49-F238E27FC236}">
                <a16:creationId xmlns:a16="http://schemas.microsoft.com/office/drawing/2014/main" id="{95733242-A4BD-4862-AFD2-ECF4B0578173}"/>
              </a:ext>
            </a:extLst>
          </p:cNvPr>
          <p:cNvSpPr txBox="1">
            <a:spLocks/>
          </p:cNvSpPr>
          <p:nvPr/>
        </p:nvSpPr>
        <p:spPr bwMode="auto">
          <a:xfrm>
            <a:off x="5164795" y="2510395"/>
            <a:ext cx="534644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-7,27</a:t>
            </a:r>
          </a:p>
        </p:txBody>
      </p:sp>
      <p:sp>
        <p:nvSpPr>
          <p:cNvPr id="41" name="Espaço Reservado para Texto 1">
            <a:extLst>
              <a:ext uri="{FF2B5EF4-FFF2-40B4-BE49-F238E27FC236}">
                <a16:creationId xmlns:a16="http://schemas.microsoft.com/office/drawing/2014/main" id="{9C74B214-0301-484A-88DE-744012D0CF64}"/>
              </a:ext>
            </a:extLst>
          </p:cNvPr>
          <p:cNvSpPr txBox="1">
            <a:spLocks/>
          </p:cNvSpPr>
          <p:nvPr/>
        </p:nvSpPr>
        <p:spPr bwMode="auto">
          <a:xfrm>
            <a:off x="5164794" y="3590167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-2,79</a:t>
            </a:r>
          </a:p>
          <a:p>
            <a:pPr marL="0" indent="0">
              <a:buNone/>
            </a:pPr>
            <a:endParaRPr lang="pt-BR" kern="0" dirty="0">
              <a:latin typeface="Arial Narrow" pitchFamily="34" charset="0"/>
              <a:cs typeface="Calibri" panose="020F0502020204030204" pitchFamily="34" charset="0"/>
            </a:endParaRPr>
          </a:p>
        </p:txBody>
      </p:sp>
      <p:sp>
        <p:nvSpPr>
          <p:cNvPr id="63" name="Espaço Reservado para Texto 1">
            <a:extLst>
              <a:ext uri="{FF2B5EF4-FFF2-40B4-BE49-F238E27FC236}">
                <a16:creationId xmlns:a16="http://schemas.microsoft.com/office/drawing/2014/main" id="{1BEC9005-274E-4EB1-9173-76964824C34D}"/>
              </a:ext>
            </a:extLst>
          </p:cNvPr>
          <p:cNvSpPr txBox="1">
            <a:spLocks/>
          </p:cNvSpPr>
          <p:nvPr/>
        </p:nvSpPr>
        <p:spPr bwMode="auto">
          <a:xfrm>
            <a:off x="5132829" y="3226624"/>
            <a:ext cx="646883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- 3,33</a:t>
            </a:r>
          </a:p>
        </p:txBody>
      </p:sp>
      <p:pic>
        <p:nvPicPr>
          <p:cNvPr id="46" name="Imagem 45" descr="Rodape.png">
            <a:extLst>
              <a:ext uri="{FF2B5EF4-FFF2-40B4-BE49-F238E27FC236}">
                <a16:creationId xmlns:a16="http://schemas.microsoft.com/office/drawing/2014/main" id="{21FED213-69EC-451D-A2D7-66B590DC2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604412"/>
            <a:ext cx="6885393" cy="654133"/>
          </a:xfrm>
          <a:prstGeom prst="rect">
            <a:avLst/>
          </a:prstGeom>
        </p:spPr>
      </p:pic>
      <p:pic>
        <p:nvPicPr>
          <p:cNvPr id="36" name="Imagem 35" descr="Topo.png">
            <a:extLst>
              <a:ext uri="{FF2B5EF4-FFF2-40B4-BE49-F238E27FC236}">
                <a16:creationId xmlns:a16="http://schemas.microsoft.com/office/drawing/2014/main" id="{2C137E25-6EF6-4BFE-B27E-1F5F60023DD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9672"/>
          <a:stretch>
            <a:fillRect/>
          </a:stretch>
        </p:blipFill>
        <p:spPr>
          <a:xfrm>
            <a:off x="21" y="-73720"/>
            <a:ext cx="6885372" cy="583296"/>
          </a:xfrm>
          <a:prstGeom prst="rect">
            <a:avLst/>
          </a:prstGeom>
        </p:spPr>
      </p:pic>
      <p:sp>
        <p:nvSpPr>
          <p:cNvPr id="61" name="CaixaDeTexto 60">
            <a:extLst>
              <a:ext uri="{FF2B5EF4-FFF2-40B4-BE49-F238E27FC236}">
                <a16:creationId xmlns:a16="http://schemas.microsoft.com/office/drawing/2014/main" id="{943B9392-BE5F-4846-8126-CB67A629CC63}"/>
              </a:ext>
            </a:extLst>
          </p:cNvPr>
          <p:cNvSpPr txBox="1"/>
          <p:nvPr/>
        </p:nvSpPr>
        <p:spPr>
          <a:xfrm>
            <a:off x="39698" y="8853882"/>
            <a:ext cx="55721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>
                <a:solidFill>
                  <a:schemeClr val="bg1"/>
                </a:solidFill>
              </a:rPr>
              <a:t>SUAD – DIADE - COMINP</a:t>
            </a:r>
          </a:p>
        </p:txBody>
      </p:sp>
      <p:sp>
        <p:nvSpPr>
          <p:cNvPr id="23" name="Espaço Reservado para Texto 1">
            <a:extLst>
              <a:ext uri="{FF2B5EF4-FFF2-40B4-BE49-F238E27FC236}">
                <a16:creationId xmlns:a16="http://schemas.microsoft.com/office/drawing/2014/main" id="{CA4A9403-C5AC-4C81-B638-286341201BFD}"/>
              </a:ext>
            </a:extLst>
          </p:cNvPr>
          <p:cNvSpPr txBox="1">
            <a:spLocks/>
          </p:cNvSpPr>
          <p:nvPr/>
        </p:nvSpPr>
        <p:spPr bwMode="auto">
          <a:xfrm>
            <a:off x="5178612" y="1089053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latin typeface="Arial Narrow" pitchFamily="34" charset="0"/>
                <a:cs typeface="Calibri" panose="020F0502020204030204" pitchFamily="34" charset="0"/>
              </a:rPr>
              <a:t>- 0,61</a:t>
            </a:r>
          </a:p>
        </p:txBody>
      </p:sp>
      <p:sp>
        <p:nvSpPr>
          <p:cNvPr id="21" name="Espaço Reservado para Texto 1">
            <a:extLst>
              <a:ext uri="{FF2B5EF4-FFF2-40B4-BE49-F238E27FC236}">
                <a16:creationId xmlns:a16="http://schemas.microsoft.com/office/drawing/2014/main" id="{5E06B458-6F2E-413E-9616-417044737291}"/>
              </a:ext>
            </a:extLst>
          </p:cNvPr>
          <p:cNvSpPr txBox="1">
            <a:spLocks/>
          </p:cNvSpPr>
          <p:nvPr/>
        </p:nvSpPr>
        <p:spPr bwMode="auto">
          <a:xfrm>
            <a:off x="5611977" y="1089053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Chumbo</a:t>
            </a:r>
          </a:p>
        </p:txBody>
      </p:sp>
      <p:sp>
        <p:nvSpPr>
          <p:cNvPr id="24" name="Espaço Reservado para Texto 1">
            <a:extLst>
              <a:ext uri="{FF2B5EF4-FFF2-40B4-BE49-F238E27FC236}">
                <a16:creationId xmlns:a16="http://schemas.microsoft.com/office/drawing/2014/main" id="{77B6DA7B-261F-4170-8DBC-C1EF4FF49131}"/>
              </a:ext>
            </a:extLst>
          </p:cNvPr>
          <p:cNvSpPr txBox="1">
            <a:spLocks/>
          </p:cNvSpPr>
          <p:nvPr/>
        </p:nvSpPr>
        <p:spPr bwMode="auto">
          <a:xfrm>
            <a:off x="5651524" y="1458301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Alumínio</a:t>
            </a:r>
          </a:p>
        </p:txBody>
      </p:sp>
      <p:sp>
        <p:nvSpPr>
          <p:cNvPr id="27" name="Espaço Reservado para Texto 1">
            <a:extLst>
              <a:ext uri="{FF2B5EF4-FFF2-40B4-BE49-F238E27FC236}">
                <a16:creationId xmlns:a16="http://schemas.microsoft.com/office/drawing/2014/main" id="{7E6C19AD-E062-4BF3-8846-5EA58D5D1A68}"/>
              </a:ext>
            </a:extLst>
          </p:cNvPr>
          <p:cNvSpPr txBox="1">
            <a:spLocks/>
          </p:cNvSpPr>
          <p:nvPr/>
        </p:nvSpPr>
        <p:spPr bwMode="auto">
          <a:xfrm>
            <a:off x="5617487" y="1796804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Zinco</a:t>
            </a:r>
          </a:p>
        </p:txBody>
      </p:sp>
      <p:sp>
        <p:nvSpPr>
          <p:cNvPr id="30" name="Espaço Reservado para Texto 1">
            <a:extLst>
              <a:ext uri="{FF2B5EF4-FFF2-40B4-BE49-F238E27FC236}">
                <a16:creationId xmlns:a16="http://schemas.microsoft.com/office/drawing/2014/main" id="{CC6EA9F6-6951-4DEA-A8CF-0920BFF0DA16}"/>
              </a:ext>
            </a:extLst>
          </p:cNvPr>
          <p:cNvSpPr txBox="1">
            <a:spLocks/>
          </p:cNvSpPr>
          <p:nvPr/>
        </p:nvSpPr>
        <p:spPr bwMode="auto">
          <a:xfrm>
            <a:off x="5611977" y="2171178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Cobre</a:t>
            </a:r>
          </a:p>
        </p:txBody>
      </p:sp>
      <p:sp>
        <p:nvSpPr>
          <p:cNvPr id="43" name="Espaço Reservado para Texto 1">
            <a:extLst>
              <a:ext uri="{FF2B5EF4-FFF2-40B4-BE49-F238E27FC236}">
                <a16:creationId xmlns:a16="http://schemas.microsoft.com/office/drawing/2014/main" id="{8143228E-1052-4EC4-942A-977781E6C814}"/>
              </a:ext>
            </a:extLst>
          </p:cNvPr>
          <p:cNvSpPr txBox="1">
            <a:spLocks/>
          </p:cNvSpPr>
          <p:nvPr/>
        </p:nvSpPr>
        <p:spPr bwMode="auto">
          <a:xfrm>
            <a:off x="4753866" y="566233"/>
            <a:ext cx="2717893" cy="275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b="1" kern="0" dirty="0">
                <a:cs typeface="Calibri" panose="020F0502020204030204" pitchFamily="34" charset="0"/>
              </a:rPr>
              <a:t>VARIAÇÃO Set/Out 2024 (%)</a:t>
            </a:r>
          </a:p>
        </p:txBody>
      </p:sp>
      <p:sp>
        <p:nvSpPr>
          <p:cNvPr id="47" name="Espaço Reservado para Texto 1">
            <a:extLst>
              <a:ext uri="{FF2B5EF4-FFF2-40B4-BE49-F238E27FC236}">
                <a16:creationId xmlns:a16="http://schemas.microsoft.com/office/drawing/2014/main" id="{F24E9E7A-75EF-455C-94E3-41019E34E2F4}"/>
              </a:ext>
            </a:extLst>
          </p:cNvPr>
          <p:cNvSpPr txBox="1">
            <a:spLocks/>
          </p:cNvSpPr>
          <p:nvPr/>
        </p:nvSpPr>
        <p:spPr bwMode="auto">
          <a:xfrm>
            <a:off x="5610230" y="3946573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Paládio</a:t>
            </a:r>
          </a:p>
        </p:txBody>
      </p:sp>
      <p:sp>
        <p:nvSpPr>
          <p:cNvPr id="50" name="Espaço Reservado para Texto 1">
            <a:extLst>
              <a:ext uri="{FF2B5EF4-FFF2-40B4-BE49-F238E27FC236}">
                <a16:creationId xmlns:a16="http://schemas.microsoft.com/office/drawing/2014/main" id="{30CE6087-58BD-491E-9F04-A0DB75724B21}"/>
              </a:ext>
            </a:extLst>
          </p:cNvPr>
          <p:cNvSpPr txBox="1">
            <a:spLocks/>
          </p:cNvSpPr>
          <p:nvPr/>
        </p:nvSpPr>
        <p:spPr bwMode="auto">
          <a:xfrm>
            <a:off x="5613723" y="4304699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Platina</a:t>
            </a:r>
          </a:p>
        </p:txBody>
      </p:sp>
      <p:sp>
        <p:nvSpPr>
          <p:cNvPr id="53" name="Espaço Reservado para Texto 1">
            <a:extLst>
              <a:ext uri="{FF2B5EF4-FFF2-40B4-BE49-F238E27FC236}">
                <a16:creationId xmlns:a16="http://schemas.microsoft.com/office/drawing/2014/main" id="{712B0AE9-DB1B-4E78-B80B-5431C537A4EE}"/>
              </a:ext>
            </a:extLst>
          </p:cNvPr>
          <p:cNvSpPr txBox="1">
            <a:spLocks/>
          </p:cNvSpPr>
          <p:nvPr/>
        </p:nvSpPr>
        <p:spPr bwMode="auto">
          <a:xfrm>
            <a:off x="5615740" y="4671839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Ouro</a:t>
            </a:r>
          </a:p>
        </p:txBody>
      </p:sp>
      <p:sp>
        <p:nvSpPr>
          <p:cNvPr id="56" name="Espaço Reservado para Texto 1">
            <a:extLst>
              <a:ext uri="{FF2B5EF4-FFF2-40B4-BE49-F238E27FC236}">
                <a16:creationId xmlns:a16="http://schemas.microsoft.com/office/drawing/2014/main" id="{2518AFE2-B2DB-4475-BF72-C4DB413C1FB1}"/>
              </a:ext>
            </a:extLst>
          </p:cNvPr>
          <p:cNvSpPr txBox="1">
            <a:spLocks/>
          </p:cNvSpPr>
          <p:nvPr/>
        </p:nvSpPr>
        <p:spPr bwMode="auto">
          <a:xfrm>
            <a:off x="5619233" y="5029965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Dólar</a:t>
            </a:r>
          </a:p>
        </p:txBody>
      </p:sp>
      <p:sp>
        <p:nvSpPr>
          <p:cNvPr id="33" name="Espaço Reservado para Texto 1">
            <a:extLst>
              <a:ext uri="{FF2B5EF4-FFF2-40B4-BE49-F238E27FC236}">
                <a16:creationId xmlns:a16="http://schemas.microsoft.com/office/drawing/2014/main" id="{478C906F-3E2F-4CAA-8D98-CBFF99317F3D}"/>
              </a:ext>
            </a:extLst>
          </p:cNvPr>
          <p:cNvSpPr txBox="1">
            <a:spLocks/>
          </p:cNvSpPr>
          <p:nvPr/>
        </p:nvSpPr>
        <p:spPr bwMode="auto">
          <a:xfrm>
            <a:off x="5616850" y="2517813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Estanho</a:t>
            </a:r>
          </a:p>
        </p:txBody>
      </p:sp>
      <p:sp>
        <p:nvSpPr>
          <p:cNvPr id="37" name="Espaço Reservado para Texto 1">
            <a:extLst>
              <a:ext uri="{FF2B5EF4-FFF2-40B4-BE49-F238E27FC236}">
                <a16:creationId xmlns:a16="http://schemas.microsoft.com/office/drawing/2014/main" id="{442DE5C1-6130-4F90-B873-A9AEA2253912}"/>
              </a:ext>
            </a:extLst>
          </p:cNvPr>
          <p:cNvSpPr txBox="1">
            <a:spLocks/>
          </p:cNvSpPr>
          <p:nvPr/>
        </p:nvSpPr>
        <p:spPr bwMode="auto">
          <a:xfrm>
            <a:off x="5618867" y="2884953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Níquel</a:t>
            </a:r>
          </a:p>
        </p:txBody>
      </p:sp>
      <p:sp>
        <p:nvSpPr>
          <p:cNvPr id="40" name="Espaço Reservado para Texto 1">
            <a:extLst>
              <a:ext uri="{FF2B5EF4-FFF2-40B4-BE49-F238E27FC236}">
                <a16:creationId xmlns:a16="http://schemas.microsoft.com/office/drawing/2014/main" id="{9E9A1963-84AC-4A14-A469-AEC86AB0146E}"/>
              </a:ext>
            </a:extLst>
          </p:cNvPr>
          <p:cNvSpPr txBox="1">
            <a:spLocks/>
          </p:cNvSpPr>
          <p:nvPr/>
        </p:nvSpPr>
        <p:spPr bwMode="auto">
          <a:xfrm>
            <a:off x="5608712" y="3609576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Prata</a:t>
            </a:r>
          </a:p>
        </p:txBody>
      </p:sp>
      <p:sp>
        <p:nvSpPr>
          <p:cNvPr id="64" name="Retângulo 63">
            <a:extLst>
              <a:ext uri="{FF2B5EF4-FFF2-40B4-BE49-F238E27FC236}">
                <a16:creationId xmlns:a16="http://schemas.microsoft.com/office/drawing/2014/main" id="{3BED6761-0E2A-4810-9906-3C856EC317AE}"/>
              </a:ext>
            </a:extLst>
          </p:cNvPr>
          <p:cNvSpPr/>
          <p:nvPr/>
        </p:nvSpPr>
        <p:spPr>
          <a:xfrm>
            <a:off x="4241443" y="5525898"/>
            <a:ext cx="3143248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700" dirty="0">
                <a:ea typeface="Times New Roman" panose="02020603050405020304" pitchFamily="18" charset="0"/>
                <a:cs typeface="Arial" panose="020B0604020202020204" pitchFamily="34" charset="0"/>
              </a:rPr>
              <a:t>   Fonte: LME                                   Elaboração: SDE</a:t>
            </a:r>
            <a:endParaRPr lang="pt-BR" sz="1600" dirty="0"/>
          </a:p>
        </p:txBody>
      </p:sp>
      <p:sp>
        <p:nvSpPr>
          <p:cNvPr id="67" name="Retângulo 66">
            <a:extLst>
              <a:ext uri="{FF2B5EF4-FFF2-40B4-BE49-F238E27FC236}">
                <a16:creationId xmlns:a16="http://schemas.microsoft.com/office/drawing/2014/main" id="{511E3322-E767-487A-9DA5-5BD01383877D}"/>
              </a:ext>
            </a:extLst>
          </p:cNvPr>
          <p:cNvSpPr/>
          <p:nvPr/>
        </p:nvSpPr>
        <p:spPr>
          <a:xfrm>
            <a:off x="1904896" y="8056773"/>
            <a:ext cx="299925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700" dirty="0">
                <a:ea typeface="Times New Roman" panose="02020603050405020304" pitchFamily="18" charset="0"/>
                <a:cs typeface="Arial" panose="020B0604020202020204" pitchFamily="34" charset="0"/>
              </a:rPr>
              <a:t>   Fonte: LME                                                                                 Elaboração: SDE</a:t>
            </a:r>
            <a:endParaRPr lang="pt-BR" sz="1600" dirty="0"/>
          </a:p>
        </p:txBody>
      </p:sp>
      <p:sp>
        <p:nvSpPr>
          <p:cNvPr id="20" name="Espaço Reservado para Texto 1">
            <a:extLst>
              <a:ext uri="{FF2B5EF4-FFF2-40B4-BE49-F238E27FC236}">
                <a16:creationId xmlns:a16="http://schemas.microsoft.com/office/drawing/2014/main" id="{92EA1265-0763-4372-A3A4-3BAEF66B6683}"/>
              </a:ext>
            </a:extLst>
          </p:cNvPr>
          <p:cNvSpPr txBox="1">
            <a:spLocks/>
          </p:cNvSpPr>
          <p:nvPr/>
        </p:nvSpPr>
        <p:spPr bwMode="auto">
          <a:xfrm>
            <a:off x="1559305" y="547360"/>
            <a:ext cx="2207168" cy="1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b="1" kern="0" dirty="0">
                <a:latin typeface="Arial Narrow" pitchFamily="34" charset="0"/>
                <a:cs typeface="Calibri" panose="020F0502020204030204" pitchFamily="34" charset="0"/>
              </a:rPr>
              <a:t>COTAÇÕES DOS PRINCIPAIS METAIS</a:t>
            </a:r>
            <a:endParaRPr lang="pt-BR" kern="0" dirty="0">
              <a:latin typeface="Arial Narrow" pitchFamily="34" charset="0"/>
              <a:cs typeface="Calibri" panose="020F0502020204030204" pitchFamily="34" charset="0"/>
            </a:endParaRPr>
          </a:p>
        </p:txBody>
      </p:sp>
      <p:sp>
        <p:nvSpPr>
          <p:cNvPr id="66" name="CaixaDeTexto 65"/>
          <p:cNvSpPr txBox="1"/>
          <p:nvPr/>
        </p:nvSpPr>
        <p:spPr>
          <a:xfrm>
            <a:off x="531387" y="5861510"/>
            <a:ext cx="2405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kern="0" dirty="0">
                <a:latin typeface="Arial Narrow" pitchFamily="34" charset="0"/>
                <a:cs typeface="Calibri" panose="020F0502020204030204" pitchFamily="34" charset="0"/>
              </a:rPr>
              <a:t>COTAÇÕES</a:t>
            </a:r>
            <a:r>
              <a:rPr lang="pt-BR" sz="1000" b="1" dirty="0">
                <a:latin typeface="Arial Narrow" pitchFamily="34" charset="0"/>
              </a:rPr>
              <a:t>  DOS  METAIS  PRECIOSOS</a:t>
            </a:r>
          </a:p>
        </p:txBody>
      </p:sp>
      <p:sp>
        <p:nvSpPr>
          <p:cNvPr id="71" name="Retângulo 70">
            <a:extLst>
              <a:ext uri="{FF2B5EF4-FFF2-40B4-BE49-F238E27FC236}">
                <a16:creationId xmlns:a16="http://schemas.microsoft.com/office/drawing/2014/main" id="{EDEB110E-1EE3-4E2B-8984-464F28DDD3E8}"/>
              </a:ext>
            </a:extLst>
          </p:cNvPr>
          <p:cNvSpPr/>
          <p:nvPr/>
        </p:nvSpPr>
        <p:spPr>
          <a:xfrm>
            <a:off x="3357806" y="8759954"/>
            <a:ext cx="349178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700" dirty="0">
                <a:solidFill>
                  <a:schemeClr val="bg1"/>
                </a:solidFill>
              </a:rPr>
              <a:t>Coordenação: Amanda Santos Silva</a:t>
            </a:r>
          </a:p>
          <a:p>
            <a:r>
              <a:rPr lang="pt-BR" sz="700" dirty="0">
                <a:solidFill>
                  <a:schemeClr val="bg1"/>
                </a:solidFill>
              </a:rPr>
              <a:t>Equipe Técnica: Ana Cristina Franco Magalhães</a:t>
            </a:r>
          </a:p>
          <a:p>
            <a:r>
              <a:rPr lang="pt-BR" sz="700" dirty="0">
                <a:solidFill>
                  <a:schemeClr val="bg1"/>
                </a:solidFill>
              </a:rPr>
              <a:t>Apoio: Rose Vânia B. dos Santos, Terezinha Vasconcelos Maia</a:t>
            </a:r>
          </a:p>
        </p:txBody>
      </p:sp>
      <p:pic>
        <p:nvPicPr>
          <p:cNvPr id="72" name="Imagem 71" descr="QRCode_siteSDE.png">
            <a:extLst>
              <a:ext uri="{FF2B5EF4-FFF2-40B4-BE49-F238E27FC236}">
                <a16:creationId xmlns:a16="http://schemas.microsoft.com/office/drawing/2014/main" id="{14C2CF81-9C03-43C8-B584-E8036125060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693" t="9820" r="6219" b="7292"/>
          <a:stretch/>
        </p:blipFill>
        <p:spPr>
          <a:xfrm>
            <a:off x="5916718" y="8101778"/>
            <a:ext cx="713360" cy="686835"/>
          </a:xfrm>
          <a:prstGeom prst="rect">
            <a:avLst/>
          </a:prstGeom>
        </p:spPr>
      </p:pic>
      <p:sp>
        <p:nvSpPr>
          <p:cNvPr id="73" name="CaixaDeTexto 72">
            <a:extLst>
              <a:ext uri="{FF2B5EF4-FFF2-40B4-BE49-F238E27FC236}">
                <a16:creationId xmlns:a16="http://schemas.microsoft.com/office/drawing/2014/main" id="{6FC54F7F-92E8-4D7D-B7FD-69A9199A1F66}"/>
              </a:ext>
            </a:extLst>
          </p:cNvPr>
          <p:cNvSpPr txBox="1"/>
          <p:nvPr/>
        </p:nvSpPr>
        <p:spPr>
          <a:xfrm>
            <a:off x="2858636" y="8303478"/>
            <a:ext cx="2999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Aponte o leitor de código QR do seu celular e acesse outros informes da SDE</a:t>
            </a:r>
          </a:p>
        </p:txBody>
      </p:sp>
      <p:sp>
        <p:nvSpPr>
          <p:cNvPr id="84" name="CaixaDeTexto 83"/>
          <p:cNvSpPr txBox="1"/>
          <p:nvPr/>
        </p:nvSpPr>
        <p:spPr>
          <a:xfrm>
            <a:off x="3942783" y="5846626"/>
            <a:ext cx="2405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kern="0" dirty="0">
                <a:latin typeface="Arial Narrow" pitchFamily="34" charset="0"/>
                <a:cs typeface="Calibri" panose="020F0502020204030204" pitchFamily="34" charset="0"/>
              </a:rPr>
              <a:t>COTAÇÕES</a:t>
            </a:r>
            <a:r>
              <a:rPr lang="pt-BR" sz="1000" b="1" dirty="0">
                <a:latin typeface="Arial Narrow" pitchFamily="34" charset="0"/>
              </a:rPr>
              <a:t> DO FERRO</a:t>
            </a:r>
          </a:p>
        </p:txBody>
      </p:sp>
      <p:sp>
        <p:nvSpPr>
          <p:cNvPr id="59" name="Espaço Reservado para Texto 1">
            <a:extLst>
              <a:ext uri="{FF2B5EF4-FFF2-40B4-BE49-F238E27FC236}">
                <a16:creationId xmlns:a16="http://schemas.microsoft.com/office/drawing/2014/main" id="{E21D02A9-B576-4C04-B171-E7CCC2C8BBA0}"/>
              </a:ext>
            </a:extLst>
          </p:cNvPr>
          <p:cNvSpPr txBox="1">
            <a:spLocks/>
          </p:cNvSpPr>
          <p:nvPr/>
        </p:nvSpPr>
        <p:spPr bwMode="auto">
          <a:xfrm>
            <a:off x="5614825" y="3246998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Ferro</a:t>
            </a:r>
          </a:p>
        </p:txBody>
      </p:sp>
      <p:sp>
        <p:nvSpPr>
          <p:cNvPr id="65" name="Retângulo 64">
            <a:extLst>
              <a:ext uri="{FF2B5EF4-FFF2-40B4-BE49-F238E27FC236}">
                <a16:creationId xmlns:a16="http://schemas.microsoft.com/office/drawing/2014/main" id="{98457F7B-68EA-496C-84B2-B9AEC124A16E}"/>
              </a:ext>
            </a:extLst>
          </p:cNvPr>
          <p:cNvSpPr/>
          <p:nvPr/>
        </p:nvSpPr>
        <p:spPr>
          <a:xfrm>
            <a:off x="352826" y="5556683"/>
            <a:ext cx="299925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700" dirty="0">
                <a:ea typeface="Times New Roman" panose="02020603050405020304" pitchFamily="18" charset="0"/>
                <a:cs typeface="Arial" panose="020B0604020202020204" pitchFamily="34" charset="0"/>
              </a:rPr>
              <a:t>   Fonte: LME                                                                                 Elaboração: SDE</a:t>
            </a:r>
            <a:endParaRPr lang="pt-BR" sz="1600" dirty="0"/>
          </a:p>
        </p:txBody>
      </p:sp>
      <p:sp>
        <p:nvSpPr>
          <p:cNvPr id="90" name="Espaço Reservado para Texto 1">
            <a:extLst>
              <a:ext uri="{FF2B5EF4-FFF2-40B4-BE49-F238E27FC236}">
                <a16:creationId xmlns:a16="http://schemas.microsoft.com/office/drawing/2014/main" id="{B778BBBF-7089-4A67-B969-EB1B7908450B}"/>
              </a:ext>
            </a:extLst>
          </p:cNvPr>
          <p:cNvSpPr txBox="1">
            <a:spLocks/>
          </p:cNvSpPr>
          <p:nvPr/>
        </p:nvSpPr>
        <p:spPr bwMode="auto">
          <a:xfrm>
            <a:off x="5199861" y="4994890"/>
            <a:ext cx="747317" cy="25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20688" indent="-4206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har char="•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313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Webdings" panose="05030102010509060703" pitchFamily="18" charset="2"/>
              <a:buChar char="4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indent="-107950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5550" indent="-179388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n-U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95450" indent="-233363" algn="l" rtl="0" eaLnBrk="0" fontAlgn="base" hangingPunct="0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panose="020B0604020202020204" pitchFamily="34" charset="0"/>
              <a:buChar char="-"/>
              <a:defRPr lang="es-ES" sz="1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58649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6pPr>
            <a:lvl7pPr marL="2821358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7pPr>
            <a:lvl8pPr marL="338406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8pPr>
            <a:lvl9pPr marL="3946775" indent="-234462" algn="l" rtl="0" fontAlgn="base">
              <a:lnSpc>
                <a:spcPct val="102000"/>
              </a:lnSpc>
              <a:spcBef>
                <a:spcPct val="50000"/>
              </a:spcBef>
              <a:spcAft>
                <a:spcPct val="0"/>
              </a:spcAft>
              <a:buClr>
                <a:srgbClr val="997D00"/>
              </a:buClr>
              <a:buFont typeface="Arial" charset="0"/>
              <a:buChar char="-"/>
              <a:defRPr sz="197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pt-BR" kern="0" dirty="0">
                <a:cs typeface="Calibri" panose="020F0502020204030204" pitchFamily="34" charset="0"/>
              </a:rPr>
              <a:t> 3,26</a:t>
            </a:r>
          </a:p>
          <a:p>
            <a:pPr marL="0" indent="0">
              <a:buNone/>
            </a:pPr>
            <a:endParaRPr lang="pt-BR" kern="0" dirty="0">
              <a:cs typeface="Calibri" panose="020F0502020204030204" pitchFamily="34" charset="0"/>
            </a:endParaRPr>
          </a:p>
        </p:txBody>
      </p:sp>
      <p:sp>
        <p:nvSpPr>
          <p:cNvPr id="42" name="CaixaDeTexto 1">
            <a:extLst>
              <a:ext uri="{FF2B5EF4-FFF2-40B4-BE49-F238E27FC236}">
                <a16:creationId xmlns:a16="http://schemas.microsoft.com/office/drawing/2014/main" id="{DA5AAB4F-4752-1D73-D5E3-8B88CC0B7992}"/>
              </a:ext>
            </a:extLst>
          </p:cNvPr>
          <p:cNvSpPr txBox="1"/>
          <p:nvPr/>
        </p:nvSpPr>
        <p:spPr>
          <a:xfrm>
            <a:off x="4186274" y="1431345"/>
            <a:ext cx="506592" cy="510243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/>
              <a:t> Real </a:t>
            </a:r>
          </a:p>
        </p:txBody>
      </p:sp>
      <p:pic>
        <p:nvPicPr>
          <p:cNvPr id="2" name="Imagem 1" descr="Secretaria de Desenvolvimento Econômico">
            <a:extLst>
              <a:ext uri="{FF2B5EF4-FFF2-40B4-BE49-F238E27FC236}">
                <a16:creationId xmlns:a16="http://schemas.microsoft.com/office/drawing/2014/main" id="{592804A8-435E-938F-9D40-B47F986293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438" y="-14788"/>
            <a:ext cx="1836420" cy="37274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aixaDeTexto 1">
            <a:extLst>
              <a:ext uri="{FF2B5EF4-FFF2-40B4-BE49-F238E27FC236}">
                <a16:creationId xmlns:a16="http://schemas.microsoft.com/office/drawing/2014/main" id="{196ECABB-4B1A-8B32-06BD-39D4E87AE632}"/>
              </a:ext>
            </a:extLst>
          </p:cNvPr>
          <p:cNvSpPr txBox="1"/>
          <p:nvPr/>
        </p:nvSpPr>
        <p:spPr>
          <a:xfrm>
            <a:off x="-33189" y="1439358"/>
            <a:ext cx="506592" cy="510243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 </a:t>
            </a:r>
            <a:r>
              <a:rPr lang="pt-BR" sz="1100" b="1" dirty="0"/>
              <a:t>US$ </a:t>
            </a:r>
          </a:p>
        </p:txBody>
      </p:sp>
      <p:sp>
        <p:nvSpPr>
          <p:cNvPr id="11" name="CaixaDeTexto 1">
            <a:extLst>
              <a:ext uri="{FF2B5EF4-FFF2-40B4-BE49-F238E27FC236}">
                <a16:creationId xmlns:a16="http://schemas.microsoft.com/office/drawing/2014/main" id="{0809042D-37F1-23F4-854A-4E149E9DE3AA}"/>
              </a:ext>
            </a:extLst>
          </p:cNvPr>
          <p:cNvSpPr txBox="1"/>
          <p:nvPr/>
        </p:nvSpPr>
        <p:spPr>
          <a:xfrm>
            <a:off x="-33189" y="3611374"/>
            <a:ext cx="506592" cy="510243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/>
              <a:t> US$ </a:t>
            </a:r>
          </a:p>
        </p:txBody>
      </p:sp>
      <p:sp>
        <p:nvSpPr>
          <p:cNvPr id="12" name="CaixaDeTexto 1">
            <a:extLst>
              <a:ext uri="{FF2B5EF4-FFF2-40B4-BE49-F238E27FC236}">
                <a16:creationId xmlns:a16="http://schemas.microsoft.com/office/drawing/2014/main" id="{176CEF3D-0082-2B1E-FCEC-BE23F8F21205}"/>
              </a:ext>
            </a:extLst>
          </p:cNvPr>
          <p:cNvSpPr txBox="1"/>
          <p:nvPr/>
        </p:nvSpPr>
        <p:spPr>
          <a:xfrm>
            <a:off x="4247274" y="3725448"/>
            <a:ext cx="506592" cy="510243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/>
              <a:t> Real </a:t>
            </a:r>
          </a:p>
        </p:txBody>
      </p:sp>
      <p:sp>
        <p:nvSpPr>
          <p:cNvPr id="34" name="CaixaDeTexto 1">
            <a:extLst>
              <a:ext uri="{FF2B5EF4-FFF2-40B4-BE49-F238E27FC236}">
                <a16:creationId xmlns:a16="http://schemas.microsoft.com/office/drawing/2014/main" id="{48128EA2-8E18-AEB3-114C-7842D1EE5EAC}"/>
              </a:ext>
            </a:extLst>
          </p:cNvPr>
          <p:cNvSpPr txBox="1"/>
          <p:nvPr/>
        </p:nvSpPr>
        <p:spPr>
          <a:xfrm>
            <a:off x="6628380" y="6333156"/>
            <a:ext cx="506592" cy="510243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/>
              <a:t> Real </a:t>
            </a:r>
          </a:p>
        </p:txBody>
      </p:sp>
      <p:sp>
        <p:nvSpPr>
          <p:cNvPr id="38" name="CaixaDeTexto 1">
            <a:extLst>
              <a:ext uri="{FF2B5EF4-FFF2-40B4-BE49-F238E27FC236}">
                <a16:creationId xmlns:a16="http://schemas.microsoft.com/office/drawing/2014/main" id="{5CE32535-9242-F72A-D44C-31D07245731E}"/>
              </a:ext>
            </a:extLst>
          </p:cNvPr>
          <p:cNvSpPr txBox="1"/>
          <p:nvPr/>
        </p:nvSpPr>
        <p:spPr>
          <a:xfrm>
            <a:off x="3531116" y="6420243"/>
            <a:ext cx="506592" cy="510243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b="1" dirty="0"/>
              <a:t> US$ </a:t>
            </a:r>
          </a:p>
        </p:txBody>
      </p:sp>
      <p:sp>
        <p:nvSpPr>
          <p:cNvPr id="48" name="CaixaDeTexto 1">
            <a:extLst>
              <a:ext uri="{FF2B5EF4-FFF2-40B4-BE49-F238E27FC236}">
                <a16:creationId xmlns:a16="http://schemas.microsoft.com/office/drawing/2014/main" id="{E23BD180-AF72-06E0-3622-03BBC87E06FD}"/>
              </a:ext>
            </a:extLst>
          </p:cNvPr>
          <p:cNvSpPr txBox="1"/>
          <p:nvPr/>
        </p:nvSpPr>
        <p:spPr>
          <a:xfrm>
            <a:off x="-33189" y="6439423"/>
            <a:ext cx="506592" cy="510243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/>
              <a:t> US$ </a:t>
            </a:r>
          </a:p>
        </p:txBody>
      </p:sp>
      <p:sp>
        <p:nvSpPr>
          <p:cNvPr id="51" name="CaixaDeTexto 1">
            <a:extLst>
              <a:ext uri="{FF2B5EF4-FFF2-40B4-BE49-F238E27FC236}">
                <a16:creationId xmlns:a16="http://schemas.microsoft.com/office/drawing/2014/main" id="{01F9D3A5-F0A4-53D3-AC4D-43F602799B90}"/>
              </a:ext>
            </a:extLst>
          </p:cNvPr>
          <p:cNvSpPr txBox="1"/>
          <p:nvPr/>
        </p:nvSpPr>
        <p:spPr>
          <a:xfrm>
            <a:off x="3257531" y="6439423"/>
            <a:ext cx="506592" cy="454818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/>
              <a:t> Real 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D162995-4BB6-D109-7BDF-E7F02A962D4D}"/>
              </a:ext>
            </a:extLst>
          </p:cNvPr>
          <p:cNvSpPr/>
          <p:nvPr/>
        </p:nvSpPr>
        <p:spPr>
          <a:xfrm>
            <a:off x="511571" y="2937021"/>
            <a:ext cx="299925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700" dirty="0">
                <a:ea typeface="Times New Roman" panose="02020603050405020304" pitchFamily="18" charset="0"/>
                <a:cs typeface="Arial" panose="020B0604020202020204" pitchFamily="34" charset="0"/>
              </a:rPr>
              <a:t> Fonte: LME                                                                                 Elaboração: SDE</a:t>
            </a:r>
            <a:endParaRPr lang="pt-BR" sz="16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8AA665B-680E-94EE-9B49-9BAB602A51BC}"/>
              </a:ext>
            </a:extLst>
          </p:cNvPr>
          <p:cNvSpPr txBox="1"/>
          <p:nvPr/>
        </p:nvSpPr>
        <p:spPr>
          <a:xfrm>
            <a:off x="769782" y="45013"/>
            <a:ext cx="3786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bg1"/>
                </a:solidFill>
              </a:rPr>
              <a:t>SUMÁRIO MINERAL - Dezembro/2024</a:t>
            </a:r>
          </a:p>
        </p:txBody>
      </p:sp>
      <p:cxnSp>
        <p:nvCxnSpPr>
          <p:cNvPr id="45" name="Conector de Seta Reta 44">
            <a:extLst>
              <a:ext uri="{FF2B5EF4-FFF2-40B4-BE49-F238E27FC236}">
                <a16:creationId xmlns:a16="http://schemas.microsoft.com/office/drawing/2014/main" id="{4152E078-A70E-84D6-3E24-72C405722020}"/>
              </a:ext>
            </a:extLst>
          </p:cNvPr>
          <p:cNvCxnSpPr>
            <a:cxnSpLocks/>
          </p:cNvCxnSpPr>
          <p:nvPr/>
        </p:nvCxnSpPr>
        <p:spPr>
          <a:xfrm flipV="1">
            <a:off x="5573520" y="1402528"/>
            <a:ext cx="0" cy="291951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27">
            <a:extLst>
              <a:ext uri="{FF2B5EF4-FFF2-40B4-BE49-F238E27FC236}">
                <a16:creationId xmlns:a16="http://schemas.microsoft.com/office/drawing/2014/main" id="{11F5FFE4-5B15-E2C2-0240-0530F1C7DD98}"/>
              </a:ext>
            </a:extLst>
          </p:cNvPr>
          <p:cNvCxnSpPr>
            <a:cxnSpLocks/>
          </p:cNvCxnSpPr>
          <p:nvPr/>
        </p:nvCxnSpPr>
        <p:spPr>
          <a:xfrm>
            <a:off x="5560588" y="1089053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6682BBEB-22A4-3DA0-1459-905CA45D17EE}"/>
              </a:ext>
            </a:extLst>
          </p:cNvPr>
          <p:cNvCxnSpPr>
            <a:cxnSpLocks/>
          </p:cNvCxnSpPr>
          <p:nvPr/>
        </p:nvCxnSpPr>
        <p:spPr>
          <a:xfrm flipV="1">
            <a:off x="5593521" y="4902603"/>
            <a:ext cx="0" cy="291951"/>
          </a:xfrm>
          <a:prstGeom prst="straightConnector1">
            <a:avLst/>
          </a:prstGeom>
          <a:ln w="3175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>
            <a:extLst>
              <a:ext uri="{FF2B5EF4-FFF2-40B4-BE49-F238E27FC236}">
                <a16:creationId xmlns:a16="http://schemas.microsoft.com/office/drawing/2014/main" id="{D034311E-3B9D-3245-392A-DCE96E423A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8828" y="817213"/>
            <a:ext cx="4069193" cy="217359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E245644-B2A9-B723-21AE-9DF7CEB8B1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5333" y="3215197"/>
            <a:ext cx="4069185" cy="238629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60EB753B-D719-5DA8-C376-56253B81CB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4028" y="6133189"/>
            <a:ext cx="3421421" cy="1964980"/>
          </a:xfrm>
          <a:prstGeom prst="rect">
            <a:avLst/>
          </a:prstGeom>
        </p:spPr>
      </p:pic>
      <p:pic>
        <p:nvPicPr>
          <p:cNvPr id="44" name="Imagem 43">
            <a:extLst>
              <a:ext uri="{FF2B5EF4-FFF2-40B4-BE49-F238E27FC236}">
                <a16:creationId xmlns:a16="http://schemas.microsoft.com/office/drawing/2014/main" id="{7E0272C7-8054-04A7-07EB-2236A4A1A83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63520" y="6198627"/>
            <a:ext cx="2999256" cy="1905878"/>
          </a:xfrm>
          <a:prstGeom prst="rect">
            <a:avLst/>
          </a:prstGeom>
        </p:spPr>
      </p:pic>
      <p:cxnSp>
        <p:nvCxnSpPr>
          <p:cNvPr id="58" name="Conector de Seta Reta 27">
            <a:extLst>
              <a:ext uri="{FF2B5EF4-FFF2-40B4-BE49-F238E27FC236}">
                <a16:creationId xmlns:a16="http://schemas.microsoft.com/office/drawing/2014/main" id="{9413FA39-2139-6410-6D61-DACE13A374E3}"/>
              </a:ext>
            </a:extLst>
          </p:cNvPr>
          <p:cNvCxnSpPr>
            <a:cxnSpLocks/>
          </p:cNvCxnSpPr>
          <p:nvPr/>
        </p:nvCxnSpPr>
        <p:spPr>
          <a:xfrm>
            <a:off x="5593521" y="4572000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de Seta Reta 27">
            <a:extLst>
              <a:ext uri="{FF2B5EF4-FFF2-40B4-BE49-F238E27FC236}">
                <a16:creationId xmlns:a16="http://schemas.microsoft.com/office/drawing/2014/main" id="{6526A1A4-473F-0B35-26E8-63276C1CDADD}"/>
              </a:ext>
            </a:extLst>
          </p:cNvPr>
          <p:cNvCxnSpPr>
            <a:cxnSpLocks/>
          </p:cNvCxnSpPr>
          <p:nvPr/>
        </p:nvCxnSpPr>
        <p:spPr>
          <a:xfrm>
            <a:off x="5577585" y="4235691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de Seta Reta 27">
            <a:extLst>
              <a:ext uri="{FF2B5EF4-FFF2-40B4-BE49-F238E27FC236}">
                <a16:creationId xmlns:a16="http://schemas.microsoft.com/office/drawing/2014/main" id="{C7056804-4049-AE8C-0D62-B71A2BCC7761}"/>
              </a:ext>
            </a:extLst>
          </p:cNvPr>
          <p:cNvCxnSpPr>
            <a:cxnSpLocks/>
          </p:cNvCxnSpPr>
          <p:nvPr/>
        </p:nvCxnSpPr>
        <p:spPr>
          <a:xfrm>
            <a:off x="5577585" y="3908544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de Seta Reta 27">
            <a:extLst>
              <a:ext uri="{FF2B5EF4-FFF2-40B4-BE49-F238E27FC236}">
                <a16:creationId xmlns:a16="http://schemas.microsoft.com/office/drawing/2014/main" id="{CC076416-B7DA-002A-0181-290C94F5500F}"/>
              </a:ext>
            </a:extLst>
          </p:cNvPr>
          <p:cNvCxnSpPr>
            <a:cxnSpLocks/>
          </p:cNvCxnSpPr>
          <p:nvPr/>
        </p:nvCxnSpPr>
        <p:spPr>
          <a:xfrm>
            <a:off x="5573520" y="3555288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de Seta Reta 27">
            <a:extLst>
              <a:ext uri="{FF2B5EF4-FFF2-40B4-BE49-F238E27FC236}">
                <a16:creationId xmlns:a16="http://schemas.microsoft.com/office/drawing/2014/main" id="{35051C53-EE09-BBBE-0B90-C0F464139011}"/>
              </a:ext>
            </a:extLst>
          </p:cNvPr>
          <p:cNvCxnSpPr>
            <a:cxnSpLocks/>
          </p:cNvCxnSpPr>
          <p:nvPr/>
        </p:nvCxnSpPr>
        <p:spPr>
          <a:xfrm>
            <a:off x="5560588" y="3198846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27">
            <a:extLst>
              <a:ext uri="{FF2B5EF4-FFF2-40B4-BE49-F238E27FC236}">
                <a16:creationId xmlns:a16="http://schemas.microsoft.com/office/drawing/2014/main" id="{2E4EDFA8-4FE2-699A-D78D-DC7C005E958D}"/>
              </a:ext>
            </a:extLst>
          </p:cNvPr>
          <p:cNvCxnSpPr>
            <a:cxnSpLocks/>
          </p:cNvCxnSpPr>
          <p:nvPr/>
        </p:nvCxnSpPr>
        <p:spPr>
          <a:xfrm>
            <a:off x="5573520" y="2827311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de Seta Reta 27">
            <a:extLst>
              <a:ext uri="{FF2B5EF4-FFF2-40B4-BE49-F238E27FC236}">
                <a16:creationId xmlns:a16="http://schemas.microsoft.com/office/drawing/2014/main" id="{AEE3C50F-B059-BB5C-F92F-89D3D9CE7CCD}"/>
              </a:ext>
            </a:extLst>
          </p:cNvPr>
          <p:cNvCxnSpPr>
            <a:cxnSpLocks/>
          </p:cNvCxnSpPr>
          <p:nvPr/>
        </p:nvCxnSpPr>
        <p:spPr>
          <a:xfrm>
            <a:off x="5573520" y="2475364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de Seta Reta 27">
            <a:extLst>
              <a:ext uri="{FF2B5EF4-FFF2-40B4-BE49-F238E27FC236}">
                <a16:creationId xmlns:a16="http://schemas.microsoft.com/office/drawing/2014/main" id="{E0C92AB7-CFC3-3A10-CF01-32C8AF185CA7}"/>
              </a:ext>
            </a:extLst>
          </p:cNvPr>
          <p:cNvCxnSpPr>
            <a:cxnSpLocks/>
          </p:cNvCxnSpPr>
          <p:nvPr/>
        </p:nvCxnSpPr>
        <p:spPr>
          <a:xfrm>
            <a:off x="5575573" y="2136147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de Seta Reta 27">
            <a:extLst>
              <a:ext uri="{FF2B5EF4-FFF2-40B4-BE49-F238E27FC236}">
                <a16:creationId xmlns:a16="http://schemas.microsoft.com/office/drawing/2014/main" id="{F817EEBB-5D32-6C64-CA04-40FD73AF8764}"/>
              </a:ext>
            </a:extLst>
          </p:cNvPr>
          <p:cNvCxnSpPr>
            <a:cxnSpLocks/>
          </p:cNvCxnSpPr>
          <p:nvPr/>
        </p:nvCxnSpPr>
        <p:spPr>
          <a:xfrm>
            <a:off x="5575573" y="1779288"/>
            <a:ext cx="0" cy="291951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748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35346</TotalTime>
  <Words>422</Words>
  <Application>Microsoft Office PowerPoint</Application>
  <PresentationFormat>Apresentação na tela (4:3)</PresentationFormat>
  <Paragraphs>83</Paragraphs>
  <Slides>4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matheus.aquino</dc:creator>
  <cp:lastModifiedBy>Ana Cristina Franco Magalhães</cp:lastModifiedBy>
  <cp:revision>799</cp:revision>
  <cp:lastPrinted>2024-11-04T19:10:17Z</cp:lastPrinted>
  <dcterms:created xsi:type="dcterms:W3CDTF">2020-10-22T12:49:17Z</dcterms:created>
  <dcterms:modified xsi:type="dcterms:W3CDTF">2024-12-20T20:21:31Z</dcterms:modified>
</cp:coreProperties>
</file>