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rBCdsQCIkhQQ3vx2HMJO/yCPS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7E2EF6-C685-49CF-9981-0D26C0360FD2}">
  <a:tblStyle styleId="{597E2EF6-C685-49CF-9981-0D26C0360FD2}" styleName="Table_0"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CDD8FB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E8EDFD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9144000" y="-250"/>
            <a:ext cx="9144000" cy="102870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/>
          <p:nvPr>
            <p:ph type="title"/>
          </p:nvPr>
        </p:nvSpPr>
        <p:spPr>
          <a:xfrm>
            <a:off x="531000" y="2466350"/>
            <a:ext cx="8090400" cy="2964602"/>
          </a:xfrm>
          <a:prstGeom prst="rect">
            <a:avLst/>
          </a:prstGeom>
          <a:noFill/>
          <a:ln>
            <a:noFill/>
          </a:ln>
        </p:spPr>
        <p:txBody>
          <a:bodyPr anchorCtr="0" anchor="b" bIns="189625" lIns="189625" spcFirstLastPara="1" rIns="189625" wrap="square" tIns="189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531000" y="5606150"/>
            <a:ext cx="8090400" cy="24702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9879000" y="1448149"/>
            <a:ext cx="7674000" cy="7390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623399" y="8461150"/>
            <a:ext cx="11997602" cy="121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hasCustomPrompt="1" type="title"/>
          </p:nvPr>
        </p:nvSpPr>
        <p:spPr>
          <a:xfrm>
            <a:off x="623399" y="2212250"/>
            <a:ext cx="17041202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9625" lIns="189625" spcFirstLastPara="1" rIns="189625" wrap="square" tIns="189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00"/>
              <a:buFont typeface="Arial"/>
              <a:buNone/>
              <a:defRPr sz="2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623399" y="6304450"/>
            <a:ext cx="17041202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4635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17064011" y="9566909"/>
            <a:ext cx="309352" cy="29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623416" y="1489149"/>
            <a:ext cx="17041202" cy="4105201"/>
          </a:xfrm>
          <a:prstGeom prst="rect">
            <a:avLst/>
          </a:prstGeom>
          <a:noFill/>
          <a:ln>
            <a:noFill/>
          </a:ln>
        </p:spPr>
        <p:txBody>
          <a:bodyPr anchorCtr="0" anchor="b" bIns="189625" lIns="189625" spcFirstLastPara="1" rIns="189625" wrap="square" tIns="189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  <a:defRPr sz="10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623399" y="5668250"/>
            <a:ext cx="17041202" cy="15852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623416" y="1489149"/>
            <a:ext cx="17041202" cy="4105201"/>
          </a:xfrm>
          <a:prstGeom prst="rect">
            <a:avLst/>
          </a:prstGeom>
          <a:noFill/>
          <a:ln>
            <a:noFill/>
          </a:ln>
        </p:spPr>
        <p:txBody>
          <a:bodyPr anchorCtr="0" anchor="b" bIns="189625" lIns="189625" spcFirstLastPara="1" rIns="189625" wrap="square" tIns="189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  <a:defRPr sz="10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623399" y="5668250"/>
            <a:ext cx="17041202" cy="1585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623399" y="4301699"/>
            <a:ext cx="17041202" cy="168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623399" y="890050"/>
            <a:ext cx="17041202" cy="11454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623399" y="2304950"/>
            <a:ext cx="17041202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623399" y="890050"/>
            <a:ext cx="17041202" cy="11454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623399" y="2304950"/>
            <a:ext cx="7999802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412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indent="-412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indent="-412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indent="-412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indent="-412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2" type="body"/>
          </p:nvPr>
        </p:nvSpPr>
        <p:spPr>
          <a:xfrm>
            <a:off x="9664799" y="2304950"/>
            <a:ext cx="7999802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623399" y="890050"/>
            <a:ext cx="17041202" cy="11454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623399" y="1111200"/>
            <a:ext cx="5616002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9625" lIns="189625" spcFirstLastPara="1" rIns="189625" wrap="square" tIns="1896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623399" y="2779198"/>
            <a:ext cx="5616002" cy="63588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980500" y="900299"/>
            <a:ext cx="12735601" cy="8181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23399" y="890050"/>
            <a:ext cx="17041202" cy="1145402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b="0" i="0" sz="5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23399" y="2304950"/>
            <a:ext cx="17041202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>
            <a:lvl1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9625" lIns="189625" spcFirstLastPara="1" rIns="189625" wrap="square" tIns="1896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4412625" y="3350825"/>
            <a:ext cx="9715500" cy="29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ontserrat"/>
              <a:buNone/>
            </a:pPr>
            <a:r>
              <a:rPr b="1" i="0" lang="en-US" sz="8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da apresentação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1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0" name="Google Shape;150;p11"/>
          <p:cNvGraphicFramePr/>
          <p:nvPr/>
        </p:nvGraphicFramePr>
        <p:xfrm>
          <a:off x="1022405" y="1968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{597E2EF6-C685-49CF-9981-0D26C0360FD2}</a:tableStyleId>
              </a:tblPr>
              <a:tblGrid>
                <a:gridCol w="1931450"/>
                <a:gridCol w="2372275"/>
                <a:gridCol w="2431125"/>
                <a:gridCol w="2372300"/>
                <a:gridCol w="2401700"/>
                <a:gridCol w="2401700"/>
                <a:gridCol w="2521575"/>
              </a:tblGrid>
              <a:tr h="666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1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4</a:t>
                      </a:r>
                      <a:endParaRPr b="1" sz="22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7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98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ontserrat"/>
                        <a:buNone/>
                      </a:pPr>
                      <a:r>
                        <a:rPr b="1" lang="en-US" sz="2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400" u="none" cap="none" strike="noStrike"/>
                    </a:p>
                  </a:txBody>
                  <a:tcPr marT="182850" marB="182850" marR="182850" marL="182850">
                    <a:lnL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8585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11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da tabela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2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Outras cores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Outras cores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B80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0" name="Google Shape;1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856" y="3528236"/>
            <a:ext cx="10928288" cy="323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 txBox="1"/>
          <p:nvPr>
            <p:ph idx="4294967295" type="ctrTitle"/>
          </p:nvPr>
        </p:nvSpPr>
        <p:spPr>
          <a:xfrm>
            <a:off x="1298700" y="2931350"/>
            <a:ext cx="11424600" cy="48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/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850" lvl="0" marL="952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827300" y="3158999"/>
            <a:ext cx="16625400" cy="1008000"/>
            <a:chOff x="0" y="-1"/>
            <a:chExt cx="16625400" cy="1008000"/>
          </a:xfrm>
        </p:grpSpPr>
        <p:sp>
          <p:nvSpPr>
            <p:cNvPr id="77" name="Google Shape;77;p4"/>
            <p:cNvSpPr/>
            <p:nvPr/>
          </p:nvSpPr>
          <p:spPr>
            <a:xfrm>
              <a:off x="0" y="-1"/>
              <a:ext cx="16625400" cy="1008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ontserrat Medium"/>
                <a:buNone/>
              </a:pPr>
              <a:r>
                <a:t/>
              </a:r>
              <a:endParaRPr b="0" i="0" sz="35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8" name="Google Shape;78;p4"/>
            <p:cNvSpPr txBox="1"/>
            <p:nvPr/>
          </p:nvSpPr>
          <p:spPr>
            <a:xfrm>
              <a:off x="4762" y="41325"/>
              <a:ext cx="16615800" cy="84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9625" lIns="189625" spcFirstLastPara="1" rIns="189625" wrap="square" tIns="1896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ontserrat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Pauta 1</a:t>
              </a:r>
              <a:r>
                <a:rPr b="0" i="0" lang="en-US" sz="3000" u="none" cap="none" strike="noStrik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Adicione aqui o primeiro assunto a ser abordado na reunião.</a:t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4"/>
          <p:cNvSpPr txBox="1"/>
          <p:nvPr/>
        </p:nvSpPr>
        <p:spPr>
          <a:xfrm>
            <a:off x="7069010" y="2047159"/>
            <a:ext cx="414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Pauta / Agenda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832112" y="4448275"/>
            <a:ext cx="16615800" cy="84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9625" lIns="189625" spcFirstLastPara="1" rIns="189625" wrap="square" tIns="189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Pauta </a:t>
            </a:r>
            <a:r>
              <a:rPr b="1"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US" sz="3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Adicione aqui o </a:t>
            </a: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segundo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assunto a ser abordado na reunião.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4"/>
          <p:cNvGrpSpPr/>
          <p:nvPr/>
        </p:nvGrpSpPr>
        <p:grpSpPr>
          <a:xfrm>
            <a:off x="827300" y="5616224"/>
            <a:ext cx="16625400" cy="1008000"/>
            <a:chOff x="0" y="-1"/>
            <a:chExt cx="16625400" cy="1008000"/>
          </a:xfrm>
        </p:grpSpPr>
        <p:sp>
          <p:nvSpPr>
            <p:cNvPr id="82" name="Google Shape;82;p4"/>
            <p:cNvSpPr/>
            <p:nvPr/>
          </p:nvSpPr>
          <p:spPr>
            <a:xfrm>
              <a:off x="0" y="-1"/>
              <a:ext cx="16625400" cy="1008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ontserrat Medium"/>
                <a:buNone/>
              </a:pPr>
              <a:r>
                <a:t/>
              </a:r>
              <a:endParaRPr b="0" i="0" sz="35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4762" y="41325"/>
              <a:ext cx="16615800" cy="84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9625" lIns="189625" spcFirstLastPara="1" rIns="189625" wrap="square" tIns="1896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ontserrat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Pauta </a:t>
              </a:r>
              <a:r>
                <a:rPr b="1" lang="en-US" sz="3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b="0" i="0" lang="en-US" sz="3000" u="none" cap="none" strike="noStrik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Adicione aqui o </a:t>
              </a:r>
              <a:r>
                <a:rPr lang="en-US" sz="300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terceiro </a:t>
              </a:r>
              <a:r>
                <a:rPr b="0" i="0" lang="en-US" sz="3000" u="none" cap="none" strike="noStrik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assunto a ser abordado na reunião.</a:t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4"/>
          <p:cNvSpPr txBox="1"/>
          <p:nvPr/>
        </p:nvSpPr>
        <p:spPr>
          <a:xfrm>
            <a:off x="832112" y="6905500"/>
            <a:ext cx="16615800" cy="84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9625" lIns="189625" spcFirstLastPara="1" rIns="189625" wrap="square" tIns="189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Pauta </a:t>
            </a:r>
            <a:r>
              <a:rPr b="1"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US" sz="3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Adicione aqui o </a:t>
            </a: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quarto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assunto a ser abordado na reunião.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 flipH="1">
            <a:off x="8584906" y="-730648"/>
            <a:ext cx="21701265" cy="9418995"/>
          </a:xfrm>
          <a:custGeom>
            <a:rect b="b" l="l" r="r" t="t"/>
            <a:pathLst>
              <a:path extrusionOk="0" h="21600" w="2160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535353"/>
          </a:solidFill>
          <a:ln>
            <a:noFill/>
          </a:ln>
          <a:effectLst>
            <a:outerShdw blurRad="381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13324994" y="7999848"/>
            <a:ext cx="3749100" cy="620551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Montserrat"/>
              <a:buNone/>
            </a:pPr>
            <a:r>
              <a:rPr b="0" i="1" lang="en-US" sz="1600" u="none" cap="none" strike="noStrike">
                <a:solidFill>
                  <a:srgbClr val="DDDDDD"/>
                </a:solidFill>
                <a:latin typeface="Montserrat"/>
                <a:ea typeface="Montserrat"/>
                <a:cs typeface="Montserrat"/>
                <a:sym typeface="Montserrat"/>
              </a:rPr>
              <a:t>Foto: inserir nome do fotógrafo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>
            <p:ph idx="4294967295" type="ctrTitle"/>
          </p:nvPr>
        </p:nvSpPr>
        <p:spPr>
          <a:xfrm>
            <a:off x="718349" y="2081684"/>
            <a:ext cx="9542037" cy="3232196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SemiBold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Utilize este slide se tiver necessidade de ilustrar o assunto abordado com imagem: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04850" lvl="0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imagem relacionada ao tema;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52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704850" lvl="0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Caso a imagem mereça mais destaque, utilize o próximo slide.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710474" y="5769700"/>
            <a:ext cx="10605205" cy="3672301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SemiBold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Caso precise de espaço para um pouco mais de texto, pode utilizar esse espaço: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30250" lvl="0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52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730250" lvl="0" marL="95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Medium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Opção com foto 1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E599"/>
              </a:solidFill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-11952" y="1596111"/>
            <a:ext cx="18312000" cy="7395300"/>
          </a:xfrm>
          <a:prstGeom prst="rect">
            <a:avLst/>
          </a:prstGeom>
          <a:solidFill>
            <a:srgbClr val="53535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14072654" y="8367745"/>
            <a:ext cx="3749100" cy="620551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Montserrat"/>
              <a:buNone/>
            </a:pPr>
            <a:r>
              <a:rPr b="0" i="1" lang="en-US" sz="1600" u="none" cap="none" strike="noStrike">
                <a:solidFill>
                  <a:srgbClr val="DDDDDD"/>
                </a:solidFill>
                <a:latin typeface="Montserrat"/>
                <a:ea typeface="Montserrat"/>
                <a:cs typeface="Montserrat"/>
                <a:sym typeface="Montserrat"/>
              </a:rPr>
              <a:t>Foto: inserir nome do fotógrafo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Opção com foto 2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 txBox="1"/>
          <p:nvPr>
            <p:ph type="title"/>
          </p:nvPr>
        </p:nvSpPr>
        <p:spPr>
          <a:xfrm>
            <a:off x="1276699" y="2308124"/>
            <a:ext cx="16112100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Montserrat SemiBold"/>
              <a:buNone/>
            </a:pPr>
            <a:r>
              <a:rPr b="1" lang="en-US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Descreva aqui, em duas linhas, uma introdução da Pauta 01 e, em tópicos, apresente o que será abordado: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Montserrat Medium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49782" lvl="0" marL="74294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 Medium"/>
              <a:buNone/>
            </a:pPr>
            <a:r>
              <a:rPr lang="en-US" sz="3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3000"/>
          </a:p>
          <a:p>
            <a:pPr indent="742949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Montserrat Medium"/>
              <a:buNone/>
            </a:pPr>
            <a:r>
              <a:t/>
            </a:r>
            <a:endParaRPr sz="3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49782" lvl="0" marL="74294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 Medium"/>
              <a:buNone/>
            </a:pPr>
            <a:r>
              <a:rPr lang="en-US" sz="3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tópico;</a:t>
            </a:r>
            <a:endParaRPr sz="3000"/>
          </a:p>
          <a:p>
            <a:pPr indent="742949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Montserrat Medium"/>
              <a:buNone/>
            </a:pPr>
            <a:r>
              <a:t/>
            </a:r>
            <a:endParaRPr sz="3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49782" lvl="0" marL="74294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 Medium"/>
              <a:buNone/>
            </a:pPr>
            <a:r>
              <a:rPr lang="en-US" sz="3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terceiro tópico;</a:t>
            </a:r>
            <a:endParaRPr sz="3000"/>
          </a:p>
          <a:p>
            <a:pPr indent="742949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Montserrat Medium"/>
              <a:buNone/>
            </a:pPr>
            <a:r>
              <a:t/>
            </a:r>
            <a:endParaRPr sz="3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ontserrat Medium"/>
              <a:buNone/>
            </a:pPr>
            <a:b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30"/>
              <a:buFont typeface="Montserrat Medium"/>
              <a:buNone/>
            </a:pPr>
            <a:r>
              <a:t/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37"/>
              <a:buFont typeface="Montserrat"/>
              <a:buNone/>
            </a:pPr>
            <a:r>
              <a:rPr b="1"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(se tiver uma segunda pauta, duplique esse slide e repita o processo com a Pauta 02. Lembre de atualizar o número da pauta, no topo do slide)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30"/>
              <a:buFont typeface="Montserrat Medium"/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7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Pauta 1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 txBox="1"/>
          <p:nvPr/>
        </p:nvSpPr>
        <p:spPr>
          <a:xfrm>
            <a:off x="3195774" y="8548150"/>
            <a:ext cx="11896502" cy="582451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(Obs.: utilize toda a área branca do slide para deixar o gráfico no maior tamanho possível. Evite usar gráfico tipo pizza)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51;p23" id="121" name="Google Shape;121;p9"/>
          <p:cNvPicPr preferRelativeResize="0"/>
          <p:nvPr/>
        </p:nvPicPr>
        <p:blipFill rotWithShape="1">
          <a:blip r:embed="rId5">
            <a:alphaModFix/>
          </a:blip>
          <a:srcRect b="0" l="0" r="0" t="13674"/>
          <a:stretch/>
        </p:blipFill>
        <p:spPr>
          <a:xfrm>
            <a:off x="429449" y="2655520"/>
            <a:ext cx="17429100" cy="5190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0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0" title="Captura de Tela 2025-06-09 às 10.53.0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775" y="2148079"/>
            <a:ext cx="16936600" cy="627014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 txBox="1"/>
          <p:nvPr/>
        </p:nvSpPr>
        <p:spPr>
          <a:xfrm>
            <a:off x="1930354" y="5149600"/>
            <a:ext cx="272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58%</a:t>
            </a:r>
            <a:endParaRPr i="1"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jovens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3480504" y="3338000"/>
            <a:ext cx="272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19% </a:t>
            </a:r>
            <a:endParaRPr i="1"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adultos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4750504" y="4867650"/>
            <a:ext cx="272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</a:t>
            </a: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%</a:t>
            </a:r>
            <a:endParaRPr i="1"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idosos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9587704" y="5297225"/>
            <a:ext cx="272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</a:t>
            </a: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%</a:t>
            </a:r>
            <a:endParaRPr i="1"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homens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10726979" y="4036650"/>
            <a:ext cx="272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</a:t>
            </a: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%</a:t>
            </a:r>
            <a:endParaRPr i="1"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i="1" lang="en-US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mulher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 title="SMU006025_A_APRESENTAÇÃO-DE-SLIDE-_1920X1080PX_MANUAL15-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>
            <p:ph type="title"/>
          </p:nvPr>
        </p:nvSpPr>
        <p:spPr>
          <a:xfrm>
            <a:off x="1407457" y="2620054"/>
            <a:ext cx="16017300" cy="5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SemiBold"/>
              <a:buNone/>
            </a:pPr>
            <a:r>
              <a:rPr b="1" lang="en-US" sz="3000">
                <a:latin typeface="Montserrat SemiBold"/>
                <a:ea typeface="Montserrat SemiBold"/>
                <a:cs typeface="Montserrat SemiBold"/>
                <a:sym typeface="Montserrat SemiBold"/>
              </a:rPr>
              <a:t>Utilize todo o espaço do slide para ampliar o gráfico. </a:t>
            </a:r>
            <a:endParaRPr b="1"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SemiBold"/>
              <a:buNone/>
            </a:pPr>
            <a:r>
              <a:rPr b="1" lang="en-US" sz="3000">
                <a:latin typeface="Montserrat SemiBold"/>
                <a:ea typeface="Montserrat SemiBold"/>
                <a:cs typeface="Montserrat SemiBold"/>
                <a:sym typeface="Montserrat SemiBold"/>
              </a:rPr>
              <a:t>Selecione o tipo de gráfico mais apropriado à natureza dos dados, assegurando uma interpretação clara.</a:t>
            </a:r>
            <a:endParaRPr b="1"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b="1"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704850" lvl="0" marL="9525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3000"/>
          </a:p>
          <a:p>
            <a:pPr indent="9525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704850" lvl="0" marL="9525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tópico;</a:t>
            </a:r>
            <a:endParaRPr sz="3000"/>
          </a:p>
          <a:p>
            <a:pPr indent="9525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t/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704850" lvl="0" marL="9525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Insira aqui o terceiro tópico;</a:t>
            </a:r>
            <a:endParaRPr sz="3000"/>
          </a:p>
        </p:txBody>
      </p:sp>
      <p:sp>
        <p:nvSpPr>
          <p:cNvPr id="142" name="Google Shape;142;p8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835306" y="47030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b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