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8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9" r:id="rId36"/>
    <p:sldId id="300" r:id="rId37"/>
    <p:sldId id="301" r:id="rId38"/>
    <p:sldId id="292" r:id="rId39"/>
    <p:sldId id="293" r:id="rId40"/>
    <p:sldId id="294" r:id="rId41"/>
    <p:sldId id="295" r:id="rId42"/>
    <p:sldId id="296" r:id="rId43"/>
    <p:sldId id="297" r:id="rId44"/>
  </p:sldIdLst>
  <p:sldSz cx="12192000" cy="6858000"/>
  <p:notesSz cx="6858000" cy="9144000"/>
  <p:embeddedFontLst>
    <p:embeddedFont>
      <p:font typeface="Arial Black" panose="020B0A04020102020204" pitchFamily="34" charset="0"/>
      <p:regular r:id="rId46"/>
      <p:bold r:id="rId47"/>
    </p:embeddedFont>
    <p:embeddedFont>
      <p:font typeface="Arial Narrow" panose="020B0606020202030204" pitchFamily="34" charset="0"/>
      <p:regular r:id="rId48"/>
      <p:bold r:id="rId49"/>
      <p:italic r:id="rId50"/>
      <p:boldItalic r:id="rId51"/>
    </p:embeddedFont>
    <p:embeddedFont>
      <p:font typeface="Roboto Medium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jiF0G9spNB2/Kkxd18cfRBMCZLF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lherme Castellar" initials="GC" lastIdx="9" clrIdx="0">
    <p:extLst>
      <p:ext uri="{19B8F6BF-5375-455C-9EA6-DF929625EA0E}">
        <p15:presenceInfo xmlns:p15="http://schemas.microsoft.com/office/powerpoint/2012/main" userId="a87bf5b03b975461" providerId="Windows Live"/>
      </p:ext>
    </p:extLst>
  </p:cmAuthor>
  <p:cmAuthor id="2" name="Marcelo Rodrigues Moraes Maia" initials="MM" lastIdx="7" clrIdx="1">
    <p:extLst>
      <p:ext uri="{19B8F6BF-5375-455C-9EA6-DF929625EA0E}">
        <p15:presenceInfo xmlns:p15="http://schemas.microsoft.com/office/powerpoint/2012/main" userId="S::marcelo.maia@inpev.org.br::24d2a778-bf37-472a-9619-f76846db7c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97"/>
    <a:srgbClr val="007477"/>
    <a:srgbClr val="008177"/>
    <a:srgbClr val="A0D984"/>
    <a:srgbClr val="004652"/>
    <a:srgbClr val="F0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4" autoAdjust="0"/>
  </p:normalViewPr>
  <p:slideViewPr>
    <p:cSldViewPr snapToGrid="0">
      <p:cViewPr varScale="1">
        <p:scale>
          <a:sx n="59" d="100"/>
          <a:sy n="59" d="100"/>
        </p:scale>
        <p:origin x="844" y="5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41930442004952"/>
          <c:y val="9.7129080571060566E-2"/>
          <c:w val="0.53716122590525262"/>
          <c:h val="0.80574183885787887"/>
        </c:manualLayout>
      </c:layout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13D-9A46-9903-191576A3E29B}"/>
              </c:ext>
            </c:extLst>
          </c:dPt>
          <c:dPt>
            <c:idx val="1"/>
            <c:bubble3D val="0"/>
            <c:spPr>
              <a:solidFill>
                <a:srgbClr val="A0D98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13D-9A46-9903-191576A3E29B}"/>
              </c:ext>
            </c:extLst>
          </c:dPt>
          <c:dPt>
            <c:idx val="2"/>
            <c:bubble3D val="0"/>
            <c:spPr>
              <a:solidFill>
                <a:srgbClr val="00465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13D-9A46-9903-191576A3E29B}"/>
              </c:ext>
            </c:extLst>
          </c:dPt>
          <c:dPt>
            <c:idx val="3"/>
            <c:bubble3D val="0"/>
            <c:spPr>
              <a:solidFill>
                <a:srgbClr val="007477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13D-9A46-9903-191576A3E29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792118A-E4D0-AB41-A831-A70C5A3AFFEB}" type="PERCENTAGE">
                      <a:rPr lang="en-US">
                        <a:solidFill>
                          <a:srgbClr val="007477"/>
                        </a:solidFill>
                      </a:rPr>
                      <a:pPr/>
                      <a:t>[PORCENTAGEM]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13D-9A46-9903-191576A3E29B}"/>
                </c:ext>
              </c:extLst>
            </c:dLbl>
            <c:dLbl>
              <c:idx val="1"/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004652"/>
                      </a:solidFill>
                      <a:latin typeface="Urbane Medium" pitchFamily="2" charset="77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13D-9A46-9903-191576A3E29B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Urbane Medium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Planilha1!$A$2:$A$5</c:f>
              <c:numCache>
                <c:formatCode>General</c:formatCode>
                <c:ptCount val="4"/>
              </c:numCache>
            </c:num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10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3D-9A46-9903-191576A3E2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Reciclagem</c:v>
                </c:pt>
              </c:strCache>
            </c:strRef>
          </c:tx>
          <c:spPr>
            <a:solidFill>
              <a:srgbClr val="84D980"/>
            </a:solidFill>
            <a:ln>
              <a:noFill/>
            </a:ln>
          </c:spPr>
          <c:explosion val="7"/>
          <c:dPt>
            <c:idx val="0"/>
            <c:bubble3D val="0"/>
            <c:spPr>
              <a:solidFill>
                <a:srgbClr val="A0D98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A5-D34B-8622-D0BD2B71D52F}"/>
              </c:ext>
            </c:extLst>
          </c:dPt>
          <c:dPt>
            <c:idx val="1"/>
            <c:bubble3D val="0"/>
            <c:spPr>
              <a:solidFill>
                <a:srgbClr val="00465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A5-D34B-8622-D0BD2B71D5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4A5-D34B-8622-D0BD2B71D52F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4A5-D34B-8622-D0BD2B71D52F}"/>
              </c:ext>
            </c:extLst>
          </c:dPt>
          <c:dPt>
            <c:idx val="4"/>
            <c:bubble3D val="0"/>
            <c:spPr>
              <a:solidFill>
                <a:srgbClr val="84D9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C11-45A8-81DB-4830C34EEC94}"/>
              </c:ext>
            </c:extLst>
          </c:dPt>
          <c:cat>
            <c:strRef>
              <c:f>Planilha1!$A$2:$A$6</c:f>
              <c:strCache>
                <c:ptCount val="2"/>
                <c:pt idx="0">
                  <c:v>recicladas</c:v>
                </c:pt>
                <c:pt idx="1">
                  <c:v>incineradas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92</c:v>
                </c:pt>
                <c:pt idx="1">
                  <c:v>6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A5-D34B-8622-D0BD2B71D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4"/>
        <c:holeSize val="5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Google Shape;78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>
          <a:extLst>
            <a:ext uri="{FF2B5EF4-FFF2-40B4-BE49-F238E27FC236}">
              <a16:creationId xmlns:a16="http://schemas.microsoft.com/office/drawing/2014/main" id="{15A4C735-B89F-4842-E5B9-FCA6E7AED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35:notes">
            <a:extLst>
              <a:ext uri="{FF2B5EF4-FFF2-40B4-BE49-F238E27FC236}">
                <a16:creationId xmlns:a16="http://schemas.microsoft.com/office/drawing/2014/main" id="{46420F90-EEAA-8028-61C9-AD4E247A16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5:notes">
            <a:extLst>
              <a:ext uri="{FF2B5EF4-FFF2-40B4-BE49-F238E27FC236}">
                <a16:creationId xmlns:a16="http://schemas.microsoft.com/office/drawing/2014/main" id="{F24198DF-ED4D-0864-B671-4A20D9DCE4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269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>
          <a:extLst>
            <a:ext uri="{FF2B5EF4-FFF2-40B4-BE49-F238E27FC236}">
              <a16:creationId xmlns:a16="http://schemas.microsoft.com/office/drawing/2014/main" id="{3DF7B957-9658-A334-9E3D-52AA6431D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35:notes">
            <a:extLst>
              <a:ext uri="{FF2B5EF4-FFF2-40B4-BE49-F238E27FC236}">
                <a16:creationId xmlns:a16="http://schemas.microsoft.com/office/drawing/2014/main" id="{93EAF1CF-324B-E2FC-10FC-5F76D61E47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5:notes">
            <a:extLst>
              <a:ext uri="{FF2B5EF4-FFF2-40B4-BE49-F238E27FC236}">
                <a16:creationId xmlns:a16="http://schemas.microsoft.com/office/drawing/2014/main" id="{9930DC3B-EC29-BC1D-4F7F-F44A786522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9344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>
          <a:extLst>
            <a:ext uri="{FF2B5EF4-FFF2-40B4-BE49-F238E27FC236}">
              <a16:creationId xmlns:a16="http://schemas.microsoft.com/office/drawing/2014/main" id="{73AF2CDB-8459-23C5-36A5-61A5BB2AD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6:notes">
            <a:extLst>
              <a:ext uri="{FF2B5EF4-FFF2-40B4-BE49-F238E27FC236}">
                <a16:creationId xmlns:a16="http://schemas.microsoft.com/office/drawing/2014/main" id="{48418ED0-BFE0-85ED-8E09-289CC1B9FC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36:notes">
            <a:extLst>
              <a:ext uri="{FF2B5EF4-FFF2-40B4-BE49-F238E27FC236}">
                <a16:creationId xmlns:a16="http://schemas.microsoft.com/office/drawing/2014/main" id="{71914E26-74EF-9A91-F992-4B679ECA8F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8573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Arial Narrow"/>
              <a:buNone/>
              <a:defRPr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Narrow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Narrow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Narrow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1A2A3"/>
              </a:buClr>
              <a:buSzPts val="2400"/>
              <a:buNone/>
              <a:defRPr sz="2400">
                <a:solidFill>
                  <a:srgbClr val="A1A2A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1A2A3"/>
              </a:buClr>
              <a:buSzPts val="2000"/>
              <a:buNone/>
              <a:defRPr sz="2000">
                <a:solidFill>
                  <a:srgbClr val="A1A2A3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1A2A3"/>
              </a:buClr>
              <a:buSzPts val="1800"/>
              <a:buNone/>
              <a:defRPr sz="1800">
                <a:solidFill>
                  <a:srgbClr val="A1A2A3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1A2A3"/>
              </a:buClr>
              <a:buSzPts val="1600"/>
              <a:buNone/>
              <a:defRPr sz="1600">
                <a:solidFill>
                  <a:srgbClr val="A1A2A3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1A2A3"/>
              </a:buClr>
              <a:buSzPts val="1600"/>
              <a:buNone/>
              <a:defRPr sz="1600">
                <a:solidFill>
                  <a:srgbClr val="A1A2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1A2A3"/>
              </a:buClr>
              <a:buSzPts val="1600"/>
              <a:buNone/>
              <a:defRPr sz="1600">
                <a:solidFill>
                  <a:srgbClr val="A1A2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1A2A3"/>
              </a:buClr>
              <a:buSzPts val="1600"/>
              <a:buNone/>
              <a:defRPr sz="1600">
                <a:solidFill>
                  <a:srgbClr val="A1A2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1A2A3"/>
              </a:buClr>
              <a:buSzPts val="1600"/>
              <a:buNone/>
              <a:defRPr sz="1600">
                <a:solidFill>
                  <a:srgbClr val="A1A2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1A2A3"/>
              </a:buClr>
              <a:buSzPts val="1600"/>
              <a:buNone/>
              <a:defRPr sz="1600">
                <a:solidFill>
                  <a:srgbClr val="A1A2A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Narrow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1A2A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Narrow"/>
              <a:buNone/>
              <a:defRPr sz="4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1A2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8.pn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12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7.jpg"/><Relationship Id="rId5" Type="http://schemas.openxmlformats.org/officeDocument/2006/relationships/image" Target="../media/image43.jpg"/><Relationship Id="rId10" Type="http://schemas.openxmlformats.org/officeDocument/2006/relationships/image" Target="../media/image20.png"/><Relationship Id="rId4" Type="http://schemas.openxmlformats.org/officeDocument/2006/relationships/image" Target="../media/image42.jp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28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4.svg"/><Relationship Id="rId4" Type="http://schemas.openxmlformats.org/officeDocument/2006/relationships/image" Target="../media/image59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8.pn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72.png"/><Relationship Id="rId9" Type="http://schemas.openxmlformats.org/officeDocument/2006/relationships/image" Target="../media/image7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5" Type="http://schemas.openxmlformats.org/officeDocument/2006/relationships/image" Target="../media/image27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50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9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1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1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28.pn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85" y="270964"/>
            <a:ext cx="3430477" cy="734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t="-36036"/>
          <a:stretch/>
        </p:blipFill>
        <p:spPr>
          <a:xfrm>
            <a:off x="8192108" y="208627"/>
            <a:ext cx="3999892" cy="711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t="-25788"/>
          <a:stretch/>
        </p:blipFill>
        <p:spPr>
          <a:xfrm>
            <a:off x="5675208" y="208627"/>
            <a:ext cx="3562139" cy="730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26536" y="527445"/>
            <a:ext cx="3288804" cy="697105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 rot="10800000">
            <a:off x="0" y="-84647"/>
            <a:ext cx="12192000" cy="6942647"/>
          </a:xfrm>
          <a:prstGeom prst="rect">
            <a:avLst/>
          </a:prstGeom>
          <a:gradFill>
            <a:gsLst>
              <a:gs pos="0">
                <a:srgbClr val="A0D984">
                  <a:alpha val="43921"/>
                </a:srgbClr>
              </a:gs>
              <a:gs pos="49000">
                <a:srgbClr val="009E97">
                  <a:alpha val="36078"/>
                </a:srgbClr>
              </a:gs>
              <a:gs pos="97000">
                <a:srgbClr val="84D980">
                  <a:alpha val="52941"/>
                </a:srgbClr>
              </a:gs>
              <a:gs pos="100000">
                <a:srgbClr val="84D980">
                  <a:alpha val="52941"/>
                </a:srgbClr>
              </a:gs>
            </a:gsLst>
            <a:lin ang="10800000" scaled="0"/>
          </a:gradFill>
          <a:ln w="12700" cap="flat" cmpd="sng">
            <a:solidFill>
              <a:srgbClr val="0042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4736417" y="-62285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-220133" y="-350796"/>
            <a:ext cx="12794289" cy="2526457"/>
          </a:xfrm>
          <a:prstGeom prst="rect">
            <a:avLst/>
          </a:prstGeom>
          <a:solidFill>
            <a:srgbClr val="0074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12211" y="492750"/>
            <a:ext cx="2704282" cy="155640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/>
          <p:nvPr/>
        </p:nvSpPr>
        <p:spPr>
          <a:xfrm>
            <a:off x="10306210" y="155328"/>
            <a:ext cx="16448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MAIO 2026</a:t>
            </a:r>
            <a:endParaRPr dirty="0"/>
          </a:p>
        </p:txBody>
      </p:sp>
      <p:sp>
        <p:nvSpPr>
          <p:cNvPr id="99" name="Google Shape;99;p1"/>
          <p:cNvSpPr txBox="1"/>
          <p:nvPr/>
        </p:nvSpPr>
        <p:spPr>
          <a:xfrm>
            <a:off x="6819490" y="4060550"/>
            <a:ext cx="4974721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Juntos por um destino melhor</a:t>
            </a:r>
            <a:endParaRPr sz="5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507" y="-175619"/>
            <a:ext cx="4723788" cy="252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477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"/>
          <p:cNvSpPr txBox="1"/>
          <p:nvPr/>
        </p:nvSpPr>
        <p:spPr>
          <a:xfrm>
            <a:off x="6915280" y="2659678"/>
            <a:ext cx="572283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>
                <a:solidFill>
                  <a:srgbClr val="AAD29A"/>
                </a:solidFill>
                <a:latin typeface="Arial"/>
                <a:ea typeface="Arial"/>
                <a:cs typeface="Arial"/>
                <a:sym typeface="Arial"/>
              </a:rPr>
              <a:t>Quem somos</a:t>
            </a:r>
            <a:endParaRPr sz="6600" b="1">
              <a:solidFill>
                <a:srgbClr val="AAD2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4082" y="5159664"/>
            <a:ext cx="2704282" cy="155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72" y="1"/>
            <a:ext cx="4319704" cy="23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0793" y="5159663"/>
            <a:ext cx="2704282" cy="155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5">
            <a:alphaModFix/>
          </a:blip>
          <a:srcRect l="-5033" r="-5393"/>
          <a:stretch/>
        </p:blipFill>
        <p:spPr>
          <a:xfrm>
            <a:off x="1007644" y="964611"/>
            <a:ext cx="14162402" cy="6876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1"/>
          <p:cNvPicPr preferRelativeResize="0"/>
          <p:nvPr/>
        </p:nvPicPr>
        <p:blipFill rotWithShape="1">
          <a:blip r:embed="rId3">
            <a:alphaModFix/>
          </a:blip>
          <a:srcRect l="-925" r="-925"/>
          <a:stretch/>
        </p:blipFill>
        <p:spPr>
          <a:xfrm>
            <a:off x="-196851" y="1143361"/>
            <a:ext cx="12585700" cy="73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11"/>
          <p:cNvGrpSpPr/>
          <p:nvPr/>
        </p:nvGrpSpPr>
        <p:grpSpPr>
          <a:xfrm>
            <a:off x="7696200" y="3714356"/>
            <a:ext cx="3970468" cy="2796456"/>
            <a:chOff x="7696200" y="3714356"/>
            <a:chExt cx="3970468" cy="2796456"/>
          </a:xfrm>
        </p:grpSpPr>
        <p:sp>
          <p:nvSpPr>
            <p:cNvPr id="213" name="Google Shape;213;p11"/>
            <p:cNvSpPr/>
            <p:nvPr/>
          </p:nvSpPr>
          <p:spPr>
            <a:xfrm>
              <a:off x="7696200" y="3714356"/>
              <a:ext cx="3970468" cy="2796456"/>
            </a:xfrm>
            <a:prstGeom prst="round2SameRect">
              <a:avLst>
                <a:gd name="adj1" fmla="val 7758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7906845" y="3902244"/>
              <a:ext cx="3549178" cy="2463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100" cap="none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Programa brasileiro </a:t>
              </a:r>
              <a:br>
                <a:rPr lang="pt-BR" sz="2100" cap="none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2100" cap="none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de logística reversa </a:t>
              </a:r>
              <a:br>
                <a:rPr lang="pt-BR" sz="2100" cap="none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2100" cap="none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de embalagens vazias e sobras pós-consumo de defensivos agrícolas</a:t>
              </a:r>
              <a:endParaRPr/>
            </a:p>
          </p:txBody>
        </p:sp>
      </p:grpSp>
      <p:sp>
        <p:nvSpPr>
          <p:cNvPr id="215" name="Google Shape;215;p11"/>
          <p:cNvSpPr txBox="1"/>
          <p:nvPr/>
        </p:nvSpPr>
        <p:spPr>
          <a:xfrm>
            <a:off x="478221" y="222173"/>
            <a:ext cx="97391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Sistema Campo Limpo</a:t>
            </a: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10699749" y="897389"/>
            <a:ext cx="1689100" cy="245972"/>
          </a:xfrm>
          <a:prstGeom prst="rect">
            <a:avLst/>
          </a:prstGeom>
          <a:solidFill>
            <a:srgbClr val="F0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2"/>
          <p:cNvGrpSpPr/>
          <p:nvPr/>
        </p:nvGrpSpPr>
        <p:grpSpPr>
          <a:xfrm>
            <a:off x="4976786" y="167277"/>
            <a:ext cx="3137812" cy="3266764"/>
            <a:chOff x="661928" y="1086445"/>
            <a:chExt cx="1530286" cy="1593175"/>
          </a:xfrm>
        </p:grpSpPr>
        <p:sp>
          <p:nvSpPr>
            <p:cNvPr id="223" name="Google Shape;223;p12"/>
            <p:cNvSpPr/>
            <p:nvPr/>
          </p:nvSpPr>
          <p:spPr>
            <a:xfrm>
              <a:off x="823758" y="1929580"/>
              <a:ext cx="599936" cy="738248"/>
            </a:xfrm>
            <a:prstGeom prst="roundRect">
              <a:avLst>
                <a:gd name="adj" fmla="val 627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4" name="Google Shape;224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1928" y="1086445"/>
              <a:ext cx="1530286" cy="1593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5" name="Google Shape;2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 txBox="1"/>
          <p:nvPr/>
        </p:nvSpPr>
        <p:spPr>
          <a:xfrm>
            <a:off x="8129273" y="4441481"/>
            <a:ext cx="359695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Sabemos que, juntos, </a:t>
            </a:r>
            <a:br>
              <a:rPr lang="pt-BR" sz="2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o resultado é sempre melhor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482168" y="211176"/>
            <a:ext cx="444161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Trabalhamos para manter o campo livre de embalagens vazias</a:t>
            </a:r>
            <a:endParaRPr/>
          </a:p>
        </p:txBody>
      </p:sp>
      <p:pic>
        <p:nvPicPr>
          <p:cNvPr id="228" name="Google Shape;22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0788" y="1929222"/>
            <a:ext cx="3054779" cy="303385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7724943" y="2250648"/>
            <a:ext cx="1902538" cy="65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Canais de distribuição</a:t>
            </a:r>
            <a:endParaRPr/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5767" y="1908225"/>
            <a:ext cx="3262892" cy="307584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 txBox="1"/>
          <p:nvPr/>
        </p:nvSpPr>
        <p:spPr>
          <a:xfrm>
            <a:off x="3504638" y="3953990"/>
            <a:ext cx="1902537" cy="65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Indústria fabricante</a:t>
            </a:r>
            <a:endParaRPr/>
          </a:p>
        </p:txBody>
      </p:sp>
      <p:pic>
        <p:nvPicPr>
          <p:cNvPr id="232" name="Google Shape;23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5922" y="3742587"/>
            <a:ext cx="3266764" cy="292605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2"/>
          <p:cNvSpPr txBox="1"/>
          <p:nvPr/>
        </p:nvSpPr>
        <p:spPr>
          <a:xfrm>
            <a:off x="5407175" y="5828320"/>
            <a:ext cx="2114971" cy="37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Poder público</a:t>
            </a:r>
            <a:endParaRPr/>
          </a:p>
        </p:txBody>
      </p:sp>
      <p:pic>
        <p:nvPicPr>
          <p:cNvPr id="234" name="Google Shape;23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2"/>
          <p:cNvSpPr txBox="1"/>
          <p:nvPr/>
        </p:nvSpPr>
        <p:spPr>
          <a:xfrm>
            <a:off x="4855895" y="1317509"/>
            <a:ext cx="1689797" cy="37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Agricultor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/>
          <p:nvPr/>
        </p:nvSpPr>
        <p:spPr>
          <a:xfrm>
            <a:off x="5958084" y="6119336"/>
            <a:ext cx="5492637" cy="738664"/>
          </a:xfrm>
          <a:prstGeom prst="round2SameRect">
            <a:avLst>
              <a:gd name="adj1" fmla="val 7758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713198" y="2737132"/>
            <a:ext cx="166035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Agricultor</a:t>
            </a:r>
            <a:endParaRPr/>
          </a:p>
        </p:txBody>
      </p:sp>
      <p:sp>
        <p:nvSpPr>
          <p:cNvPr id="242" name="Google Shape;242;p13"/>
          <p:cNvSpPr txBox="1"/>
          <p:nvPr/>
        </p:nvSpPr>
        <p:spPr>
          <a:xfrm>
            <a:off x="3444938" y="2691412"/>
            <a:ext cx="18693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Canais de distribuição</a:t>
            </a:r>
            <a:endParaRPr/>
          </a:p>
        </p:txBody>
      </p:sp>
      <p:grpSp>
        <p:nvGrpSpPr>
          <p:cNvPr id="243" name="Google Shape;243;p13"/>
          <p:cNvGrpSpPr/>
          <p:nvPr/>
        </p:nvGrpSpPr>
        <p:grpSpPr>
          <a:xfrm>
            <a:off x="661928" y="1132165"/>
            <a:ext cx="1530286" cy="1593175"/>
            <a:chOff x="661928" y="1086445"/>
            <a:chExt cx="1530286" cy="1593175"/>
          </a:xfrm>
        </p:grpSpPr>
        <p:sp>
          <p:nvSpPr>
            <p:cNvPr id="244" name="Google Shape;244;p13"/>
            <p:cNvSpPr/>
            <p:nvPr/>
          </p:nvSpPr>
          <p:spPr>
            <a:xfrm>
              <a:off x="823758" y="1929580"/>
              <a:ext cx="599936" cy="738248"/>
            </a:xfrm>
            <a:prstGeom prst="roundRect">
              <a:avLst>
                <a:gd name="adj" fmla="val 627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5" name="Google Shape;245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1928" y="1086445"/>
              <a:ext cx="1530286" cy="1593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" name="Google Shape;24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4938" y="1396710"/>
            <a:ext cx="1289749" cy="128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9552" y="1432497"/>
            <a:ext cx="1390110" cy="124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1804" y="1396710"/>
            <a:ext cx="1358808" cy="128091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3"/>
          <p:cNvSpPr txBox="1"/>
          <p:nvPr/>
        </p:nvSpPr>
        <p:spPr>
          <a:xfrm>
            <a:off x="5661231" y="2691412"/>
            <a:ext cx="14556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Indústria fabricante</a:t>
            </a:r>
            <a:endParaRPr/>
          </a:p>
        </p:txBody>
      </p:sp>
      <p:sp>
        <p:nvSpPr>
          <p:cNvPr id="250" name="Google Shape;250;p13"/>
          <p:cNvSpPr txBox="1"/>
          <p:nvPr/>
        </p:nvSpPr>
        <p:spPr>
          <a:xfrm>
            <a:off x="8013151" y="2854546"/>
            <a:ext cx="207812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Poder público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708269" y="3111478"/>
            <a:ext cx="231795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Lavar</a:t>
            </a:r>
            <a:r>
              <a:rPr lang="pt-BR" sz="14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as embalagens e inutilizar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Armazenar</a:t>
            </a: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temporariamente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na propriedade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Devolver</a:t>
            </a: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no local indicado na nota fiscal até um ano após a compra.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Comprovar</a:t>
            </a: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Guardar o comprovante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 devolução por  um ano</a:t>
            </a:r>
            <a:endParaRPr/>
          </a:p>
        </p:txBody>
      </p:sp>
      <p:sp>
        <p:nvSpPr>
          <p:cNvPr id="252" name="Google Shape;252;p13"/>
          <p:cNvSpPr txBox="1"/>
          <p:nvPr/>
        </p:nvSpPr>
        <p:spPr>
          <a:xfrm>
            <a:off x="3444939" y="3370618"/>
            <a:ext cx="2317950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Ao vender o produto,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indicar</a:t>
            </a: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o local de devolução na nota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fiscal de venda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Receber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Dispor e gerenciar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local de recebimento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Comprovar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Emitir comprovante </a:t>
            </a:r>
            <a:b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 devolução para agricultores </a:t>
            </a:r>
            <a:endParaRPr/>
          </a:p>
        </p:txBody>
      </p:sp>
      <p:sp>
        <p:nvSpPr>
          <p:cNvPr id="253" name="Google Shape;253;p13"/>
          <p:cNvSpPr txBox="1"/>
          <p:nvPr/>
        </p:nvSpPr>
        <p:spPr>
          <a:xfrm>
            <a:off x="5661230" y="3370618"/>
            <a:ext cx="2317949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Retirar</a:t>
            </a:r>
            <a:r>
              <a:rPr lang="pt-BR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as embalagens vazias devolvidas nas unidades de recebimento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Destinar</a:t>
            </a:r>
            <a:br>
              <a:rPr lang="pt-B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Dar a correta destinação final às embalagens </a:t>
            </a:r>
            <a:r>
              <a:rPr lang="pt-BR" sz="12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(reciclagem ou incineração)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3"/>
          <p:cNvSpPr txBox="1"/>
          <p:nvPr/>
        </p:nvSpPr>
        <p:spPr>
          <a:xfrm>
            <a:off x="8013151" y="3370618"/>
            <a:ext cx="227193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Fiscalizar </a:t>
            </a:r>
            <a:br>
              <a:rPr lang="pt-B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o cumprimento das responsabilidades compartilhadas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Licenciar</a:t>
            </a:r>
            <a:br>
              <a:rPr lang="pt-B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as unidades de recebimento</a:t>
            </a:r>
            <a:endParaRPr/>
          </a:p>
        </p:txBody>
      </p:sp>
      <p:sp>
        <p:nvSpPr>
          <p:cNvPr id="255" name="Google Shape;255;p13"/>
          <p:cNvSpPr txBox="1"/>
          <p:nvPr/>
        </p:nvSpPr>
        <p:spPr>
          <a:xfrm>
            <a:off x="478221" y="222173"/>
            <a:ext cx="97391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Responsabilidades compartilhadas¹</a:t>
            </a:r>
            <a:endParaRPr/>
          </a:p>
        </p:txBody>
      </p:sp>
      <p:sp>
        <p:nvSpPr>
          <p:cNvPr id="256" name="Google Shape;256;p13"/>
          <p:cNvSpPr txBox="1"/>
          <p:nvPr/>
        </p:nvSpPr>
        <p:spPr>
          <a:xfrm>
            <a:off x="5991094" y="6201607"/>
            <a:ext cx="54926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1. De acordo com a Lei Federal 14.785/ 2023 e pelo Decreto Federal nº 4.074/2002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13"/>
          <p:cNvGrpSpPr/>
          <p:nvPr/>
        </p:nvGrpSpPr>
        <p:grpSpPr>
          <a:xfrm>
            <a:off x="9905531" y="1381697"/>
            <a:ext cx="1672833" cy="1672833"/>
            <a:chOff x="9905531" y="1335977"/>
            <a:chExt cx="1672833" cy="1672833"/>
          </a:xfrm>
        </p:grpSpPr>
        <p:sp>
          <p:nvSpPr>
            <p:cNvPr id="259" name="Google Shape;259;p13"/>
            <p:cNvSpPr/>
            <p:nvPr/>
          </p:nvSpPr>
          <p:spPr>
            <a:xfrm>
              <a:off x="9905531" y="1335977"/>
              <a:ext cx="1672833" cy="1672833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0042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3"/>
            <p:cNvSpPr txBox="1"/>
            <p:nvPr/>
          </p:nvSpPr>
          <p:spPr>
            <a:xfrm>
              <a:off x="10000396" y="1803061"/>
              <a:ext cx="1483102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Educar e conscientizar os agricultores</a:t>
              </a:r>
              <a:endParaRPr/>
            </a:p>
          </p:txBody>
        </p:sp>
      </p:grpSp>
      <p:pic>
        <p:nvPicPr>
          <p:cNvPr id="261" name="Google Shape;26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9813" y="1081422"/>
            <a:ext cx="9540587" cy="29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099" y="326595"/>
            <a:ext cx="12334949" cy="621802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4"/>
          <p:cNvSpPr txBox="1"/>
          <p:nvPr/>
        </p:nvSpPr>
        <p:spPr>
          <a:xfrm>
            <a:off x="953926" y="1735596"/>
            <a:ext cx="20864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Grupo de trabalho Andef </a:t>
            </a:r>
            <a:endParaRPr/>
          </a:p>
        </p:txBody>
      </p:sp>
      <p:sp>
        <p:nvSpPr>
          <p:cNvPr id="269" name="Google Shape;269;p14"/>
          <p:cNvSpPr txBox="1"/>
          <p:nvPr/>
        </p:nvSpPr>
        <p:spPr>
          <a:xfrm>
            <a:off x="324820" y="1737292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 1992</a:t>
            </a:r>
            <a:endParaRPr/>
          </a:p>
        </p:txBody>
      </p:sp>
      <p:sp>
        <p:nvSpPr>
          <p:cNvPr id="270" name="Google Shape;270;p14"/>
          <p:cNvSpPr txBox="1"/>
          <p:nvPr/>
        </p:nvSpPr>
        <p:spPr>
          <a:xfrm>
            <a:off x="953926" y="2303183"/>
            <a:ext cx="209917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Projeto-piloto Guariba </a:t>
            </a:r>
            <a:endParaRPr/>
          </a:p>
        </p:txBody>
      </p:sp>
      <p:sp>
        <p:nvSpPr>
          <p:cNvPr id="271" name="Google Shape;271;p14"/>
          <p:cNvSpPr txBox="1"/>
          <p:nvPr/>
        </p:nvSpPr>
        <p:spPr>
          <a:xfrm>
            <a:off x="324820" y="2304879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 1994</a:t>
            </a:r>
            <a:endParaRPr/>
          </a:p>
        </p:txBody>
      </p:sp>
      <p:sp>
        <p:nvSpPr>
          <p:cNvPr id="272" name="Google Shape;272;p14"/>
          <p:cNvSpPr txBox="1"/>
          <p:nvPr/>
        </p:nvSpPr>
        <p:spPr>
          <a:xfrm>
            <a:off x="953926" y="2901153"/>
            <a:ext cx="196687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Regulamentação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 tríplice lavagem NBR13968</a:t>
            </a:r>
            <a:endParaRPr/>
          </a:p>
        </p:txBody>
      </p:sp>
      <p:sp>
        <p:nvSpPr>
          <p:cNvPr id="273" name="Google Shape;273;p14"/>
          <p:cNvSpPr txBox="1"/>
          <p:nvPr/>
        </p:nvSpPr>
        <p:spPr>
          <a:xfrm>
            <a:off x="324820" y="2901153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 1997</a:t>
            </a:r>
            <a:endParaRPr/>
          </a:p>
        </p:txBody>
      </p:sp>
      <p:sp>
        <p:nvSpPr>
          <p:cNvPr id="274" name="Google Shape;274;p14"/>
          <p:cNvSpPr txBox="1"/>
          <p:nvPr/>
        </p:nvSpPr>
        <p:spPr>
          <a:xfrm>
            <a:off x="953926" y="3770594"/>
            <a:ext cx="193627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Lei nº 9.974/2000 </a:t>
            </a:r>
            <a:endParaRPr/>
          </a:p>
        </p:txBody>
      </p:sp>
      <p:sp>
        <p:nvSpPr>
          <p:cNvPr id="275" name="Google Shape;275;p14"/>
          <p:cNvSpPr txBox="1"/>
          <p:nvPr/>
        </p:nvSpPr>
        <p:spPr>
          <a:xfrm>
            <a:off x="324820" y="3748716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 2000</a:t>
            </a:r>
            <a:endParaRPr/>
          </a:p>
        </p:txBody>
      </p:sp>
      <p:sp>
        <p:nvSpPr>
          <p:cNvPr id="276" name="Google Shape;276;p14"/>
          <p:cNvSpPr txBox="1"/>
          <p:nvPr/>
        </p:nvSpPr>
        <p:spPr>
          <a:xfrm>
            <a:off x="953926" y="4344698"/>
            <a:ext cx="1856406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cap="none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Publicação do decreto </a:t>
            </a:r>
            <a:br>
              <a:rPr lang="pt-BR" sz="1100" b="1" cap="none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 b="1" cap="none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nº 4.074/2002, que regulamenta a </a:t>
            </a:r>
            <a:br>
              <a:rPr lang="pt-BR" sz="1100" b="1" cap="none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 b="1" cap="none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lei nº 9.974/2000</a:t>
            </a:r>
            <a:endParaRPr/>
          </a:p>
        </p:txBody>
      </p:sp>
      <p:sp>
        <p:nvSpPr>
          <p:cNvPr id="277" name="Google Shape;277;p14"/>
          <p:cNvSpPr txBox="1"/>
          <p:nvPr/>
        </p:nvSpPr>
        <p:spPr>
          <a:xfrm>
            <a:off x="324820" y="4344698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 2002</a:t>
            </a:r>
            <a:endParaRPr/>
          </a:p>
        </p:txBody>
      </p:sp>
      <p:sp>
        <p:nvSpPr>
          <p:cNvPr id="278" name="Google Shape;278;p14"/>
          <p:cNvSpPr txBox="1"/>
          <p:nvPr/>
        </p:nvSpPr>
        <p:spPr>
          <a:xfrm>
            <a:off x="953926" y="5331240"/>
            <a:ext cx="2139019" cy="9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SIC (Sistema de Informações das </a:t>
            </a:r>
            <a:br>
              <a:rPr lang="pt-BR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Centrais de Recebimento)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Conama 334</a:t>
            </a:r>
            <a:endParaRPr/>
          </a:p>
        </p:txBody>
      </p:sp>
      <p:sp>
        <p:nvSpPr>
          <p:cNvPr id="279" name="Google Shape;279;p14"/>
          <p:cNvSpPr txBox="1"/>
          <p:nvPr/>
        </p:nvSpPr>
        <p:spPr>
          <a:xfrm>
            <a:off x="3222859" y="5671342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2005</a:t>
            </a:r>
            <a:endParaRPr/>
          </a:p>
        </p:txBody>
      </p:sp>
      <p:sp>
        <p:nvSpPr>
          <p:cNvPr id="280" name="Google Shape;280;p14"/>
          <p:cNvSpPr txBox="1"/>
          <p:nvPr/>
        </p:nvSpPr>
        <p:spPr>
          <a:xfrm>
            <a:off x="3781225" y="5671342"/>
            <a:ext cx="1795694" cy="67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Comemoração do Dia </a:t>
            </a:r>
            <a:b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Nacional do Campo </a:t>
            </a:r>
            <a:b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Limpo (DNCL)</a:t>
            </a:r>
            <a:endParaRPr/>
          </a:p>
        </p:txBody>
      </p:sp>
      <p:sp>
        <p:nvSpPr>
          <p:cNvPr id="281" name="Google Shape;281;p14"/>
          <p:cNvSpPr txBox="1"/>
          <p:nvPr/>
        </p:nvSpPr>
        <p:spPr>
          <a:xfrm>
            <a:off x="3222859" y="4875963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2006</a:t>
            </a:r>
            <a:endParaRPr/>
          </a:p>
        </p:txBody>
      </p:sp>
      <p:sp>
        <p:nvSpPr>
          <p:cNvPr id="282" name="Google Shape;282;p14"/>
          <p:cNvSpPr txBox="1"/>
          <p:nvPr/>
        </p:nvSpPr>
        <p:spPr>
          <a:xfrm>
            <a:off x="3781225" y="4875963"/>
            <a:ext cx="1977453" cy="61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Consolidação dos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Recebimentos Itinerantes</a:t>
            </a:r>
            <a:endParaRPr/>
          </a:p>
        </p:txBody>
      </p:sp>
      <p:sp>
        <p:nvSpPr>
          <p:cNvPr id="283" name="Google Shape;283;p14"/>
          <p:cNvSpPr txBox="1"/>
          <p:nvPr/>
        </p:nvSpPr>
        <p:spPr>
          <a:xfrm>
            <a:off x="3222859" y="3971031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2007</a:t>
            </a:r>
            <a:endParaRPr/>
          </a:p>
        </p:txBody>
      </p:sp>
      <p:sp>
        <p:nvSpPr>
          <p:cNvPr id="284" name="Google Shape;284;p14"/>
          <p:cNvSpPr txBox="1"/>
          <p:nvPr/>
        </p:nvSpPr>
        <p:spPr>
          <a:xfrm>
            <a:off x="3781225" y="3971031"/>
            <a:ext cx="1977454" cy="61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Criação do curso de Ensino a Distância (EAD) Campo Limpo </a:t>
            </a:r>
            <a:endParaRPr/>
          </a:p>
        </p:txBody>
      </p:sp>
      <p:sp>
        <p:nvSpPr>
          <p:cNvPr id="285" name="Google Shape;285;p14"/>
          <p:cNvSpPr txBox="1"/>
          <p:nvPr/>
        </p:nvSpPr>
        <p:spPr>
          <a:xfrm>
            <a:off x="3781225" y="2552500"/>
            <a:ext cx="2162532" cy="10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Oficialização do DNCL 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Início da operação da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Campo Limpo Reciclagem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Transformação de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Plásticos S.A. </a:t>
            </a:r>
            <a:endParaRPr/>
          </a:p>
        </p:txBody>
      </p:sp>
      <p:sp>
        <p:nvSpPr>
          <p:cNvPr id="286" name="Google Shape;286;p14"/>
          <p:cNvSpPr txBox="1"/>
          <p:nvPr/>
        </p:nvSpPr>
        <p:spPr>
          <a:xfrm>
            <a:off x="3222859" y="1147985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endParaRPr/>
          </a:p>
        </p:txBody>
      </p:sp>
      <p:sp>
        <p:nvSpPr>
          <p:cNvPr id="287" name="Google Shape;287;p14"/>
          <p:cNvSpPr txBox="1"/>
          <p:nvPr/>
        </p:nvSpPr>
        <p:spPr>
          <a:xfrm>
            <a:off x="3781225" y="1147985"/>
            <a:ext cx="2358311" cy="10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Política Nacional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Resíduos Sólidos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Início do Programa de Educação Ambiental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(PEA) Campo Limpo</a:t>
            </a:r>
            <a:endParaRPr/>
          </a:p>
        </p:txBody>
      </p:sp>
      <p:sp>
        <p:nvSpPr>
          <p:cNvPr id="288" name="Google Shape;288;p14"/>
          <p:cNvSpPr txBox="1"/>
          <p:nvPr/>
        </p:nvSpPr>
        <p:spPr>
          <a:xfrm>
            <a:off x="7473160" y="1366575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/>
          </a:p>
        </p:txBody>
      </p:sp>
      <p:sp>
        <p:nvSpPr>
          <p:cNvPr id="289" name="Google Shape;289;p14"/>
          <p:cNvSpPr txBox="1"/>
          <p:nvPr/>
        </p:nvSpPr>
        <p:spPr>
          <a:xfrm>
            <a:off x="5772576" y="1663245"/>
            <a:ext cx="2191616" cy="61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Início da operação </a:t>
            </a:r>
            <a:br>
              <a:rPr lang="pt-BR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 Campo Limpo Tampas </a:t>
            </a:r>
            <a:br>
              <a:rPr lang="pt-BR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Resinas Plásticas Ltda.</a:t>
            </a:r>
            <a:endParaRPr dirty="0"/>
          </a:p>
        </p:txBody>
      </p:sp>
      <p:sp>
        <p:nvSpPr>
          <p:cNvPr id="290" name="Google Shape;290;p14"/>
          <p:cNvSpPr txBox="1"/>
          <p:nvPr/>
        </p:nvSpPr>
        <p:spPr>
          <a:xfrm>
            <a:off x="6227333" y="2662718"/>
            <a:ext cx="173685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Início do recebimento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das sobras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pós-consumo </a:t>
            </a:r>
            <a:endParaRPr/>
          </a:p>
        </p:txBody>
      </p:sp>
      <p:sp>
        <p:nvSpPr>
          <p:cNvPr id="291" name="Google Shape;291;p14"/>
          <p:cNvSpPr txBox="1"/>
          <p:nvPr/>
        </p:nvSpPr>
        <p:spPr>
          <a:xfrm>
            <a:off x="7473160" y="2662718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/>
          </a:p>
        </p:txBody>
      </p:sp>
      <p:sp>
        <p:nvSpPr>
          <p:cNvPr id="292" name="Google Shape;292;p14"/>
          <p:cNvSpPr txBox="1"/>
          <p:nvPr/>
        </p:nvSpPr>
        <p:spPr>
          <a:xfrm>
            <a:off x="7473160" y="3569529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/>
          </a:p>
        </p:txBody>
      </p:sp>
      <p:sp>
        <p:nvSpPr>
          <p:cNvPr id="293" name="Google Shape;293;p14"/>
          <p:cNvSpPr txBox="1"/>
          <p:nvPr/>
        </p:nvSpPr>
        <p:spPr>
          <a:xfrm>
            <a:off x="6277193" y="3569529"/>
            <a:ext cx="1686999" cy="10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Reconhecimento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PEA pela ONU</a:t>
            </a:r>
            <a:endParaRPr/>
          </a:p>
          <a:p>
            <a:pPr marL="0" marR="0" lvl="0" indent="0" algn="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Inauguração da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filial  Campo Limpo</a:t>
            </a:r>
            <a:endParaRPr/>
          </a:p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 Ribeirão Preto</a:t>
            </a:r>
            <a:endParaRPr/>
          </a:p>
        </p:txBody>
      </p:sp>
      <p:sp>
        <p:nvSpPr>
          <p:cNvPr id="295" name="Google Shape;295;p14"/>
          <p:cNvSpPr txBox="1"/>
          <p:nvPr/>
        </p:nvSpPr>
        <p:spPr>
          <a:xfrm>
            <a:off x="5997315" y="1399836"/>
            <a:ext cx="1966877" cy="2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Conama 465 </a:t>
            </a:r>
            <a:endParaRPr dirty="0"/>
          </a:p>
        </p:txBody>
      </p:sp>
      <p:sp>
        <p:nvSpPr>
          <p:cNvPr id="296" name="Google Shape;296;p14"/>
          <p:cNvSpPr txBox="1"/>
          <p:nvPr/>
        </p:nvSpPr>
        <p:spPr>
          <a:xfrm>
            <a:off x="7473160" y="4937847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/>
          </a:p>
        </p:txBody>
      </p:sp>
      <p:sp>
        <p:nvSpPr>
          <p:cNvPr id="297" name="Google Shape;297;p14"/>
          <p:cNvSpPr txBox="1"/>
          <p:nvPr/>
        </p:nvSpPr>
        <p:spPr>
          <a:xfrm>
            <a:off x="9150125" y="4671871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/>
          </a:p>
        </p:txBody>
      </p:sp>
      <p:sp>
        <p:nvSpPr>
          <p:cNvPr id="298" name="Google Shape;298;p14"/>
          <p:cNvSpPr txBox="1"/>
          <p:nvPr/>
        </p:nvSpPr>
        <p:spPr>
          <a:xfrm>
            <a:off x="6065648" y="4937847"/>
            <a:ext cx="1898544" cy="126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Automação da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rastreabilidade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(GS1 Brasil)</a:t>
            </a:r>
            <a:endParaRPr/>
          </a:p>
          <a:p>
            <a:pPr marL="0" marR="0" lvl="0" indent="0" algn="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Inauguração do </a:t>
            </a:r>
            <a:b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Museu do Sistema Campo Limpo</a:t>
            </a:r>
            <a:endParaRPr/>
          </a:p>
        </p:txBody>
      </p:sp>
      <p:sp>
        <p:nvSpPr>
          <p:cNvPr id="299" name="Google Shape;299;p14"/>
          <p:cNvSpPr txBox="1"/>
          <p:nvPr/>
        </p:nvSpPr>
        <p:spPr>
          <a:xfrm>
            <a:off x="9711699" y="4671871"/>
            <a:ext cx="2152893" cy="43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Lei Federal </a:t>
            </a:r>
            <a:br>
              <a:rPr lang="pt-BR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nº 14.785/2023 </a:t>
            </a:r>
            <a:endParaRPr/>
          </a:p>
        </p:txBody>
      </p:sp>
      <p:sp>
        <p:nvSpPr>
          <p:cNvPr id="301" name="Google Shape;301;p14"/>
          <p:cNvSpPr txBox="1"/>
          <p:nvPr/>
        </p:nvSpPr>
        <p:spPr>
          <a:xfrm>
            <a:off x="9916750" y="3603316"/>
            <a:ext cx="1818023" cy="635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Nova marca e posicionamento do Sistema Campo Limpo</a:t>
            </a:r>
            <a:endParaRPr dirty="0"/>
          </a:p>
        </p:txBody>
      </p:sp>
      <p:sp>
        <p:nvSpPr>
          <p:cNvPr id="302" name="Google Shape;302;p14"/>
          <p:cNvSpPr txBox="1"/>
          <p:nvPr/>
        </p:nvSpPr>
        <p:spPr>
          <a:xfrm>
            <a:off x="8923886" y="2148029"/>
            <a:ext cx="101573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dirty="0"/>
          </a:p>
        </p:txBody>
      </p:sp>
      <p:sp>
        <p:nvSpPr>
          <p:cNvPr id="303" name="Google Shape;303;p14"/>
          <p:cNvSpPr txBox="1"/>
          <p:nvPr/>
        </p:nvSpPr>
        <p:spPr>
          <a:xfrm>
            <a:off x="9888823" y="2201413"/>
            <a:ext cx="2031027" cy="140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902 mil toneladas de embalagens </a:t>
            </a:r>
            <a:r>
              <a:rPr lang="pt-BR" sz="1600" b="1" dirty="0">
                <a:solidFill>
                  <a:srgbClr val="009E97"/>
                </a:solidFill>
              </a:rPr>
              <a:t>vazias destinadas corretamente </a:t>
            </a:r>
            <a:r>
              <a:rPr lang="pt-BR" sz="1600" b="1" dirty="0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rPr>
              <a:t>desde 2001</a:t>
            </a:r>
          </a:p>
        </p:txBody>
      </p:sp>
      <p:sp>
        <p:nvSpPr>
          <p:cNvPr id="304" name="Google Shape;304;p14"/>
          <p:cNvSpPr txBox="1"/>
          <p:nvPr/>
        </p:nvSpPr>
        <p:spPr>
          <a:xfrm>
            <a:off x="482170" y="184128"/>
            <a:ext cx="29993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Linha do Tempo</a:t>
            </a:r>
            <a:endParaRPr/>
          </a:p>
        </p:txBody>
      </p:sp>
      <p:sp>
        <p:nvSpPr>
          <p:cNvPr id="305" name="Google Shape;305;p14"/>
          <p:cNvSpPr txBox="1"/>
          <p:nvPr/>
        </p:nvSpPr>
        <p:spPr>
          <a:xfrm>
            <a:off x="324820" y="5331240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 2003</a:t>
            </a:r>
            <a:endParaRPr/>
          </a:p>
        </p:txBody>
      </p:sp>
      <p:pic>
        <p:nvPicPr>
          <p:cNvPr id="306" name="Google Shape;30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80" y="1505047"/>
            <a:ext cx="426246" cy="25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998497" y="5982605"/>
            <a:ext cx="426246" cy="25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8879" y="1111616"/>
            <a:ext cx="426246" cy="25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898006" y="5928891"/>
            <a:ext cx="426246" cy="25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4734324" y="265142"/>
            <a:ext cx="426246" cy="25073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4"/>
          <p:cNvSpPr txBox="1"/>
          <p:nvPr/>
        </p:nvSpPr>
        <p:spPr>
          <a:xfrm>
            <a:off x="3219851" y="2519609"/>
            <a:ext cx="101573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2008</a:t>
            </a:r>
            <a:endParaRPr/>
          </a:p>
        </p:txBody>
      </p:sp>
      <p:pic>
        <p:nvPicPr>
          <p:cNvPr id="312" name="Google Shape;3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1138086" y="1571347"/>
            <a:ext cx="426246" cy="25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7010" y="69784"/>
            <a:ext cx="1978288" cy="1057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2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"/>
          <p:cNvSpPr txBox="1"/>
          <p:nvPr/>
        </p:nvSpPr>
        <p:spPr>
          <a:xfrm>
            <a:off x="2494636" y="1969606"/>
            <a:ext cx="6823089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rgbClr val="84DB80"/>
                </a:solidFill>
                <a:latin typeface="Arial"/>
                <a:ea typeface="Arial"/>
                <a:cs typeface="Arial"/>
                <a:sym typeface="Arial"/>
              </a:rPr>
              <a:t>Como </a:t>
            </a:r>
            <a:br>
              <a:rPr lang="pt-BR" sz="6600" b="1">
                <a:solidFill>
                  <a:srgbClr val="84DB8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6600" b="1">
                <a:solidFill>
                  <a:srgbClr val="84DB80"/>
                </a:solidFill>
                <a:latin typeface="Arial"/>
                <a:ea typeface="Arial"/>
                <a:cs typeface="Arial"/>
                <a:sym typeface="Arial"/>
              </a:rPr>
              <a:t>fazemos</a:t>
            </a:r>
            <a:endParaRPr/>
          </a:p>
        </p:txBody>
      </p:sp>
      <p:pic>
        <p:nvPicPr>
          <p:cNvPr id="319" name="Google Shape;319;p15"/>
          <p:cNvPicPr preferRelativeResize="0"/>
          <p:nvPr/>
        </p:nvPicPr>
        <p:blipFill rotWithShape="1">
          <a:blip r:embed="rId3">
            <a:alphaModFix/>
          </a:blip>
          <a:srcRect t="-23464"/>
          <a:stretch/>
        </p:blipFill>
        <p:spPr>
          <a:xfrm>
            <a:off x="10600506" y="3982084"/>
            <a:ext cx="3766082" cy="273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2278" y="0"/>
            <a:ext cx="4399722" cy="243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/>
          <p:cNvPicPr preferRelativeResize="0"/>
          <p:nvPr/>
        </p:nvPicPr>
        <p:blipFill rotWithShape="1">
          <a:blip r:embed="rId5">
            <a:alphaModFix/>
          </a:blip>
          <a:srcRect b="-18482"/>
          <a:stretch/>
        </p:blipFill>
        <p:spPr>
          <a:xfrm>
            <a:off x="2494636" y="4307292"/>
            <a:ext cx="3945765" cy="27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5"/>
          <p:cNvPicPr preferRelativeResize="0"/>
          <p:nvPr/>
        </p:nvPicPr>
        <p:blipFill rotWithShape="1">
          <a:blip r:embed="rId6">
            <a:alphaModFix/>
          </a:blip>
          <a:srcRect l="31524" r="-5393"/>
          <a:stretch/>
        </p:blipFill>
        <p:spPr>
          <a:xfrm>
            <a:off x="1034321" y="904581"/>
            <a:ext cx="9686106" cy="7030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3560" y="2691673"/>
            <a:ext cx="1773920" cy="3018487"/>
          </a:xfrm>
          <a:prstGeom prst="rect">
            <a:avLst/>
          </a:prstGeom>
          <a:noFill/>
          <a:ln w="76200" cap="flat" cmpd="sng">
            <a:solidFill>
              <a:srgbClr val="F0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6016" y="2691673"/>
            <a:ext cx="1773920" cy="3018487"/>
          </a:xfrm>
          <a:prstGeom prst="rect">
            <a:avLst/>
          </a:prstGeom>
          <a:noFill/>
          <a:ln w="76200" cap="flat" cmpd="sng">
            <a:solidFill>
              <a:srgbClr val="F0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" name="Google Shape;32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9538" y="2691673"/>
            <a:ext cx="1752854" cy="3018487"/>
          </a:xfrm>
          <a:prstGeom prst="rect">
            <a:avLst/>
          </a:prstGeom>
          <a:noFill/>
          <a:ln w="76200" cap="flat" cmpd="sng">
            <a:solidFill>
              <a:srgbClr val="F0EEE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0" name="Google Shape;330;p16"/>
          <p:cNvSpPr/>
          <p:nvPr/>
        </p:nvSpPr>
        <p:spPr>
          <a:xfrm>
            <a:off x="6126055" y="1974149"/>
            <a:ext cx="1535306" cy="830997"/>
          </a:xfrm>
          <a:prstGeom prst="homePlat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4678" y="2691673"/>
            <a:ext cx="1791236" cy="3018487"/>
          </a:xfrm>
          <a:prstGeom prst="rect">
            <a:avLst/>
          </a:prstGeom>
          <a:noFill/>
          <a:ln w="76200" cap="flat" cmpd="sng">
            <a:solidFill>
              <a:srgbClr val="F0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2" name="Google Shape;332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62134" y="2691673"/>
            <a:ext cx="1798920" cy="3018487"/>
          </a:xfrm>
          <a:prstGeom prst="rect">
            <a:avLst/>
          </a:prstGeom>
          <a:noFill/>
          <a:ln w="76200" cap="flat" cmpd="sng">
            <a:solidFill>
              <a:srgbClr val="F0EEE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3" name="Google Shape;333;p16"/>
          <p:cNvSpPr txBox="1"/>
          <p:nvPr/>
        </p:nvSpPr>
        <p:spPr>
          <a:xfrm>
            <a:off x="482169" y="184128"/>
            <a:ext cx="945010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Quando cada um faz a sua parte, entendendo o todo o resultado é maior</a:t>
            </a:r>
            <a:endParaRPr sz="30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6"/>
          <p:cNvSpPr txBox="1"/>
          <p:nvPr/>
        </p:nvSpPr>
        <p:spPr>
          <a:xfrm>
            <a:off x="487904" y="1218473"/>
            <a:ext cx="997900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É a logística reversa contribuindo para a </a:t>
            </a:r>
            <a:r>
              <a:rPr lang="pt-BR" sz="2100" b="1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Economia Circular</a:t>
            </a:r>
            <a:endParaRPr/>
          </a:p>
        </p:txBody>
      </p:sp>
      <p:sp>
        <p:nvSpPr>
          <p:cNvPr id="335" name="Google Shape;335;p16"/>
          <p:cNvSpPr/>
          <p:nvPr/>
        </p:nvSpPr>
        <p:spPr>
          <a:xfrm>
            <a:off x="989542" y="2683888"/>
            <a:ext cx="1573200" cy="830997"/>
          </a:xfrm>
          <a:prstGeom prst="homePlat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6"/>
          <p:cNvSpPr txBox="1"/>
          <p:nvPr/>
        </p:nvSpPr>
        <p:spPr>
          <a:xfrm>
            <a:off x="28457" y="5836941"/>
            <a:ext cx="18142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Da indústria</a:t>
            </a:r>
            <a:endParaRPr/>
          </a:p>
        </p:txBody>
      </p:sp>
      <p:sp>
        <p:nvSpPr>
          <p:cNvPr id="337" name="Google Shape;337;p16"/>
          <p:cNvSpPr txBox="1"/>
          <p:nvPr/>
        </p:nvSpPr>
        <p:spPr>
          <a:xfrm>
            <a:off x="3844814" y="2153871"/>
            <a:ext cx="14363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para o agricultor</a:t>
            </a:r>
            <a:endParaRPr/>
          </a:p>
        </p:txBody>
      </p:sp>
      <p:sp>
        <p:nvSpPr>
          <p:cNvPr id="338" name="Google Shape;338;p16"/>
          <p:cNvSpPr txBox="1"/>
          <p:nvPr/>
        </p:nvSpPr>
        <p:spPr>
          <a:xfrm>
            <a:off x="3911513" y="5836941"/>
            <a:ext cx="13480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Do campo</a:t>
            </a:r>
            <a:endParaRPr/>
          </a:p>
        </p:txBody>
      </p:sp>
      <p:sp>
        <p:nvSpPr>
          <p:cNvPr id="339" name="Google Shape;339;p16"/>
          <p:cNvSpPr txBox="1"/>
          <p:nvPr/>
        </p:nvSpPr>
        <p:spPr>
          <a:xfrm>
            <a:off x="7140525" y="2153871"/>
            <a:ext cx="16249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para a unidade de recebimento</a:t>
            </a:r>
            <a:endParaRPr/>
          </a:p>
        </p:txBody>
      </p:sp>
      <p:sp>
        <p:nvSpPr>
          <p:cNvPr id="340" name="Google Shape;340;p16"/>
          <p:cNvSpPr txBox="1"/>
          <p:nvPr/>
        </p:nvSpPr>
        <p:spPr>
          <a:xfrm>
            <a:off x="9131334" y="2153871"/>
            <a:ext cx="13622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para a recicladora</a:t>
            </a:r>
            <a:endParaRPr/>
          </a:p>
        </p:txBody>
      </p:sp>
      <p:sp>
        <p:nvSpPr>
          <p:cNvPr id="341" name="Google Shape;341;p16"/>
          <p:cNvSpPr txBox="1"/>
          <p:nvPr/>
        </p:nvSpPr>
        <p:spPr>
          <a:xfrm>
            <a:off x="9159354" y="5828599"/>
            <a:ext cx="15161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Da recicladora</a:t>
            </a:r>
            <a:endParaRPr/>
          </a:p>
        </p:txBody>
      </p:sp>
      <p:sp>
        <p:nvSpPr>
          <p:cNvPr id="342" name="Google Shape;342;p16"/>
          <p:cNvSpPr txBox="1"/>
          <p:nvPr/>
        </p:nvSpPr>
        <p:spPr>
          <a:xfrm>
            <a:off x="2007727" y="2153871"/>
            <a:ext cx="15353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para o distribuidor</a:t>
            </a:r>
            <a:endParaRPr/>
          </a:p>
        </p:txBody>
      </p:sp>
      <p:sp>
        <p:nvSpPr>
          <p:cNvPr id="343" name="Google Shape;343;p16"/>
          <p:cNvSpPr txBox="1"/>
          <p:nvPr/>
        </p:nvSpPr>
        <p:spPr>
          <a:xfrm>
            <a:off x="1837929" y="5836941"/>
            <a:ext cx="16446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Do distribuidor </a:t>
            </a:r>
            <a:endParaRPr/>
          </a:p>
        </p:txBody>
      </p:sp>
      <p:sp>
        <p:nvSpPr>
          <p:cNvPr id="344" name="Google Shape;344;p16"/>
          <p:cNvSpPr txBox="1"/>
          <p:nvPr/>
        </p:nvSpPr>
        <p:spPr>
          <a:xfrm>
            <a:off x="5389032" y="2256037"/>
            <a:ext cx="14048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para o posto </a:t>
            </a:r>
            <a:endParaRPr/>
          </a:p>
        </p:txBody>
      </p:sp>
      <p:sp>
        <p:nvSpPr>
          <p:cNvPr id="345" name="Google Shape;345;p16"/>
          <p:cNvSpPr txBox="1"/>
          <p:nvPr/>
        </p:nvSpPr>
        <p:spPr>
          <a:xfrm>
            <a:off x="5977633" y="5836941"/>
            <a:ext cx="9527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Do posto </a:t>
            </a:r>
            <a:endParaRPr/>
          </a:p>
        </p:txBody>
      </p:sp>
      <p:sp>
        <p:nvSpPr>
          <p:cNvPr id="346" name="Google Shape;346;p16"/>
          <p:cNvSpPr txBox="1"/>
          <p:nvPr/>
        </p:nvSpPr>
        <p:spPr>
          <a:xfrm>
            <a:off x="10966373" y="2153871"/>
            <a:ext cx="12707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para a indústria</a:t>
            </a:r>
            <a:endParaRPr/>
          </a:p>
        </p:txBody>
      </p:sp>
      <p:pic>
        <p:nvPicPr>
          <p:cNvPr id="347" name="Google Shape;347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39818" y="1870391"/>
            <a:ext cx="1547679" cy="44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95592" y="1870391"/>
            <a:ext cx="1547679" cy="44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1645" y="1870391"/>
            <a:ext cx="1547679" cy="44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76763" y="1870391"/>
            <a:ext cx="1547679" cy="44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52090" y="1968447"/>
            <a:ext cx="34544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03544" y="1968447"/>
            <a:ext cx="34544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44635" y="1968447"/>
            <a:ext cx="34544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64104" y="1968447"/>
            <a:ext cx="34544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80673" y="1968447"/>
            <a:ext cx="34544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83117" y="1968447"/>
            <a:ext cx="345440" cy="2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6"/>
          <p:cNvSpPr txBox="1"/>
          <p:nvPr/>
        </p:nvSpPr>
        <p:spPr>
          <a:xfrm>
            <a:off x="-213756" y="195789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16"/>
          <p:cNvGrpSpPr/>
          <p:nvPr/>
        </p:nvGrpSpPr>
        <p:grpSpPr>
          <a:xfrm>
            <a:off x="-293470" y="1870391"/>
            <a:ext cx="2799486" cy="4474637"/>
            <a:chOff x="-305778" y="1955056"/>
            <a:chExt cx="2799486" cy="4474637"/>
          </a:xfrm>
        </p:grpSpPr>
        <p:pic>
          <p:nvPicPr>
            <p:cNvPr id="360" name="Google Shape;360;p1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305778" y="2776338"/>
              <a:ext cx="1814288" cy="3018487"/>
            </a:xfrm>
            <a:prstGeom prst="rect">
              <a:avLst/>
            </a:prstGeom>
            <a:noFill/>
            <a:ln w="76200" cap="flat" cmpd="sng">
              <a:solidFill>
                <a:srgbClr val="F0EEEE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61" name="Google Shape;361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6029" y="1955056"/>
              <a:ext cx="1547679" cy="44746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2" name="Google Shape;362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21103" y="2691673"/>
            <a:ext cx="1814288" cy="3018487"/>
          </a:xfrm>
          <a:prstGeom prst="rect">
            <a:avLst/>
          </a:prstGeom>
          <a:noFill/>
          <a:ln w="76200" cap="flat" cmpd="sng">
            <a:solidFill>
              <a:srgbClr val="F0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3" name="Google Shape;36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80617" y="1870391"/>
            <a:ext cx="1547679" cy="447463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6"/>
          <p:cNvSpPr txBox="1"/>
          <p:nvPr/>
        </p:nvSpPr>
        <p:spPr>
          <a:xfrm>
            <a:off x="7325656" y="5705489"/>
            <a:ext cx="1466233" cy="523220"/>
          </a:xfrm>
          <a:prstGeom prst="rect">
            <a:avLst/>
          </a:prstGeom>
          <a:solidFill>
            <a:srgbClr val="F0EE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Da unidade de recebimento </a:t>
            </a:r>
            <a:endParaRPr/>
          </a:p>
        </p:txBody>
      </p:sp>
      <p:pic>
        <p:nvPicPr>
          <p:cNvPr id="365" name="Google Shape;365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328" y="477982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7"/>
          <p:cNvSpPr txBox="1">
            <a:spLocks noGrp="1"/>
          </p:cNvSpPr>
          <p:nvPr>
            <p:ph type="body" idx="1"/>
          </p:nvPr>
        </p:nvSpPr>
        <p:spPr>
          <a:xfrm>
            <a:off x="9016068" y="4657208"/>
            <a:ext cx="1879528" cy="65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1600"/>
              <a:buNone/>
            </a:pPr>
            <a:r>
              <a:rPr lang="pt-BR" sz="1600" b="1">
                <a:solidFill>
                  <a:srgbClr val="004652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Produção de </a:t>
            </a:r>
            <a:br>
              <a:rPr lang="pt-BR" sz="1600" b="1">
                <a:solidFill>
                  <a:srgbClr val="00465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pt-BR" sz="1600" b="1">
                <a:solidFill>
                  <a:srgbClr val="004652"/>
                </a:solidFill>
                <a:latin typeface="Roboto Medium"/>
                <a:ea typeface="Roboto Medium"/>
                <a:cs typeface="Roboto Medium"/>
                <a:sym typeface="Roboto Medium"/>
              </a:rPr>
              <a:t>artefatos</a:t>
            </a:r>
            <a:br>
              <a:rPr lang="pt-BR" sz="16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1600" b="1">
                <a:solidFill>
                  <a:schemeClr val="accent5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7"/>
          <p:cNvGrpSpPr/>
          <p:nvPr/>
        </p:nvGrpSpPr>
        <p:grpSpPr>
          <a:xfrm>
            <a:off x="8876470" y="1079088"/>
            <a:ext cx="3152292" cy="2870983"/>
            <a:chOff x="8738313" y="1079088"/>
            <a:chExt cx="3152292" cy="2870983"/>
          </a:xfrm>
        </p:grpSpPr>
        <p:sp>
          <p:nvSpPr>
            <p:cNvPr id="372" name="Google Shape;372;p17"/>
            <p:cNvSpPr txBox="1"/>
            <p:nvPr/>
          </p:nvSpPr>
          <p:spPr>
            <a:xfrm>
              <a:off x="9346038" y="1218200"/>
              <a:ext cx="254456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4652"/>
                </a:buClr>
                <a:buSzPts val="1600"/>
                <a:buFont typeface="Roboto Medium"/>
                <a:buNone/>
              </a:pPr>
              <a:r>
                <a:rPr lang="pt-BR" sz="1600" b="1">
                  <a:solidFill>
                    <a:srgbClr val="00465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3 Incineradoras</a:t>
              </a:r>
              <a:endParaRPr sz="1600" b="1">
                <a:solidFill>
                  <a:srgbClr val="00465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73" name="Google Shape;373;p17"/>
            <p:cNvSpPr txBox="1"/>
            <p:nvPr/>
          </p:nvSpPr>
          <p:spPr>
            <a:xfrm>
              <a:off x="9346038" y="3311946"/>
              <a:ext cx="254456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00465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12 Recicladoras </a:t>
              </a:r>
              <a:endParaRPr sz="1600" b="1" dirty="0">
                <a:solidFill>
                  <a:srgbClr val="00465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grpSp>
          <p:nvGrpSpPr>
            <p:cNvPr id="374" name="Google Shape;374;p17"/>
            <p:cNvGrpSpPr/>
            <p:nvPr/>
          </p:nvGrpSpPr>
          <p:grpSpPr>
            <a:xfrm>
              <a:off x="8738313" y="1079088"/>
              <a:ext cx="597786" cy="2870983"/>
              <a:chOff x="8738313" y="1079088"/>
              <a:chExt cx="597786" cy="2870983"/>
            </a:xfrm>
          </p:grpSpPr>
          <p:pic>
            <p:nvPicPr>
              <p:cNvPr id="375" name="Google Shape;375;p1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739199" y="1079088"/>
                <a:ext cx="596900" cy="596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" name="Google Shape;376;p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738313" y="3353171"/>
                <a:ext cx="596900" cy="596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373;p17">
              <a:extLst>
                <a:ext uri="{FF2B5EF4-FFF2-40B4-BE49-F238E27FC236}">
                  <a16:creationId xmlns:a16="http://schemas.microsoft.com/office/drawing/2014/main" id="{DE467559-DB20-613E-C306-C8435C925377}"/>
                </a:ext>
              </a:extLst>
            </p:cNvPr>
            <p:cNvSpPr txBox="1"/>
            <p:nvPr/>
          </p:nvSpPr>
          <p:spPr>
            <a:xfrm>
              <a:off x="9346038" y="2280033"/>
              <a:ext cx="223352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00465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1 </a:t>
              </a:r>
              <a:r>
                <a:rPr lang="pt-BR" sz="1600" b="1" dirty="0" err="1">
                  <a:solidFill>
                    <a:srgbClr val="00465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Blendeira</a:t>
              </a:r>
              <a:r>
                <a:rPr lang="pt-BR" sz="1600" b="1" dirty="0">
                  <a:solidFill>
                    <a:srgbClr val="00465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* </a:t>
              </a:r>
              <a:endParaRPr sz="1600" b="1" dirty="0">
                <a:solidFill>
                  <a:srgbClr val="00465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cxnSp>
        <p:nvCxnSpPr>
          <p:cNvPr id="377" name="Google Shape;377;p17"/>
          <p:cNvCxnSpPr/>
          <p:nvPr/>
        </p:nvCxnSpPr>
        <p:spPr>
          <a:xfrm>
            <a:off x="5659385" y="2121145"/>
            <a:ext cx="0" cy="607749"/>
          </a:xfrm>
          <a:prstGeom prst="straightConnector1">
            <a:avLst/>
          </a:prstGeom>
          <a:noFill/>
          <a:ln w="28575" cap="flat" cmpd="sng">
            <a:solidFill>
              <a:srgbClr val="9ED58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8" name="Google Shape;378;p17"/>
          <p:cNvCxnSpPr/>
          <p:nvPr/>
        </p:nvCxnSpPr>
        <p:spPr>
          <a:xfrm>
            <a:off x="9563944" y="3650500"/>
            <a:ext cx="1765813" cy="0"/>
          </a:xfrm>
          <a:prstGeom prst="straightConnector1">
            <a:avLst/>
          </a:prstGeom>
          <a:noFill/>
          <a:ln w="28575" cap="flat" cmpd="sng">
            <a:solidFill>
              <a:srgbClr val="A0D98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p17"/>
          <p:cNvCxnSpPr/>
          <p:nvPr/>
        </p:nvCxnSpPr>
        <p:spPr>
          <a:xfrm rot="10800000">
            <a:off x="9174920" y="4429891"/>
            <a:ext cx="2354866" cy="0"/>
          </a:xfrm>
          <a:prstGeom prst="straightConnector1">
            <a:avLst/>
          </a:prstGeom>
          <a:noFill/>
          <a:ln w="28575" cap="flat" cmpd="sng">
            <a:solidFill>
              <a:srgbClr val="A0D98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380" name="Google Shape;380;p17"/>
          <p:cNvGrpSpPr/>
          <p:nvPr/>
        </p:nvGrpSpPr>
        <p:grpSpPr>
          <a:xfrm>
            <a:off x="10895596" y="3657119"/>
            <a:ext cx="764636" cy="1117477"/>
            <a:chOff x="11031465" y="3657119"/>
            <a:chExt cx="764636" cy="1117477"/>
          </a:xfrm>
        </p:grpSpPr>
        <p:cxnSp>
          <p:nvCxnSpPr>
            <p:cNvPr id="381" name="Google Shape;381;p17"/>
            <p:cNvCxnSpPr/>
            <p:nvPr/>
          </p:nvCxnSpPr>
          <p:spPr>
            <a:xfrm>
              <a:off x="11465626" y="3657119"/>
              <a:ext cx="0" cy="802675"/>
            </a:xfrm>
            <a:prstGeom prst="straightConnector1">
              <a:avLst/>
            </a:prstGeom>
            <a:noFill/>
            <a:ln w="28575" cap="flat" cmpd="sng">
              <a:solidFill>
                <a:srgbClr val="AAD29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82" name="Google Shape;38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031465" y="3993691"/>
              <a:ext cx="764636" cy="7809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3" name="Google Shape;383;p17"/>
          <p:cNvGrpSpPr/>
          <p:nvPr/>
        </p:nvGrpSpPr>
        <p:grpSpPr>
          <a:xfrm>
            <a:off x="946436" y="4328992"/>
            <a:ext cx="6590521" cy="844423"/>
            <a:chOff x="769460" y="4328992"/>
            <a:chExt cx="6590521" cy="844423"/>
          </a:xfrm>
        </p:grpSpPr>
        <p:cxnSp>
          <p:nvCxnSpPr>
            <p:cNvPr id="384" name="Google Shape;384;p17"/>
            <p:cNvCxnSpPr/>
            <p:nvPr/>
          </p:nvCxnSpPr>
          <p:spPr>
            <a:xfrm rot="10800000">
              <a:off x="769460" y="4328992"/>
              <a:ext cx="0" cy="844423"/>
            </a:xfrm>
            <a:prstGeom prst="straightConnector1">
              <a:avLst/>
            </a:prstGeom>
            <a:noFill/>
            <a:ln w="28575" cap="flat" cmpd="sng">
              <a:solidFill>
                <a:srgbClr val="AAD29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85" name="Google Shape;385;p17"/>
            <p:cNvCxnSpPr/>
            <p:nvPr/>
          </p:nvCxnSpPr>
          <p:spPr>
            <a:xfrm rot="10800000">
              <a:off x="769460" y="5173415"/>
              <a:ext cx="6590521" cy="0"/>
            </a:xfrm>
            <a:prstGeom prst="straightConnector1">
              <a:avLst/>
            </a:prstGeom>
            <a:noFill/>
            <a:ln w="28575" cap="flat" cmpd="sng">
              <a:solidFill>
                <a:srgbClr val="AAD29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86" name="Google Shape;386;p17"/>
          <p:cNvGrpSpPr/>
          <p:nvPr/>
        </p:nvGrpSpPr>
        <p:grpSpPr>
          <a:xfrm>
            <a:off x="2795124" y="1701568"/>
            <a:ext cx="617421" cy="1019593"/>
            <a:chOff x="2618148" y="1701568"/>
            <a:chExt cx="617421" cy="1019593"/>
          </a:xfrm>
        </p:grpSpPr>
        <p:cxnSp>
          <p:nvCxnSpPr>
            <p:cNvPr id="387" name="Google Shape;387;p17"/>
            <p:cNvCxnSpPr/>
            <p:nvPr/>
          </p:nvCxnSpPr>
          <p:spPr>
            <a:xfrm>
              <a:off x="3235569" y="1701568"/>
              <a:ext cx="0" cy="1019593"/>
            </a:xfrm>
            <a:prstGeom prst="straightConnector1">
              <a:avLst/>
            </a:prstGeom>
            <a:noFill/>
            <a:ln w="28575" cap="flat" cmpd="sng">
              <a:solidFill>
                <a:srgbClr val="AAD29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88" name="Google Shape;388;p17"/>
            <p:cNvCxnSpPr/>
            <p:nvPr/>
          </p:nvCxnSpPr>
          <p:spPr>
            <a:xfrm rot="10800000">
              <a:off x="2618148" y="1701568"/>
              <a:ext cx="617421" cy="0"/>
            </a:xfrm>
            <a:prstGeom prst="straightConnector1">
              <a:avLst/>
            </a:prstGeom>
            <a:noFill/>
            <a:ln w="28575" cap="flat" cmpd="sng">
              <a:solidFill>
                <a:srgbClr val="AAD29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89" name="Google Shape;389;p17"/>
          <p:cNvGrpSpPr/>
          <p:nvPr/>
        </p:nvGrpSpPr>
        <p:grpSpPr>
          <a:xfrm>
            <a:off x="3856925" y="1727013"/>
            <a:ext cx="1354949" cy="2930195"/>
            <a:chOff x="3679949" y="1727013"/>
            <a:chExt cx="1354949" cy="2930195"/>
          </a:xfrm>
        </p:grpSpPr>
        <p:cxnSp>
          <p:nvCxnSpPr>
            <p:cNvPr id="390" name="Google Shape;390;p17"/>
            <p:cNvCxnSpPr/>
            <p:nvPr/>
          </p:nvCxnSpPr>
          <p:spPr>
            <a:xfrm>
              <a:off x="4655869" y="3220509"/>
              <a:ext cx="367153" cy="0"/>
            </a:xfrm>
            <a:prstGeom prst="straightConnector1">
              <a:avLst/>
            </a:prstGeom>
            <a:noFill/>
            <a:ln w="28575" cap="flat" cmpd="sng">
              <a:solidFill>
                <a:srgbClr val="9ED5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91" name="Google Shape;391;p17"/>
            <p:cNvCxnSpPr/>
            <p:nvPr/>
          </p:nvCxnSpPr>
          <p:spPr>
            <a:xfrm>
              <a:off x="4655869" y="4657208"/>
              <a:ext cx="359108" cy="0"/>
            </a:xfrm>
            <a:prstGeom prst="straightConnector1">
              <a:avLst/>
            </a:prstGeom>
            <a:noFill/>
            <a:ln w="28575" cap="flat" cmpd="sng">
              <a:solidFill>
                <a:srgbClr val="9ED5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92" name="Google Shape;392;p17"/>
            <p:cNvCxnSpPr/>
            <p:nvPr/>
          </p:nvCxnSpPr>
          <p:spPr>
            <a:xfrm rot="10800000">
              <a:off x="4655869" y="3220509"/>
              <a:ext cx="0" cy="721987"/>
            </a:xfrm>
            <a:prstGeom prst="straightConnector1">
              <a:avLst/>
            </a:prstGeom>
            <a:noFill/>
            <a:ln w="28575" cap="flat" cmpd="sng">
              <a:solidFill>
                <a:srgbClr val="9ED58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393" name="Google Shape;393;p17"/>
            <p:cNvGrpSpPr/>
            <p:nvPr/>
          </p:nvGrpSpPr>
          <p:grpSpPr>
            <a:xfrm>
              <a:off x="3679949" y="1727013"/>
              <a:ext cx="1354949" cy="2223058"/>
              <a:chOff x="3679949" y="1727013"/>
              <a:chExt cx="1354949" cy="2223058"/>
            </a:xfrm>
          </p:grpSpPr>
          <p:cxnSp>
            <p:nvCxnSpPr>
              <p:cNvPr id="394" name="Google Shape;394;p17"/>
              <p:cNvCxnSpPr/>
              <p:nvPr/>
            </p:nvCxnSpPr>
            <p:spPr>
              <a:xfrm>
                <a:off x="4292930" y="1733261"/>
                <a:ext cx="741968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AD29A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395" name="Google Shape;395;p17"/>
              <p:cNvCxnSpPr/>
              <p:nvPr/>
            </p:nvCxnSpPr>
            <p:spPr>
              <a:xfrm rot="10800000">
                <a:off x="3679949" y="3208849"/>
                <a:ext cx="612981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9ED58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6" name="Google Shape;396;p17"/>
              <p:cNvCxnSpPr/>
              <p:nvPr/>
            </p:nvCxnSpPr>
            <p:spPr>
              <a:xfrm flipH="1">
                <a:off x="4292930" y="3942496"/>
                <a:ext cx="370984" cy="391"/>
              </a:xfrm>
              <a:prstGeom prst="straightConnector1">
                <a:avLst/>
              </a:prstGeom>
              <a:noFill/>
              <a:ln w="28575" cap="flat" cmpd="sng">
                <a:solidFill>
                  <a:srgbClr val="9ED58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7" name="Google Shape;397;p17"/>
              <p:cNvCxnSpPr/>
              <p:nvPr/>
            </p:nvCxnSpPr>
            <p:spPr>
              <a:xfrm rot="10800000">
                <a:off x="4292930" y="1727013"/>
                <a:ext cx="0" cy="1493496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AD29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8" name="Google Shape;398;p17"/>
              <p:cNvCxnSpPr/>
              <p:nvPr/>
            </p:nvCxnSpPr>
            <p:spPr>
              <a:xfrm rot="10800000">
                <a:off x="4292930" y="3202695"/>
                <a:ext cx="0" cy="747376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AD29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399" name="Google Shape;399;p17"/>
            <p:cNvCxnSpPr/>
            <p:nvPr/>
          </p:nvCxnSpPr>
          <p:spPr>
            <a:xfrm rot="10800000">
              <a:off x="4655869" y="3942496"/>
              <a:ext cx="0" cy="714712"/>
            </a:xfrm>
            <a:prstGeom prst="straightConnector1">
              <a:avLst/>
            </a:prstGeom>
            <a:noFill/>
            <a:ln w="28575" cap="flat" cmpd="sng">
              <a:solidFill>
                <a:srgbClr val="9ED58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00" name="Google Shape;400;p17"/>
          <p:cNvGrpSpPr/>
          <p:nvPr/>
        </p:nvGrpSpPr>
        <p:grpSpPr>
          <a:xfrm>
            <a:off x="8399491" y="1370614"/>
            <a:ext cx="359108" cy="2286505"/>
            <a:chOff x="8343285" y="1370614"/>
            <a:chExt cx="359108" cy="2286505"/>
          </a:xfrm>
        </p:grpSpPr>
        <p:cxnSp>
          <p:nvCxnSpPr>
            <p:cNvPr id="401" name="Google Shape;401;p17"/>
            <p:cNvCxnSpPr/>
            <p:nvPr/>
          </p:nvCxnSpPr>
          <p:spPr>
            <a:xfrm>
              <a:off x="8343285" y="2464082"/>
              <a:ext cx="359108" cy="0"/>
            </a:xfrm>
            <a:prstGeom prst="straightConnector1">
              <a:avLst/>
            </a:prstGeom>
            <a:noFill/>
            <a:ln w="28575" cap="flat" cmpd="sng">
              <a:solidFill>
                <a:srgbClr val="9ED5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02" name="Google Shape;402;p17"/>
            <p:cNvCxnSpPr/>
            <p:nvPr/>
          </p:nvCxnSpPr>
          <p:spPr>
            <a:xfrm>
              <a:off x="8343285" y="3650500"/>
              <a:ext cx="359108" cy="0"/>
            </a:xfrm>
            <a:prstGeom prst="straightConnector1">
              <a:avLst/>
            </a:prstGeom>
            <a:noFill/>
            <a:ln w="28575" cap="flat" cmpd="sng">
              <a:solidFill>
                <a:srgbClr val="9ED5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03" name="Google Shape;403;p17"/>
            <p:cNvCxnSpPr>
              <a:cxnSpLocks/>
            </p:cNvCxnSpPr>
            <p:nvPr/>
          </p:nvCxnSpPr>
          <p:spPr>
            <a:xfrm>
              <a:off x="8343285" y="1370614"/>
              <a:ext cx="0" cy="2286505"/>
            </a:xfrm>
            <a:prstGeom prst="straightConnector1">
              <a:avLst/>
            </a:prstGeom>
            <a:noFill/>
            <a:ln w="28575" cap="flat" cmpd="sng">
              <a:solidFill>
                <a:srgbClr val="9ED58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" name="Google Shape;401;p17">
              <a:extLst>
                <a:ext uri="{FF2B5EF4-FFF2-40B4-BE49-F238E27FC236}">
                  <a16:creationId xmlns:a16="http://schemas.microsoft.com/office/drawing/2014/main" id="{F8CF0B5F-87A2-4B75-4D1D-BBD694E86435}"/>
                </a:ext>
              </a:extLst>
            </p:cNvPr>
            <p:cNvCxnSpPr/>
            <p:nvPr/>
          </p:nvCxnSpPr>
          <p:spPr>
            <a:xfrm>
              <a:off x="8343285" y="1370614"/>
              <a:ext cx="359108" cy="0"/>
            </a:xfrm>
            <a:prstGeom prst="straightConnector1">
              <a:avLst/>
            </a:prstGeom>
            <a:noFill/>
            <a:ln w="28575" cap="flat" cmpd="sng">
              <a:solidFill>
                <a:srgbClr val="9ED58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pic>
        <p:nvPicPr>
          <p:cNvPr id="404" name="Google Shape;40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0427" y="4299852"/>
            <a:ext cx="2066679" cy="20493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Google Shape;405;p17"/>
          <p:cNvGrpSpPr/>
          <p:nvPr/>
        </p:nvGrpSpPr>
        <p:grpSpPr>
          <a:xfrm>
            <a:off x="456376" y="2766003"/>
            <a:ext cx="1539947" cy="1469272"/>
            <a:chOff x="279400" y="2766003"/>
            <a:chExt cx="1539947" cy="1469272"/>
          </a:xfrm>
        </p:grpSpPr>
        <p:sp>
          <p:nvSpPr>
            <p:cNvPr id="406" name="Google Shape;406;p17"/>
            <p:cNvSpPr txBox="1"/>
            <p:nvPr/>
          </p:nvSpPr>
          <p:spPr>
            <a:xfrm>
              <a:off x="279400" y="3650500"/>
              <a:ext cx="1539947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4652"/>
                </a:buClr>
                <a:buSzPts val="1600"/>
                <a:buFont typeface="Roboto Medium"/>
                <a:buNone/>
              </a:pPr>
              <a:r>
                <a:rPr lang="pt-BR" sz="1600" b="1">
                  <a:solidFill>
                    <a:srgbClr val="00465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Indústria fabricante</a:t>
              </a:r>
              <a:endParaRPr sz="1600" b="1">
                <a:solidFill>
                  <a:srgbClr val="00465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pic>
          <p:nvPicPr>
            <p:cNvPr id="407" name="Google Shape;407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32970" y="2766003"/>
              <a:ext cx="919662" cy="8669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8" name="Google Shape;408;p17"/>
          <p:cNvGrpSpPr/>
          <p:nvPr/>
        </p:nvGrpSpPr>
        <p:grpSpPr>
          <a:xfrm>
            <a:off x="5213166" y="1315450"/>
            <a:ext cx="3186325" cy="3752128"/>
            <a:chOff x="5036190" y="1315450"/>
            <a:chExt cx="3186325" cy="3752128"/>
          </a:xfrm>
        </p:grpSpPr>
        <p:sp>
          <p:nvSpPr>
            <p:cNvPr id="409" name="Google Shape;409;p17"/>
            <p:cNvSpPr txBox="1"/>
            <p:nvPr/>
          </p:nvSpPr>
          <p:spPr>
            <a:xfrm>
              <a:off x="7076031" y="3682306"/>
              <a:ext cx="9919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424</a:t>
              </a:r>
              <a:endParaRPr sz="16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0" name="Google Shape;410;p17"/>
            <p:cNvGrpSpPr/>
            <p:nvPr/>
          </p:nvGrpSpPr>
          <p:grpSpPr>
            <a:xfrm>
              <a:off x="5036190" y="1315450"/>
              <a:ext cx="3186325" cy="3752128"/>
              <a:chOff x="5036190" y="1315450"/>
              <a:chExt cx="3186325" cy="3752128"/>
            </a:xfrm>
          </p:grpSpPr>
          <p:sp>
            <p:nvSpPr>
              <p:cNvPr id="411" name="Google Shape;411;p17"/>
              <p:cNvSpPr txBox="1"/>
              <p:nvPr/>
            </p:nvSpPr>
            <p:spPr>
              <a:xfrm>
                <a:off x="5919023" y="4459794"/>
                <a:ext cx="85661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600" b="1" dirty="0">
                    <a:solidFill>
                      <a:srgbClr val="004652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Postos</a:t>
                </a:r>
                <a:endParaRPr dirty="0"/>
              </a:p>
            </p:txBody>
          </p:sp>
          <p:pic>
            <p:nvPicPr>
              <p:cNvPr id="412" name="Google Shape;412;p17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084811" y="4229378"/>
                <a:ext cx="838200" cy="838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13" name="Google Shape;413;p17"/>
              <p:cNvGrpSpPr/>
              <p:nvPr/>
            </p:nvGrpSpPr>
            <p:grpSpPr>
              <a:xfrm>
                <a:off x="5036190" y="1315450"/>
                <a:ext cx="3186325" cy="2808091"/>
                <a:chOff x="5036190" y="1315450"/>
                <a:chExt cx="3186325" cy="2808091"/>
              </a:xfrm>
            </p:grpSpPr>
            <p:sp>
              <p:nvSpPr>
                <p:cNvPr id="414" name="Google Shape;414;p17"/>
                <p:cNvSpPr txBox="1"/>
                <p:nvPr/>
              </p:nvSpPr>
              <p:spPr>
                <a:xfrm>
                  <a:off x="5945842" y="2886260"/>
                  <a:ext cx="101679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4652"/>
                    </a:buClr>
                    <a:buSzPts val="1600"/>
                    <a:buFont typeface="Roboto Medium"/>
                    <a:buNone/>
                  </a:pPr>
                  <a:r>
                    <a:rPr lang="pt-BR" sz="1600" b="1">
                      <a:solidFill>
                        <a:srgbClr val="004652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rPr>
                    <a:t>Centrais</a:t>
                  </a:r>
                  <a:endParaRPr/>
                </a:p>
              </p:txBody>
            </p:sp>
            <p:grpSp>
              <p:nvGrpSpPr>
                <p:cNvPr id="415" name="Google Shape;415;p17"/>
                <p:cNvGrpSpPr/>
                <p:nvPr/>
              </p:nvGrpSpPr>
              <p:grpSpPr>
                <a:xfrm>
                  <a:off x="5036190" y="1315450"/>
                  <a:ext cx="3186325" cy="886120"/>
                  <a:chOff x="5036190" y="1569058"/>
                  <a:chExt cx="3186325" cy="886120"/>
                </a:xfrm>
              </p:grpSpPr>
              <p:sp>
                <p:nvSpPr>
                  <p:cNvPr id="416" name="Google Shape;416;p17"/>
                  <p:cNvSpPr txBox="1"/>
                  <p:nvPr/>
                </p:nvSpPr>
                <p:spPr>
                  <a:xfrm>
                    <a:off x="5923011" y="1624222"/>
                    <a:ext cx="2299504" cy="8309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4652"/>
                      </a:buClr>
                      <a:buSzPts val="1600"/>
                      <a:buFont typeface="Roboto Medium"/>
                      <a:buNone/>
                    </a:pPr>
                    <a:r>
                      <a:rPr lang="pt-BR" sz="1600" b="1" dirty="0">
                        <a:solidFill>
                          <a:srgbClr val="004652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Recebimentos Itinerantes </a:t>
                    </a:r>
                    <a:r>
                      <a:rPr lang="pt-BR" sz="1600" b="1" dirty="0">
                        <a:solidFill>
                          <a:srgbClr val="007477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</a:t>
                    </a:r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4652"/>
                      </a:buClr>
                      <a:buSzPts val="1600"/>
                      <a:buFont typeface="Roboto Medium"/>
                      <a:buNone/>
                    </a:pPr>
                    <a:r>
                      <a:rPr lang="pt-BR" sz="1600" b="1" dirty="0">
                        <a:solidFill>
                          <a:srgbClr val="007477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4.795 </a:t>
                    </a:r>
                    <a:r>
                      <a:rPr lang="pt-BR" sz="1600" dirty="0">
                        <a:solidFill>
                          <a:srgbClr val="007477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eventos no ano</a:t>
                    </a:r>
                    <a:endParaRPr sz="1600" dirty="0">
                      <a:solidFill>
                        <a:srgbClr val="007477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417" name="Google Shape;417;p17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/>
                  <a:stretch/>
                </p:blipFill>
                <p:spPr>
                  <a:xfrm>
                    <a:off x="5036190" y="1569058"/>
                    <a:ext cx="869289" cy="876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18" name="Google Shape;418;p17"/>
                <p:cNvGrpSpPr/>
                <p:nvPr/>
              </p:nvGrpSpPr>
              <p:grpSpPr>
                <a:xfrm>
                  <a:off x="5039673" y="2728894"/>
                  <a:ext cx="2314230" cy="1394647"/>
                  <a:chOff x="5039673" y="2728894"/>
                  <a:chExt cx="2314230" cy="1394647"/>
                </a:xfrm>
              </p:grpSpPr>
              <p:sp>
                <p:nvSpPr>
                  <p:cNvPr id="419" name="Google Shape;419;p17"/>
                  <p:cNvSpPr txBox="1"/>
                  <p:nvPr/>
                </p:nvSpPr>
                <p:spPr>
                  <a:xfrm>
                    <a:off x="5824376" y="3538766"/>
                    <a:ext cx="1529527" cy="584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pt-BR" sz="1600" b="1" dirty="0">
                        <a:solidFill>
                          <a:srgbClr val="004652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Unidades de </a:t>
                    </a:r>
                    <a:br>
                      <a:rPr lang="pt-BR" sz="1600" b="1" dirty="0">
                        <a:solidFill>
                          <a:srgbClr val="004652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</a:br>
                    <a:r>
                      <a:rPr lang="pt-BR" sz="1600" b="1" dirty="0">
                        <a:solidFill>
                          <a:srgbClr val="004652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rPr>
                      <a:t>recebimento</a:t>
                    </a:r>
                    <a:endParaRPr sz="1600" b="1" dirty="0">
                      <a:solidFill>
                        <a:srgbClr val="004652"/>
                      </a:solidFill>
                      <a:latin typeface="Roboto Medium"/>
                      <a:ea typeface="Roboto Medium"/>
                      <a:cs typeface="Roboto Medium"/>
                      <a:sym typeface="Roboto Medium"/>
                    </a:endParaRPr>
                  </a:p>
                </p:txBody>
              </p:sp>
              <p:pic>
                <p:nvPicPr>
                  <p:cNvPr id="420" name="Google Shape;420;p17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/>
                  <a:stretch/>
                </p:blipFill>
                <p:spPr>
                  <a:xfrm>
                    <a:off x="5039673" y="2728894"/>
                    <a:ext cx="919716" cy="92690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</p:grpSp>
      <p:grpSp>
        <p:nvGrpSpPr>
          <p:cNvPr id="421" name="Google Shape;421;p17"/>
          <p:cNvGrpSpPr/>
          <p:nvPr/>
        </p:nvGrpSpPr>
        <p:grpSpPr>
          <a:xfrm>
            <a:off x="6136365" y="2871186"/>
            <a:ext cx="2263126" cy="338554"/>
            <a:chOff x="5959389" y="2871186"/>
            <a:chExt cx="2263126" cy="338554"/>
          </a:xfrm>
        </p:grpSpPr>
        <p:cxnSp>
          <p:nvCxnSpPr>
            <p:cNvPr id="422" name="Google Shape;422;p17"/>
            <p:cNvCxnSpPr/>
            <p:nvPr/>
          </p:nvCxnSpPr>
          <p:spPr>
            <a:xfrm rot="10800000">
              <a:off x="5959389" y="3208849"/>
              <a:ext cx="2263126" cy="0"/>
            </a:xfrm>
            <a:prstGeom prst="straightConnector1">
              <a:avLst/>
            </a:prstGeom>
            <a:noFill/>
            <a:ln w="28575" cap="flat" cmpd="sng">
              <a:solidFill>
                <a:srgbClr val="9ED58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23" name="Google Shape;423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048331" y="2871186"/>
              <a:ext cx="756343" cy="33855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24" name="Google Shape;424;p17"/>
          <p:cNvCxnSpPr/>
          <p:nvPr/>
        </p:nvCxnSpPr>
        <p:spPr>
          <a:xfrm>
            <a:off x="1419030" y="3208849"/>
            <a:ext cx="1536857" cy="0"/>
          </a:xfrm>
          <a:prstGeom prst="straightConnector1">
            <a:avLst/>
          </a:prstGeom>
          <a:noFill/>
          <a:ln w="28575" cap="flat" cmpd="sng">
            <a:solidFill>
              <a:srgbClr val="AAD29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425" name="Google Shape;425;p17"/>
          <p:cNvGrpSpPr/>
          <p:nvPr/>
        </p:nvGrpSpPr>
        <p:grpSpPr>
          <a:xfrm>
            <a:off x="955251" y="1293364"/>
            <a:ext cx="3675835" cy="3455090"/>
            <a:chOff x="778275" y="1293364"/>
            <a:chExt cx="3675835" cy="3455090"/>
          </a:xfrm>
        </p:grpSpPr>
        <p:sp>
          <p:nvSpPr>
            <p:cNvPr id="426" name="Google Shape;426;p17"/>
            <p:cNvSpPr txBox="1"/>
            <p:nvPr/>
          </p:nvSpPr>
          <p:spPr>
            <a:xfrm>
              <a:off x="2757855" y="3671236"/>
              <a:ext cx="1696255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00465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Agricultor</a:t>
              </a:r>
              <a:r>
                <a:rPr lang="pt-BR" sz="1600" b="1" dirty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1,8 milhão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de propriedades rurais</a:t>
              </a:r>
              <a:endParaRPr sz="16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7"/>
            <p:cNvSpPr txBox="1"/>
            <p:nvPr/>
          </p:nvSpPr>
          <p:spPr>
            <a:xfrm>
              <a:off x="778275" y="1807432"/>
              <a:ext cx="193100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00465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Canais de distribuição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+8.000</a:t>
              </a:r>
              <a:endParaRPr sz="16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17"/>
            <p:cNvGrpSpPr/>
            <p:nvPr/>
          </p:nvGrpSpPr>
          <p:grpSpPr>
            <a:xfrm>
              <a:off x="1792182" y="1293364"/>
              <a:ext cx="1889355" cy="2393914"/>
              <a:chOff x="1792182" y="1293364"/>
              <a:chExt cx="1889355" cy="2393914"/>
            </a:xfrm>
          </p:grpSpPr>
          <p:pic>
            <p:nvPicPr>
              <p:cNvPr id="429" name="Google Shape;429;p17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784849" y="2753739"/>
                <a:ext cx="896688" cy="9335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0" name="Google Shape;430;p17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792182" y="1293364"/>
                <a:ext cx="813557" cy="8079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1" name="Google Shape;431;p17"/>
          <p:cNvGrpSpPr/>
          <p:nvPr/>
        </p:nvGrpSpPr>
        <p:grpSpPr>
          <a:xfrm>
            <a:off x="958162" y="1687173"/>
            <a:ext cx="967055" cy="1033988"/>
            <a:chOff x="781186" y="1687173"/>
            <a:chExt cx="967055" cy="1033988"/>
          </a:xfrm>
        </p:grpSpPr>
        <p:cxnSp>
          <p:nvCxnSpPr>
            <p:cNvPr id="432" name="Google Shape;432;p17"/>
            <p:cNvCxnSpPr/>
            <p:nvPr/>
          </p:nvCxnSpPr>
          <p:spPr>
            <a:xfrm>
              <a:off x="792801" y="1701568"/>
              <a:ext cx="955440" cy="0"/>
            </a:xfrm>
            <a:prstGeom prst="straightConnector1">
              <a:avLst/>
            </a:prstGeom>
            <a:noFill/>
            <a:ln w="28575" cap="flat" cmpd="sng">
              <a:solidFill>
                <a:srgbClr val="AAD29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33" name="Google Shape;433;p17"/>
            <p:cNvCxnSpPr/>
            <p:nvPr/>
          </p:nvCxnSpPr>
          <p:spPr>
            <a:xfrm rot="10800000">
              <a:off x="781186" y="1687173"/>
              <a:ext cx="0" cy="1033988"/>
            </a:xfrm>
            <a:prstGeom prst="straightConnector1">
              <a:avLst/>
            </a:prstGeom>
            <a:noFill/>
            <a:ln w="28575" cap="flat" cmpd="sng">
              <a:solidFill>
                <a:srgbClr val="AAD29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34" name="Google Shape;434;p17"/>
          <p:cNvSpPr txBox="1"/>
          <p:nvPr/>
        </p:nvSpPr>
        <p:spPr>
          <a:xfrm>
            <a:off x="482169" y="184128"/>
            <a:ext cx="97391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Fluxo do Sistema</a:t>
            </a:r>
            <a:endParaRPr/>
          </a:p>
        </p:txBody>
      </p:sp>
      <p:pic>
        <p:nvPicPr>
          <p:cNvPr id="436" name="Google Shape;436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17"/>
          <p:cNvCxnSpPr>
            <a:stCxn id="412" idx="0"/>
            <a:endCxn id="420" idx="2"/>
          </p:cNvCxnSpPr>
          <p:nvPr/>
        </p:nvCxnSpPr>
        <p:spPr>
          <a:xfrm rot="10800000">
            <a:off x="5676387" y="3655778"/>
            <a:ext cx="4500" cy="573600"/>
          </a:xfrm>
          <a:prstGeom prst="straightConnector1">
            <a:avLst/>
          </a:prstGeom>
          <a:noFill/>
          <a:ln w="28575" cap="flat" cmpd="sng">
            <a:solidFill>
              <a:srgbClr val="9ED58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1BE254-14BD-20C3-3C63-F01EB1487DC4}"/>
              </a:ext>
            </a:extLst>
          </p:cNvPr>
          <p:cNvSpPr txBox="1"/>
          <p:nvPr/>
        </p:nvSpPr>
        <p:spPr>
          <a:xfrm>
            <a:off x="10110726" y="5887498"/>
            <a:ext cx="150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7477"/>
                </a:solidFill>
              </a:rPr>
              <a:t>*onde é realizado o </a:t>
            </a:r>
            <a:r>
              <a:rPr lang="pt-BR" sz="1200" b="1" dirty="0">
                <a:solidFill>
                  <a:srgbClr val="007477"/>
                </a:solidFill>
              </a:rPr>
              <a:t>coprocessamento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3C70CEA-516D-8F9F-07ED-774A9B6C2D3A}"/>
              </a:ext>
            </a:extLst>
          </p:cNvPr>
          <p:cNvGrpSpPr/>
          <p:nvPr/>
        </p:nvGrpSpPr>
        <p:grpSpPr>
          <a:xfrm>
            <a:off x="8876470" y="2162541"/>
            <a:ext cx="572182" cy="572182"/>
            <a:chOff x="8848165" y="2201172"/>
            <a:chExt cx="572182" cy="572182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9FEABE1-795C-F5F8-2F01-BC3495C0C559}"/>
                </a:ext>
              </a:extLst>
            </p:cNvPr>
            <p:cNvSpPr/>
            <p:nvPr/>
          </p:nvSpPr>
          <p:spPr>
            <a:xfrm>
              <a:off x="8848165" y="2201172"/>
              <a:ext cx="572182" cy="572182"/>
            </a:xfrm>
            <a:prstGeom prst="ellipse">
              <a:avLst/>
            </a:prstGeom>
            <a:ln>
              <a:solidFill>
                <a:srgbClr val="009F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78545CC8-B669-F570-C4B3-A5498D16DE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972646" y="2273205"/>
              <a:ext cx="320446" cy="40945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026" y="498727"/>
            <a:ext cx="11566179" cy="605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3825" y="769090"/>
            <a:ext cx="5914287" cy="604836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8"/>
          <p:cNvSpPr txBox="1"/>
          <p:nvPr/>
        </p:nvSpPr>
        <p:spPr>
          <a:xfrm>
            <a:off x="482169" y="184128"/>
            <a:ext cx="953008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Estamos onde o agro está presente</a:t>
            </a:r>
            <a:endParaRPr sz="32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1541" y="2522661"/>
            <a:ext cx="883564" cy="36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213757" y="3477730"/>
            <a:ext cx="956321" cy="39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396418" y="1697194"/>
            <a:ext cx="956321" cy="34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1637" y="917589"/>
            <a:ext cx="956321" cy="39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8826" y="4319492"/>
            <a:ext cx="956321" cy="39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147722" y="5462606"/>
            <a:ext cx="956321" cy="390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p18"/>
          <p:cNvGrpSpPr/>
          <p:nvPr/>
        </p:nvGrpSpPr>
        <p:grpSpPr>
          <a:xfrm>
            <a:off x="4387698" y="1000572"/>
            <a:ext cx="5283097" cy="5396230"/>
            <a:chOff x="5637592" y="478087"/>
            <a:chExt cx="5219330" cy="5331096"/>
          </a:xfrm>
        </p:grpSpPr>
        <p:grpSp>
          <p:nvGrpSpPr>
            <p:cNvPr id="454" name="Google Shape;454;p18"/>
            <p:cNvGrpSpPr/>
            <p:nvPr/>
          </p:nvGrpSpPr>
          <p:grpSpPr>
            <a:xfrm>
              <a:off x="5637592" y="478087"/>
              <a:ext cx="5219330" cy="5331096"/>
              <a:chOff x="5637592" y="478087"/>
              <a:chExt cx="5219330" cy="5331096"/>
            </a:xfrm>
          </p:grpSpPr>
          <p:grpSp>
            <p:nvGrpSpPr>
              <p:cNvPr id="455" name="Google Shape;455;p18"/>
              <p:cNvGrpSpPr/>
              <p:nvPr/>
            </p:nvGrpSpPr>
            <p:grpSpPr>
              <a:xfrm>
                <a:off x="5637592" y="478087"/>
                <a:ext cx="5111788" cy="5331096"/>
                <a:chOff x="5636842" y="495479"/>
                <a:chExt cx="5111788" cy="5331096"/>
              </a:xfrm>
            </p:grpSpPr>
            <p:pic>
              <p:nvPicPr>
                <p:cNvPr id="456" name="Google Shape;456;p18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5636842" y="2493920"/>
                  <a:ext cx="275214" cy="1834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457" name="Google Shape;457;p18"/>
                <p:cNvGrpSpPr/>
                <p:nvPr/>
              </p:nvGrpSpPr>
              <p:grpSpPr>
                <a:xfrm>
                  <a:off x="6346811" y="495479"/>
                  <a:ext cx="4401819" cy="5331096"/>
                  <a:chOff x="6346811" y="495479"/>
                  <a:chExt cx="4401819" cy="5331096"/>
                </a:xfrm>
              </p:grpSpPr>
              <p:pic>
                <p:nvPicPr>
                  <p:cNvPr id="458" name="Google Shape;458;p18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8230183" y="698972"/>
                    <a:ext cx="310289" cy="2068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459" name="Google Shape;459;p18"/>
                  <p:cNvGrpSpPr/>
                  <p:nvPr/>
                </p:nvGrpSpPr>
                <p:grpSpPr>
                  <a:xfrm>
                    <a:off x="6346811" y="495479"/>
                    <a:ext cx="4401819" cy="5331096"/>
                    <a:chOff x="6346811" y="495479"/>
                    <a:chExt cx="4401819" cy="5331096"/>
                  </a:xfrm>
                </p:grpSpPr>
                <p:grpSp>
                  <p:nvGrpSpPr>
                    <p:cNvPr id="460" name="Google Shape;460;p18"/>
                    <p:cNvGrpSpPr/>
                    <p:nvPr/>
                  </p:nvGrpSpPr>
                  <p:grpSpPr>
                    <a:xfrm>
                      <a:off x="6534701" y="495479"/>
                      <a:ext cx="4213929" cy="5331096"/>
                      <a:chOff x="7116384" y="402013"/>
                      <a:chExt cx="4213929" cy="5331096"/>
                    </a:xfrm>
                  </p:grpSpPr>
                  <p:pic>
                    <p:nvPicPr>
                      <p:cNvPr id="461" name="Google Shape;461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7116384" y="2554318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62" name="Google Shape;462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8265720" y="2903990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63" name="Google Shape;463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8656722" y="1537990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64" name="Google Shape;464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7395517" y="402013"/>
                        <a:ext cx="263422" cy="175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65" name="Google Shape;465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9892371" y="1531966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66" name="Google Shape;466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9412213" y="2501779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67" name="Google Shape;467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9156890" y="3379158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68" name="Google Shape;468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0426248" y="2694118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69" name="Google Shape;469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9987327" y="3725576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70" name="Google Shape;470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9312035" y="4337013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71" name="Google Shape;471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8851711" y="4753870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72" name="Google Shape;472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9096755" y="5101116"/>
                        <a:ext cx="266757" cy="1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73" name="Google Shape;473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8619464" y="5526250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74" name="Google Shape;474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1165987" y="2419926"/>
                        <a:ext cx="164326" cy="1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75" name="Google Shape;475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1151650" y="1801724"/>
                        <a:ext cx="177241" cy="118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76" name="Google Shape;476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8438216" y="3982810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grpSp>
                  <p:nvGrpSpPr>
                    <p:cNvPr id="477" name="Google Shape;477;p18"/>
                    <p:cNvGrpSpPr/>
                    <p:nvPr/>
                  </p:nvGrpSpPr>
                  <p:grpSpPr>
                    <a:xfrm>
                      <a:off x="6346811" y="1528026"/>
                      <a:ext cx="3966172" cy="3061784"/>
                      <a:chOff x="6346811" y="1503906"/>
                      <a:chExt cx="3966172" cy="3061784"/>
                    </a:xfrm>
                  </p:grpSpPr>
                  <p:pic>
                    <p:nvPicPr>
                      <p:cNvPr id="478" name="Google Shape;478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6346811" y="1503906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79" name="Google Shape;479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9975377" y="3942738"/>
                        <a:ext cx="165094" cy="11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80" name="Google Shape;480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9599867" y="4435809"/>
                        <a:ext cx="194822" cy="1298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81" name="Google Shape;481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9689421" y="2105649"/>
                        <a:ext cx="310289" cy="206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482" name="Google Shape;482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0074225" y="1648999"/>
                        <a:ext cx="238758" cy="159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</p:grpSp>
          </p:grpSp>
          <p:pic>
            <p:nvPicPr>
              <p:cNvPr id="483" name="Google Shape;483;p18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0692596" y="2077094"/>
                <a:ext cx="164326" cy="10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4" name="Google Shape;484;p18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0664212" y="2273471"/>
                <a:ext cx="164326" cy="109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5" name="Google Shape;485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904019" y="3450715"/>
              <a:ext cx="67751" cy="451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6" name="Google Shape;486;p18"/>
          <p:cNvSpPr txBox="1"/>
          <p:nvPr/>
        </p:nvSpPr>
        <p:spPr>
          <a:xfrm>
            <a:off x="9009859" y="5105005"/>
            <a:ext cx="179190" cy="358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8"/>
          <p:cNvSpPr txBox="1"/>
          <p:nvPr/>
        </p:nvSpPr>
        <p:spPr>
          <a:xfrm>
            <a:off x="592295" y="6186251"/>
            <a:ext cx="335280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Fonte: Relatório de Sustentabilidade 202</a:t>
            </a:r>
            <a:r>
              <a:rPr lang="pt-BR" sz="1100" dirty="0">
                <a:solidFill>
                  <a:srgbClr val="004652"/>
                </a:solidFill>
              </a:rPr>
              <a:t>5</a:t>
            </a:r>
            <a:endParaRPr sz="1100" dirty="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4001" y="1200208"/>
            <a:ext cx="655712" cy="437142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8"/>
          <p:cNvSpPr txBox="1"/>
          <p:nvPr/>
        </p:nvSpPr>
        <p:spPr>
          <a:xfrm>
            <a:off x="522113" y="4108543"/>
            <a:ext cx="3834168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4.795</a:t>
            </a:r>
            <a:br>
              <a:rPr lang="pt-BR" sz="18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Recebimentos Itinerantes aumentam a capilaridade do sistema e atendem a um maior número de produtores rurais</a:t>
            </a:r>
            <a:endParaRPr dirty="0"/>
          </a:p>
        </p:txBody>
      </p:sp>
      <p:sp>
        <p:nvSpPr>
          <p:cNvPr id="491" name="Google Shape;491;p18"/>
          <p:cNvSpPr/>
          <p:nvPr/>
        </p:nvSpPr>
        <p:spPr>
          <a:xfrm>
            <a:off x="9469296" y="3570928"/>
            <a:ext cx="3428290" cy="2386833"/>
          </a:xfrm>
          <a:prstGeom prst="roundRect">
            <a:avLst>
              <a:gd name="adj" fmla="val 10533"/>
            </a:avLst>
          </a:prstGeom>
          <a:noFill/>
          <a:ln w="28575" cap="flat" cmpd="sng">
            <a:solidFill>
              <a:srgbClr val="84D98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8"/>
          <p:cNvSpPr txBox="1"/>
          <p:nvPr/>
        </p:nvSpPr>
        <p:spPr>
          <a:xfrm>
            <a:off x="9623487" y="3758817"/>
            <a:ext cx="210782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Postos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+80m</a:t>
            </a:r>
            <a:r>
              <a:rPr lang="pt-BR" sz="1400" baseline="300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; recebem e enviam as embalagens para as centrais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Centrais</a:t>
            </a:r>
            <a:br>
              <a:rPr lang="pt-BR" sz="1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+160m</a:t>
            </a:r>
            <a:r>
              <a:rPr lang="pt-BR" sz="1400" baseline="300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t-BR" sz="14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; recebem e dão a destinação correta às embalagens</a:t>
            </a:r>
            <a:endParaRPr sz="14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8"/>
          <p:cNvSpPr txBox="1"/>
          <p:nvPr/>
        </p:nvSpPr>
        <p:spPr>
          <a:xfrm>
            <a:off x="16773099" y="-70968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8"/>
          <p:cNvSpPr txBox="1"/>
          <p:nvPr/>
        </p:nvSpPr>
        <p:spPr>
          <a:xfrm>
            <a:off x="15123751" y="376678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8"/>
          <p:cNvSpPr txBox="1"/>
          <p:nvPr/>
        </p:nvSpPr>
        <p:spPr>
          <a:xfrm>
            <a:off x="522112" y="1671137"/>
            <a:ext cx="38052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107 centrais e 317 postos</a:t>
            </a:r>
            <a:br>
              <a:rPr lang="pt-BR" sz="18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8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em 25 estados </a:t>
            </a:r>
            <a:br>
              <a:rPr lang="pt-BR" sz="18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8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 no Distrito Federal</a:t>
            </a:r>
            <a:endParaRPr dirty="0"/>
          </a:p>
        </p:txBody>
      </p:sp>
      <p:pic>
        <p:nvPicPr>
          <p:cNvPr id="496" name="Google Shape;496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6C5D1B9-304E-3406-B3C9-4374F74C52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11889" y="3250987"/>
            <a:ext cx="1442217" cy="1442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7470" y="4489359"/>
            <a:ext cx="12539325" cy="28258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19"/>
          <p:cNvGrpSpPr/>
          <p:nvPr/>
        </p:nvGrpSpPr>
        <p:grpSpPr>
          <a:xfrm>
            <a:off x="742453" y="2715842"/>
            <a:ext cx="10844884" cy="491225"/>
            <a:chOff x="656134" y="2049952"/>
            <a:chExt cx="10844884" cy="491225"/>
          </a:xfrm>
        </p:grpSpPr>
        <p:sp>
          <p:nvSpPr>
            <p:cNvPr id="503" name="Google Shape;503;p19"/>
            <p:cNvSpPr txBox="1"/>
            <p:nvPr/>
          </p:nvSpPr>
          <p:spPr>
            <a:xfrm>
              <a:off x="6209950" y="2116815"/>
              <a:ext cx="5291068" cy="317535"/>
            </a:xfrm>
            <a:prstGeom prst="rect">
              <a:avLst/>
            </a:prstGeom>
            <a:solidFill>
              <a:srgbClr val="A0D9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9"/>
            <p:cNvSpPr txBox="1"/>
            <p:nvPr/>
          </p:nvSpPr>
          <p:spPr>
            <a:xfrm>
              <a:off x="656134" y="2049952"/>
              <a:ext cx="5755874" cy="4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329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 dirty="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18,8 mil caminhões </a:t>
              </a:r>
              <a:r>
                <a:rPr lang="pt-BR" sz="2400" dirty="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movimentados </a:t>
              </a:r>
              <a:endParaRPr dirty="0"/>
            </a:p>
          </p:txBody>
        </p:sp>
      </p:grpSp>
      <p:sp>
        <p:nvSpPr>
          <p:cNvPr id="505" name="Google Shape;505;p19"/>
          <p:cNvSpPr txBox="1"/>
          <p:nvPr/>
        </p:nvSpPr>
        <p:spPr>
          <a:xfrm>
            <a:off x="8130174" y="6240994"/>
            <a:ext cx="361754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Relatório de Sustentabilidade 2025</a:t>
            </a:r>
            <a:endParaRPr dirty="0"/>
          </a:p>
        </p:txBody>
      </p:sp>
      <p:grpSp>
        <p:nvGrpSpPr>
          <p:cNvPr id="506" name="Google Shape;506;p19"/>
          <p:cNvGrpSpPr/>
          <p:nvPr/>
        </p:nvGrpSpPr>
        <p:grpSpPr>
          <a:xfrm>
            <a:off x="620287" y="3216502"/>
            <a:ext cx="10835676" cy="583517"/>
            <a:chOff x="551392" y="3077762"/>
            <a:chExt cx="10835676" cy="583517"/>
          </a:xfrm>
        </p:grpSpPr>
        <p:sp>
          <p:nvSpPr>
            <p:cNvPr id="507" name="Google Shape;507;p19"/>
            <p:cNvSpPr txBox="1"/>
            <p:nvPr/>
          </p:nvSpPr>
          <p:spPr>
            <a:xfrm>
              <a:off x="551392" y="3113971"/>
              <a:ext cx="5590800" cy="316800"/>
            </a:xfrm>
            <a:prstGeom prst="rect">
              <a:avLst/>
            </a:prstGeom>
            <a:solidFill>
              <a:srgbClr val="A0D9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9"/>
            <p:cNvSpPr txBox="1"/>
            <p:nvPr/>
          </p:nvSpPr>
          <p:spPr>
            <a:xfrm>
              <a:off x="6263383" y="3077762"/>
              <a:ext cx="5123685" cy="583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329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 dirty="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8 milhões de km percorridos</a:t>
              </a:r>
              <a:endParaRPr sz="24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" name="Google Shape;510;p19"/>
          <p:cNvSpPr txBox="1"/>
          <p:nvPr/>
        </p:nvSpPr>
        <p:spPr>
          <a:xfrm>
            <a:off x="12411855" y="1355404"/>
            <a:ext cx="2669258" cy="280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9"/>
          <p:cNvSpPr txBox="1"/>
          <p:nvPr/>
        </p:nvSpPr>
        <p:spPr>
          <a:xfrm>
            <a:off x="482168" y="996434"/>
            <a:ext cx="10259137" cy="84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54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Frete de retorno </a:t>
            </a: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(emissões de gases de efeito estufa – GEE)</a:t>
            </a:r>
            <a:endParaRPr sz="2200" b="1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Redução de custos da logística reversa e dos impactos ambientais</a:t>
            </a:r>
            <a:endParaRPr sz="2200" b="1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9"/>
          <p:cNvSpPr txBox="1"/>
          <p:nvPr/>
        </p:nvSpPr>
        <p:spPr>
          <a:xfrm>
            <a:off x="482169" y="184128"/>
            <a:ext cx="97391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Levando as embalagens para o destino final</a:t>
            </a:r>
            <a:endParaRPr/>
          </a:p>
        </p:txBody>
      </p:sp>
      <p:pic>
        <p:nvPicPr>
          <p:cNvPr id="452" name="Google Shape;45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1543" y="2782298"/>
            <a:ext cx="814447" cy="33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2;p18">
            <a:extLst>
              <a:ext uri="{FF2B5EF4-FFF2-40B4-BE49-F238E27FC236}">
                <a16:creationId xmlns:a16="http://schemas.microsoft.com/office/drawing/2014/main" id="{85AC87A3-CC45-94CF-CF5F-C4E2C8BF37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5176" y="3237301"/>
            <a:ext cx="814447" cy="332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47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/>
          <p:nvPr/>
        </p:nvSpPr>
        <p:spPr>
          <a:xfrm>
            <a:off x="6915280" y="1962992"/>
            <a:ext cx="5722834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 que Sistema Campo Limpo?</a:t>
            </a:r>
            <a:endParaRPr/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4082" y="5159664"/>
            <a:ext cx="2704282" cy="155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0793" y="5159663"/>
            <a:ext cx="2704282" cy="155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 l="-5033" r="-5393"/>
          <a:stretch/>
        </p:blipFill>
        <p:spPr>
          <a:xfrm>
            <a:off x="1007644" y="964611"/>
            <a:ext cx="14162402" cy="687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72" y="-97274"/>
            <a:ext cx="4319704" cy="23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0"/>
          <p:cNvSpPr/>
          <p:nvPr/>
        </p:nvSpPr>
        <p:spPr>
          <a:xfrm>
            <a:off x="679650" y="4246322"/>
            <a:ext cx="4449045" cy="2264489"/>
          </a:xfrm>
          <a:prstGeom prst="round2SameRect">
            <a:avLst>
              <a:gd name="adj1" fmla="val 7758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09470" y="807002"/>
            <a:ext cx="1820766" cy="193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5324" y="3877048"/>
            <a:ext cx="2086779" cy="180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0"/>
          <p:cNvPicPr preferRelativeResize="0"/>
          <p:nvPr/>
        </p:nvPicPr>
        <p:blipFill rotWithShape="1">
          <a:blip r:embed="rId5">
            <a:alphaModFix/>
          </a:blip>
          <a:srcRect t="-4584" r="-9014" b="-3490"/>
          <a:stretch/>
        </p:blipFill>
        <p:spPr>
          <a:xfrm>
            <a:off x="5588743" y="3762776"/>
            <a:ext cx="2553399" cy="214092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0"/>
          <p:cNvSpPr/>
          <p:nvPr/>
        </p:nvSpPr>
        <p:spPr>
          <a:xfrm>
            <a:off x="6162798" y="1606448"/>
            <a:ext cx="1077057" cy="1077057"/>
          </a:xfrm>
          <a:prstGeom prst="ellipse">
            <a:avLst/>
          </a:prstGeom>
          <a:solidFill>
            <a:srgbClr val="A0D9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0"/>
          <p:cNvSpPr txBox="1"/>
          <p:nvPr/>
        </p:nvSpPr>
        <p:spPr>
          <a:xfrm>
            <a:off x="572331" y="1390981"/>
            <a:ext cx="4287430" cy="2738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1800"/>
              <a:buFont typeface="Noto Sans Symbols"/>
              <a:buChar char="∙"/>
            </a:pPr>
            <a:r>
              <a:rPr lang="pt-BR" sz="18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Embalagens rígidas </a:t>
            </a:r>
            <a:br>
              <a:rPr lang="pt-BR" sz="18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8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(de plástico ou metal), que são laváveis e acondicionam formulações líquidas</a:t>
            </a:r>
            <a:endParaRPr/>
          </a:p>
          <a:p>
            <a:pPr marL="342900" marR="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1800"/>
              <a:buFont typeface="Noto Sans Symbols"/>
              <a:buChar char="∙"/>
            </a:pPr>
            <a:r>
              <a:rPr lang="pt-BR" sz="18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Embalagens não laváveis</a:t>
            </a:r>
            <a:r>
              <a:rPr lang="pt-BR" sz="18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pt-BR" sz="18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8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que acondicionam outros tipos </a:t>
            </a:r>
            <a:br>
              <a:rPr lang="pt-BR" sz="18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8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 formulações, e embalagens secundárias</a:t>
            </a:r>
            <a:endParaRPr/>
          </a:p>
        </p:txBody>
      </p:sp>
      <p:sp>
        <p:nvSpPr>
          <p:cNvPr id="524" name="Google Shape;524;p20"/>
          <p:cNvSpPr txBox="1"/>
          <p:nvPr/>
        </p:nvSpPr>
        <p:spPr>
          <a:xfrm>
            <a:off x="5638629" y="5819519"/>
            <a:ext cx="19132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Caixas de papelão</a:t>
            </a:r>
            <a:endParaRPr/>
          </a:p>
        </p:txBody>
      </p:sp>
      <p:sp>
        <p:nvSpPr>
          <p:cNvPr id="525" name="Google Shape;525;p20"/>
          <p:cNvSpPr txBox="1"/>
          <p:nvPr/>
        </p:nvSpPr>
        <p:spPr>
          <a:xfrm>
            <a:off x="8079565" y="3179512"/>
            <a:ext cx="1013449" cy="37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Tampas</a:t>
            </a:r>
            <a:endParaRPr/>
          </a:p>
        </p:txBody>
      </p:sp>
      <p:sp>
        <p:nvSpPr>
          <p:cNvPr id="526" name="Google Shape;526;p20"/>
          <p:cNvSpPr txBox="1"/>
          <p:nvPr/>
        </p:nvSpPr>
        <p:spPr>
          <a:xfrm>
            <a:off x="8192028" y="5819518"/>
            <a:ext cx="25683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Embalagens Flexíveis </a:t>
            </a:r>
            <a:endParaRPr/>
          </a:p>
        </p:txBody>
      </p:sp>
      <p:sp>
        <p:nvSpPr>
          <p:cNvPr id="527" name="Google Shape;527;p20"/>
          <p:cNvSpPr txBox="1"/>
          <p:nvPr/>
        </p:nvSpPr>
        <p:spPr>
          <a:xfrm>
            <a:off x="9941145" y="3266147"/>
            <a:ext cx="1118055" cy="37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Metálicas</a:t>
            </a:r>
            <a:endParaRPr/>
          </a:p>
        </p:txBody>
      </p:sp>
      <p:pic>
        <p:nvPicPr>
          <p:cNvPr id="528" name="Google Shape;5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1265" y="1480914"/>
            <a:ext cx="1820766" cy="193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0"/>
          <p:cNvPicPr preferRelativeResize="0"/>
          <p:nvPr/>
        </p:nvPicPr>
        <p:blipFill rotWithShape="1">
          <a:blip r:embed="rId6">
            <a:alphaModFix/>
          </a:blip>
          <a:srcRect l="-8819" t="-15165" r="-9380" b="-15170"/>
          <a:stretch/>
        </p:blipFill>
        <p:spPr>
          <a:xfrm>
            <a:off x="9856257" y="1086768"/>
            <a:ext cx="1287829" cy="2328236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20"/>
          <p:cNvSpPr txBox="1"/>
          <p:nvPr/>
        </p:nvSpPr>
        <p:spPr>
          <a:xfrm>
            <a:off x="5850727" y="3144597"/>
            <a:ext cx="1701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Embalagens plásticas rígidas</a:t>
            </a:r>
            <a:endParaRPr/>
          </a:p>
        </p:txBody>
      </p:sp>
      <p:pic>
        <p:nvPicPr>
          <p:cNvPr id="531" name="Google Shape;531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50727" y="1310936"/>
            <a:ext cx="1701200" cy="17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0"/>
          <p:cNvSpPr txBox="1"/>
          <p:nvPr/>
        </p:nvSpPr>
        <p:spPr>
          <a:xfrm>
            <a:off x="536793" y="209104"/>
            <a:ext cx="7015134" cy="53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3000"/>
              <a:buFont typeface="Arial"/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Tipos de embalagens recebidas</a:t>
            </a:r>
            <a:endParaRPr/>
          </a:p>
        </p:txBody>
      </p:sp>
      <p:sp>
        <p:nvSpPr>
          <p:cNvPr id="533" name="Google Shape;533;p20"/>
          <p:cNvSpPr txBox="1"/>
          <p:nvPr/>
        </p:nvSpPr>
        <p:spPr>
          <a:xfrm>
            <a:off x="838427" y="4574626"/>
            <a:ext cx="4160101" cy="1552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Exemplos: </a:t>
            </a:r>
            <a:r>
              <a:rPr lang="pt-BR" sz="18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sacos (de plástico, papel, metalizados etc.), caixas de papelão, cartuchos de cartolina, fibrolatas, embalagens de produtos para tratamento de sementes</a:t>
            </a:r>
            <a:endParaRPr/>
          </a:p>
        </p:txBody>
      </p:sp>
      <p:pic>
        <p:nvPicPr>
          <p:cNvPr id="534" name="Google Shape;534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2910" y="492655"/>
            <a:ext cx="11566177" cy="605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1"/>
          <p:cNvPicPr preferRelativeResize="0"/>
          <p:nvPr/>
        </p:nvPicPr>
        <p:blipFill>
          <a:blip r:embed="rId4">
            <a:alphaModFix/>
          </a:blip>
          <a:srcRect/>
          <a:stretch/>
        </p:blipFill>
        <p:spPr>
          <a:xfrm>
            <a:off x="1023741" y="-3334751"/>
            <a:ext cx="9880416" cy="1010594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21"/>
          <p:cNvSpPr txBox="1"/>
          <p:nvPr/>
        </p:nvSpPr>
        <p:spPr>
          <a:xfrm>
            <a:off x="4879466" y="4023870"/>
            <a:ext cx="15105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 Cimflex</a:t>
            </a:r>
            <a:endParaRPr sz="140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1"/>
          <p:cNvSpPr txBox="1"/>
          <p:nvPr/>
        </p:nvSpPr>
        <p:spPr>
          <a:xfrm>
            <a:off x="4909175" y="4730289"/>
            <a:ext cx="13056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Valpasa</a:t>
            </a:r>
            <a:endParaRPr sz="140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21"/>
          <p:cNvSpPr txBox="1"/>
          <p:nvPr/>
        </p:nvSpPr>
        <p:spPr>
          <a:xfrm>
            <a:off x="7294930" y="4464961"/>
            <a:ext cx="4883675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Campo Limpo Reciclagem e Transformação de Plásticos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Campo Limpo Resinas e Reciclagem Plástica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Campo Limpo Tampas e Resinas Plásticas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Global Steel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t-BR" sz="1300" dirty="0" err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Vasitex</a:t>
            </a: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 Schutz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t-BR" sz="1300" dirty="0" err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Tubolix</a:t>
            </a: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Fox </a:t>
            </a:r>
          </a:p>
          <a:p>
            <a:r>
              <a:rPr lang="pt-BR" sz="1300" dirty="0">
                <a:solidFill>
                  <a:srgbClr val="004652"/>
                </a:solidFill>
              </a:rPr>
              <a:t>• C3G</a:t>
            </a:r>
            <a:endParaRPr sz="1300" dirty="0">
              <a:solidFill>
                <a:srgbClr val="004652"/>
              </a:solidFill>
            </a:endParaRPr>
          </a:p>
        </p:txBody>
      </p:sp>
      <p:cxnSp>
        <p:nvCxnSpPr>
          <p:cNvPr id="544" name="Google Shape;544;p21"/>
          <p:cNvCxnSpPr/>
          <p:nvPr/>
        </p:nvCxnSpPr>
        <p:spPr>
          <a:xfrm>
            <a:off x="7666557" y="4605529"/>
            <a:ext cx="0" cy="0"/>
          </a:xfrm>
          <a:prstGeom prst="straightConnector1">
            <a:avLst/>
          </a:prstGeom>
          <a:noFill/>
          <a:ln w="19050" cap="flat" cmpd="sng">
            <a:solidFill>
              <a:srgbClr val="00747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5" name="Google Shape;545;p21"/>
          <p:cNvCxnSpPr>
            <a:cxnSpLocks/>
          </p:cNvCxnSpPr>
          <p:nvPr/>
        </p:nvCxnSpPr>
        <p:spPr>
          <a:xfrm>
            <a:off x="8382000" y="3150829"/>
            <a:ext cx="2284862" cy="0"/>
          </a:xfrm>
          <a:prstGeom prst="straightConnector1">
            <a:avLst/>
          </a:prstGeom>
          <a:noFill/>
          <a:ln w="19050" cap="flat" cmpd="sng">
            <a:solidFill>
              <a:srgbClr val="00747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6" name="Google Shape;546;p21"/>
          <p:cNvSpPr txBox="1"/>
          <p:nvPr/>
        </p:nvSpPr>
        <p:spPr>
          <a:xfrm>
            <a:off x="6771982" y="1045664"/>
            <a:ext cx="18006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Plastibrás Indústria </a:t>
            </a:r>
            <a:br>
              <a:rPr lang="pt-BR" sz="14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 Comércio Ltda. </a:t>
            </a:r>
            <a:endParaRPr sz="140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21"/>
          <p:cNvSpPr txBox="1"/>
          <p:nvPr/>
        </p:nvSpPr>
        <p:spPr>
          <a:xfrm>
            <a:off x="1722796" y="3950609"/>
            <a:ext cx="20906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12 recicladoras</a:t>
            </a:r>
            <a:endParaRPr dirty="0"/>
          </a:p>
        </p:txBody>
      </p:sp>
      <p:pic>
        <p:nvPicPr>
          <p:cNvPr id="548" name="Google Shape;54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6682" y="3879464"/>
            <a:ext cx="482001" cy="482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1"/>
          <p:cNvSpPr txBox="1"/>
          <p:nvPr/>
        </p:nvSpPr>
        <p:spPr>
          <a:xfrm>
            <a:off x="1722796" y="4543364"/>
            <a:ext cx="21067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3 incineradoras</a:t>
            </a:r>
            <a:endParaRPr/>
          </a:p>
        </p:txBody>
      </p:sp>
      <p:pic>
        <p:nvPicPr>
          <p:cNvPr id="550" name="Google Shape;55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007" y="4455728"/>
            <a:ext cx="503351" cy="50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1726" y="2838564"/>
            <a:ext cx="544450" cy="5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1"/>
          <p:cNvSpPr txBox="1"/>
          <p:nvPr/>
        </p:nvSpPr>
        <p:spPr>
          <a:xfrm>
            <a:off x="9065692" y="2817921"/>
            <a:ext cx="16926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Neotech Soluções</a:t>
            </a:r>
            <a:endParaRPr/>
          </a:p>
        </p:txBody>
      </p:sp>
      <p:sp>
        <p:nvSpPr>
          <p:cNvPr id="553" name="Google Shape;553;p21"/>
          <p:cNvSpPr txBox="1"/>
          <p:nvPr/>
        </p:nvSpPr>
        <p:spPr>
          <a:xfrm>
            <a:off x="7925493" y="1533554"/>
            <a:ext cx="647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MT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1"/>
          <p:cNvSpPr txBox="1"/>
          <p:nvPr/>
        </p:nvSpPr>
        <p:spPr>
          <a:xfrm>
            <a:off x="10111211" y="2193402"/>
            <a:ext cx="647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1"/>
          <p:cNvSpPr txBox="1"/>
          <p:nvPr/>
        </p:nvSpPr>
        <p:spPr>
          <a:xfrm>
            <a:off x="7301759" y="4188011"/>
            <a:ext cx="647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SP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1"/>
          <p:cNvSpPr txBox="1"/>
          <p:nvPr/>
        </p:nvSpPr>
        <p:spPr>
          <a:xfrm>
            <a:off x="10111211" y="3148749"/>
            <a:ext cx="647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0755" y="3721436"/>
            <a:ext cx="544450" cy="5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1"/>
          <p:cNvSpPr txBox="1"/>
          <p:nvPr/>
        </p:nvSpPr>
        <p:spPr>
          <a:xfrm>
            <a:off x="4992260" y="5036010"/>
            <a:ext cx="647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SC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9" name="Google Shape;559;p21"/>
          <p:cNvCxnSpPr/>
          <p:nvPr/>
        </p:nvCxnSpPr>
        <p:spPr>
          <a:xfrm>
            <a:off x="7284651" y="3857206"/>
            <a:ext cx="0" cy="2113475"/>
          </a:xfrm>
          <a:prstGeom prst="straightConnector1">
            <a:avLst/>
          </a:prstGeom>
          <a:noFill/>
          <a:ln w="19050" cap="flat" cmpd="sng">
            <a:solidFill>
              <a:srgbClr val="00747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60" name="Google Shape;56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3659" y="3707870"/>
            <a:ext cx="571582" cy="571582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1"/>
          <p:cNvSpPr txBox="1"/>
          <p:nvPr/>
        </p:nvSpPr>
        <p:spPr>
          <a:xfrm>
            <a:off x="4992260" y="4328372"/>
            <a:ext cx="647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2" name="Google Shape;562;p21"/>
          <p:cNvGrpSpPr/>
          <p:nvPr/>
        </p:nvGrpSpPr>
        <p:grpSpPr>
          <a:xfrm>
            <a:off x="4992260" y="4339127"/>
            <a:ext cx="1943378" cy="703170"/>
            <a:chOff x="4567278" y="4787705"/>
            <a:chExt cx="2512738" cy="703170"/>
          </a:xfrm>
        </p:grpSpPr>
        <p:cxnSp>
          <p:nvCxnSpPr>
            <p:cNvPr id="563" name="Google Shape;563;p21"/>
            <p:cNvCxnSpPr/>
            <p:nvPr/>
          </p:nvCxnSpPr>
          <p:spPr>
            <a:xfrm>
              <a:off x="4567278" y="4787705"/>
              <a:ext cx="2346796" cy="1589"/>
            </a:xfrm>
            <a:prstGeom prst="straightConnector1">
              <a:avLst/>
            </a:prstGeom>
            <a:noFill/>
            <a:ln w="19050" cap="flat" cmpd="sng">
              <a:solidFill>
                <a:srgbClr val="00747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4" name="Google Shape;564;p21"/>
            <p:cNvCxnSpPr/>
            <p:nvPr/>
          </p:nvCxnSpPr>
          <p:spPr>
            <a:xfrm>
              <a:off x="4567278" y="5490875"/>
              <a:ext cx="2512738" cy="0"/>
            </a:xfrm>
            <a:prstGeom prst="straightConnector1">
              <a:avLst/>
            </a:prstGeom>
            <a:noFill/>
            <a:ln w="19050" cap="flat" cmpd="sng">
              <a:solidFill>
                <a:srgbClr val="007477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565" name="Google Shape;56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3016" y="4750219"/>
            <a:ext cx="571582" cy="57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4308" y="4008002"/>
            <a:ext cx="571582" cy="5715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7" name="Google Shape;567;p21"/>
          <p:cNvCxnSpPr/>
          <p:nvPr/>
        </p:nvCxnSpPr>
        <p:spPr>
          <a:xfrm>
            <a:off x="6160579" y="1539689"/>
            <a:ext cx="2346796" cy="1589"/>
          </a:xfrm>
          <a:prstGeom prst="straightConnector1">
            <a:avLst/>
          </a:prstGeom>
          <a:noFill/>
          <a:ln w="19050" cap="flat" cmpd="sng">
            <a:solidFill>
              <a:srgbClr val="00747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68" name="Google Shape;56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5702" y="1322726"/>
            <a:ext cx="544451" cy="544451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1"/>
          <p:cNvSpPr txBox="1"/>
          <p:nvPr/>
        </p:nvSpPr>
        <p:spPr>
          <a:xfrm>
            <a:off x="9065692" y="1862429"/>
            <a:ext cx="16926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Incinera</a:t>
            </a:r>
            <a:endParaRPr/>
          </a:p>
        </p:txBody>
      </p:sp>
      <p:cxnSp>
        <p:nvCxnSpPr>
          <p:cNvPr id="570" name="Google Shape;570;p21"/>
          <p:cNvCxnSpPr/>
          <p:nvPr/>
        </p:nvCxnSpPr>
        <p:spPr>
          <a:xfrm>
            <a:off x="7111211" y="2193402"/>
            <a:ext cx="3555651" cy="0"/>
          </a:xfrm>
          <a:prstGeom prst="straightConnector1">
            <a:avLst/>
          </a:prstGeom>
          <a:noFill/>
          <a:ln w="19050" cap="flat" cmpd="sng">
            <a:solidFill>
              <a:srgbClr val="00747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71" name="Google Shape;57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9527" y="1869729"/>
            <a:ext cx="544450" cy="5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1"/>
          <p:cNvSpPr txBox="1"/>
          <p:nvPr/>
        </p:nvSpPr>
        <p:spPr>
          <a:xfrm>
            <a:off x="8058825" y="3915257"/>
            <a:ext cx="2283430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PCN Suzano SPE S.A</a:t>
            </a:r>
            <a:endParaRPr sz="1300" dirty="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1"/>
          <p:cNvSpPr txBox="1"/>
          <p:nvPr/>
        </p:nvSpPr>
        <p:spPr>
          <a:xfrm>
            <a:off x="482168" y="184128"/>
            <a:ext cx="4236977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Nossos parceiros garantem a destinação ambientalmente correta das embalagens</a:t>
            </a:r>
            <a:endParaRPr/>
          </a:p>
        </p:txBody>
      </p:sp>
      <p:sp>
        <p:nvSpPr>
          <p:cNvPr id="574" name="Google Shape;574;p21"/>
          <p:cNvSpPr txBox="1"/>
          <p:nvPr/>
        </p:nvSpPr>
        <p:spPr>
          <a:xfrm>
            <a:off x="1722796" y="5160724"/>
            <a:ext cx="24039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1 coprocessadora</a:t>
            </a:r>
            <a:endParaRPr dirty="0"/>
          </a:p>
        </p:txBody>
      </p:sp>
      <p:pic>
        <p:nvPicPr>
          <p:cNvPr id="575" name="Google Shape;575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6007" y="5053342"/>
            <a:ext cx="503351" cy="503351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1"/>
          <p:cNvSpPr txBox="1"/>
          <p:nvPr/>
        </p:nvSpPr>
        <p:spPr>
          <a:xfrm>
            <a:off x="4366517" y="5707287"/>
            <a:ext cx="647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8" name="Google Shape;578;p21"/>
          <p:cNvCxnSpPr/>
          <p:nvPr/>
        </p:nvCxnSpPr>
        <p:spPr>
          <a:xfrm>
            <a:off x="4445876" y="5707287"/>
            <a:ext cx="1620878" cy="0"/>
          </a:xfrm>
          <a:prstGeom prst="straightConnector1">
            <a:avLst/>
          </a:prstGeom>
          <a:noFill/>
          <a:ln w="19050" cap="flat" cmpd="sng">
            <a:solidFill>
              <a:srgbClr val="00747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0" name="Google Shape;580;p21"/>
          <p:cNvSpPr txBox="1"/>
          <p:nvPr/>
        </p:nvSpPr>
        <p:spPr>
          <a:xfrm>
            <a:off x="4366517" y="5395926"/>
            <a:ext cx="13056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Proamb</a:t>
            </a:r>
            <a:endParaRPr sz="140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546;p21">
            <a:extLst>
              <a:ext uri="{FF2B5EF4-FFF2-40B4-BE49-F238E27FC236}">
                <a16:creationId xmlns:a16="http://schemas.microsoft.com/office/drawing/2014/main" id="{EFACAB12-A670-DF5A-FA22-4335D5F20FCE}"/>
              </a:ext>
            </a:extLst>
          </p:cNvPr>
          <p:cNvSpPr txBox="1"/>
          <p:nvPr/>
        </p:nvSpPr>
        <p:spPr>
          <a:xfrm>
            <a:off x="9768379" y="1246766"/>
            <a:ext cx="18006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Apoio Ambiental </a:t>
            </a:r>
            <a:endParaRPr sz="1400" dirty="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553;p21">
            <a:extLst>
              <a:ext uri="{FF2B5EF4-FFF2-40B4-BE49-F238E27FC236}">
                <a16:creationId xmlns:a16="http://schemas.microsoft.com/office/drawing/2014/main" id="{5479B3B4-7ACE-4B69-A6FF-BF9E197EF882}"/>
              </a:ext>
            </a:extLst>
          </p:cNvPr>
          <p:cNvSpPr txBox="1"/>
          <p:nvPr/>
        </p:nvSpPr>
        <p:spPr>
          <a:xfrm>
            <a:off x="10941666" y="1558135"/>
            <a:ext cx="6470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BA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Google Shape;567;p21">
            <a:extLst>
              <a:ext uri="{FF2B5EF4-FFF2-40B4-BE49-F238E27FC236}">
                <a16:creationId xmlns:a16="http://schemas.microsoft.com/office/drawing/2014/main" id="{98C4A363-A03B-2A66-28AF-2871CF2D6100}"/>
              </a:ext>
            </a:extLst>
          </p:cNvPr>
          <p:cNvCxnSpPr/>
          <p:nvPr/>
        </p:nvCxnSpPr>
        <p:spPr>
          <a:xfrm>
            <a:off x="9176752" y="1564270"/>
            <a:ext cx="2346796" cy="1589"/>
          </a:xfrm>
          <a:prstGeom prst="straightConnector1">
            <a:avLst/>
          </a:prstGeom>
          <a:noFill/>
          <a:ln w="19050" cap="flat" cmpd="sng">
            <a:solidFill>
              <a:srgbClr val="00747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Google Shape;568;p21">
            <a:extLst>
              <a:ext uri="{FF2B5EF4-FFF2-40B4-BE49-F238E27FC236}">
                <a16:creationId xmlns:a16="http://schemas.microsoft.com/office/drawing/2014/main" id="{2C9792BD-A693-FECD-D5B0-84F1B94379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04526" y="1232233"/>
            <a:ext cx="544451" cy="544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3A40F884-5FA4-FD0E-74B9-6E73344C7000}"/>
              </a:ext>
            </a:extLst>
          </p:cNvPr>
          <p:cNvGrpSpPr/>
          <p:nvPr/>
        </p:nvGrpSpPr>
        <p:grpSpPr>
          <a:xfrm>
            <a:off x="6038488" y="5473827"/>
            <a:ext cx="531640" cy="531640"/>
            <a:chOff x="8848165" y="2201172"/>
            <a:chExt cx="572182" cy="572182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2E67247-59AB-BFC9-754B-40B57D04E7F3}"/>
                </a:ext>
              </a:extLst>
            </p:cNvPr>
            <p:cNvSpPr/>
            <p:nvPr/>
          </p:nvSpPr>
          <p:spPr>
            <a:xfrm>
              <a:off x="8848165" y="2201172"/>
              <a:ext cx="572182" cy="572182"/>
            </a:xfrm>
            <a:prstGeom prst="ellipse">
              <a:avLst/>
            </a:prstGeom>
            <a:ln>
              <a:solidFill>
                <a:srgbClr val="009F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D519F124-2FF5-F6E0-86A6-942E817802C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72646" y="2273205"/>
              <a:ext cx="320446" cy="4094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3669" y="0"/>
            <a:ext cx="12459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22"/>
          <p:cNvSpPr txBox="1"/>
          <p:nvPr/>
        </p:nvSpPr>
        <p:spPr>
          <a:xfrm>
            <a:off x="275144" y="1419676"/>
            <a:ext cx="7036231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 sucesso do Sistema Campo Limpo </a:t>
            </a:r>
            <a:br>
              <a:rPr lang="pt-BR" sz="2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 fruto da capilaridade e operação eficiente, gerando resultados notáveis que servem de modelo para programas de logística reversa no Brasil e no mundo</a:t>
            </a:r>
            <a:endParaRPr/>
          </a:p>
        </p:txBody>
      </p:sp>
      <p:pic>
        <p:nvPicPr>
          <p:cNvPr id="588" name="Google Shape;58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4898" y="876717"/>
            <a:ext cx="3945765" cy="22709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9" name="Google Shape;589;p22"/>
          <p:cNvGrpSpPr/>
          <p:nvPr/>
        </p:nvGrpSpPr>
        <p:grpSpPr>
          <a:xfrm>
            <a:off x="752851" y="282713"/>
            <a:ext cx="6376369" cy="6818210"/>
            <a:chOff x="183437" y="-448754"/>
            <a:chExt cx="7596712" cy="8123115"/>
          </a:xfrm>
        </p:grpSpPr>
        <p:pic>
          <p:nvPicPr>
            <p:cNvPr id="590" name="Google Shape;590;p22"/>
            <p:cNvPicPr preferRelativeResize="0"/>
            <p:nvPr/>
          </p:nvPicPr>
          <p:blipFill rotWithShape="1">
            <a:blip r:embed="rId5">
              <a:alphaModFix/>
            </a:blip>
            <a:srcRect l="31800" r="14328" b="81569"/>
            <a:stretch/>
          </p:blipFill>
          <p:spPr>
            <a:xfrm>
              <a:off x="183437" y="-448754"/>
              <a:ext cx="7596712" cy="1393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22"/>
            <p:cNvPicPr preferRelativeResize="0"/>
            <p:nvPr/>
          </p:nvPicPr>
          <p:blipFill rotWithShape="1">
            <a:blip r:embed="rId5">
              <a:alphaModFix/>
            </a:blip>
            <a:srcRect l="31800" t="45945" r="14328" b="-7444"/>
            <a:stretch/>
          </p:blipFill>
          <p:spPr>
            <a:xfrm>
              <a:off x="183437" y="3024870"/>
              <a:ext cx="7596712" cy="464949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477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3"/>
          <p:cNvSpPr txBox="1"/>
          <p:nvPr/>
        </p:nvSpPr>
        <p:spPr>
          <a:xfrm>
            <a:off x="1410904" y="1416522"/>
            <a:ext cx="485904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Resultados e impactos</a:t>
            </a:r>
            <a:endParaRPr/>
          </a:p>
        </p:txBody>
      </p:sp>
      <p:pic>
        <p:nvPicPr>
          <p:cNvPr id="597" name="Google Shape;5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2296" y="0"/>
            <a:ext cx="4319704" cy="23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9437" y="3948759"/>
            <a:ext cx="3945765" cy="227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3"/>
          <p:cNvPicPr preferRelativeResize="0"/>
          <p:nvPr/>
        </p:nvPicPr>
        <p:blipFill rotWithShape="1">
          <a:blip r:embed="rId5">
            <a:alphaModFix/>
          </a:blip>
          <a:srcRect l="31800" r="-5393"/>
          <a:stretch/>
        </p:blipFill>
        <p:spPr>
          <a:xfrm>
            <a:off x="74949" y="484077"/>
            <a:ext cx="10377750" cy="7560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477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947653" y="46053"/>
            <a:ext cx="1609684" cy="97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397687" y="29589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887397" y="20480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423072" y="21067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930475" y="-28417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386901" y="-9335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807657" y="1374944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654854" y="363952"/>
            <a:ext cx="1609684" cy="97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419437" y="637228"/>
            <a:ext cx="1609684" cy="97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104888" y="347488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594598" y="338379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30273" y="338966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637676" y="289482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94102" y="308564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601666" y="336570"/>
            <a:ext cx="1477545" cy="89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288023" y="993497"/>
            <a:ext cx="1609684" cy="97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881230" y="617230"/>
            <a:ext cx="1609684" cy="97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15909" y="638537"/>
            <a:ext cx="1609684" cy="97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012317" y="577568"/>
            <a:ext cx="1609684" cy="97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616844" y="598777"/>
            <a:ext cx="1552060" cy="9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977050" y="551865"/>
            <a:ext cx="1609684" cy="97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447884" y="638933"/>
            <a:ext cx="1609684" cy="970544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4"/>
          <p:cNvSpPr txBox="1"/>
          <p:nvPr/>
        </p:nvSpPr>
        <p:spPr>
          <a:xfrm>
            <a:off x="482168" y="184128"/>
            <a:ext cx="49871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rgbClr val="F0EEEE"/>
                </a:solidFill>
                <a:latin typeface="Arial"/>
                <a:ea typeface="Arial"/>
                <a:cs typeface="Arial"/>
                <a:sym typeface="Arial"/>
              </a:rPr>
              <a:t>Nosso impacto é real </a:t>
            </a:r>
            <a:br>
              <a:rPr lang="pt-BR" sz="3000" b="1" dirty="0">
                <a:solidFill>
                  <a:srgbClr val="F0EEE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3000" b="1" dirty="0">
                <a:solidFill>
                  <a:srgbClr val="F0EEEE"/>
                </a:solidFill>
                <a:latin typeface="Arial"/>
                <a:ea typeface="Arial"/>
                <a:cs typeface="Arial"/>
                <a:sym typeface="Arial"/>
              </a:rPr>
              <a:t>e robusto </a:t>
            </a:r>
            <a:r>
              <a:rPr lang="pt-BR" sz="2200" b="1" dirty="0">
                <a:solidFill>
                  <a:srgbClr val="F0EEEE"/>
                </a:solidFill>
                <a:latin typeface="Arial"/>
                <a:ea typeface="Arial"/>
                <a:cs typeface="Arial"/>
                <a:sym typeface="Arial"/>
              </a:rPr>
              <a:t>(2002–2025)</a:t>
            </a:r>
            <a:endParaRPr dirty="0"/>
          </a:p>
        </p:txBody>
      </p:sp>
      <p:pic>
        <p:nvPicPr>
          <p:cNvPr id="627" name="Google Shape;62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547515" y="914223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980234" y="916917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607863" y="918829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112542" y="877627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718832" y="878674"/>
            <a:ext cx="2256338" cy="136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153665" y="1310278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942192" y="1245678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839186" y="1183358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885359" y="1325635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593589" y="1315645"/>
            <a:ext cx="1434008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293906" y="1385625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10416477" y="1545942"/>
            <a:ext cx="2214167" cy="133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1342569" y="1512912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490251" y="1773001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278778" y="1708401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175772" y="1646081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303332" y="1708401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206585" y="1754970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081696" y="1907651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46846" y="1911563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841257" y="1972439"/>
            <a:ext cx="2340110" cy="141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644203" y="2169304"/>
            <a:ext cx="3453756" cy="208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362490" y="2378477"/>
            <a:ext cx="3453756" cy="208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5223706" y="2350225"/>
            <a:ext cx="3453756" cy="208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075679" y="2340220"/>
            <a:ext cx="3453756" cy="208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7106553" y="2340220"/>
            <a:ext cx="3453756" cy="208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105634" y="2309092"/>
            <a:ext cx="3453756" cy="208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9176945" y="2438667"/>
            <a:ext cx="3453756" cy="208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496261" y="2953832"/>
            <a:ext cx="4513978" cy="272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717993" y="3071011"/>
            <a:ext cx="4513978" cy="272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374794" y="3061800"/>
            <a:ext cx="4513978" cy="272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000720" y="3071805"/>
            <a:ext cx="4513978" cy="272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9676772" y="3100057"/>
            <a:ext cx="4513978" cy="272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429002" y="3754383"/>
            <a:ext cx="5125230" cy="309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5075700" y="3855983"/>
            <a:ext cx="5125230" cy="309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722398" y="3855983"/>
            <a:ext cx="5125230" cy="309021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24"/>
          <p:cNvSpPr txBox="1"/>
          <p:nvPr/>
        </p:nvSpPr>
        <p:spPr>
          <a:xfrm>
            <a:off x="540094" y="2042545"/>
            <a:ext cx="2907705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+900 mil toneladas </a:t>
            </a:r>
            <a:br>
              <a:rPr lang="pt-BR" sz="2800" dirty="0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600" dirty="0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de embalagens vazias destinadas de modo ambientalmente adequado</a:t>
            </a:r>
            <a:endParaRPr dirty="0"/>
          </a:p>
        </p:txBody>
      </p:sp>
      <p:sp>
        <p:nvSpPr>
          <p:cNvPr id="665" name="Google Shape;665;p24"/>
          <p:cNvSpPr txBox="1"/>
          <p:nvPr/>
        </p:nvSpPr>
        <p:spPr>
          <a:xfrm>
            <a:off x="600688" y="6196885"/>
            <a:ext cx="4105469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Fonte: Relatório de Sustentabilidade 2025</a:t>
            </a:r>
            <a:endParaRPr dirty="0"/>
          </a:p>
        </p:txBody>
      </p:sp>
      <p:pic>
        <p:nvPicPr>
          <p:cNvPr id="666" name="Google Shape;666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52595" y="348282"/>
            <a:ext cx="1576448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369096" y="3855983"/>
            <a:ext cx="5125230" cy="3090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8" name="Google Shape;668;p24"/>
          <p:cNvGrpSpPr/>
          <p:nvPr/>
        </p:nvGrpSpPr>
        <p:grpSpPr>
          <a:xfrm>
            <a:off x="6342327" y="2316827"/>
            <a:ext cx="3308036" cy="2270952"/>
            <a:chOff x="445582" y="-587619"/>
            <a:chExt cx="3308036" cy="2270952"/>
          </a:xfrm>
        </p:grpSpPr>
        <p:sp>
          <p:nvSpPr>
            <p:cNvPr id="669" name="Google Shape;669;p24"/>
            <p:cNvSpPr/>
            <p:nvPr/>
          </p:nvSpPr>
          <p:spPr>
            <a:xfrm>
              <a:off x="445582" y="-587619"/>
              <a:ext cx="3308036" cy="227095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4"/>
            <p:cNvSpPr txBox="1"/>
            <p:nvPr/>
          </p:nvSpPr>
          <p:spPr>
            <a:xfrm>
              <a:off x="576861" y="-254129"/>
              <a:ext cx="3045479" cy="1908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dirty="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Peso equivalente a</a:t>
              </a:r>
              <a:br>
                <a:rPr lang="pt-BR" sz="2000" dirty="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2900" b="1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2 milhões </a:t>
              </a:r>
              <a:br>
                <a:rPr lang="pt-BR" sz="2900" b="1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2900" b="1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de bois </a:t>
              </a:r>
              <a:br>
                <a:rPr lang="pt-BR" sz="2900" b="1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2000" dirty="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(Com o peso de 450kg)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50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5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5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5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45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5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50"/>
                            </p:stCondLst>
                            <p:childTnLst>
                              <p:par>
                                <p:cTn id="7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35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300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65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950"/>
                            </p:stCondLst>
                            <p:childTnLst>
                              <p:par>
                                <p:cTn id="8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250"/>
                            </p:stCondLst>
                            <p:childTnLst>
                              <p:par>
                                <p:cTn id="8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50"/>
                            </p:stCondLst>
                            <p:childTnLst>
                              <p:par>
                                <p:cTn id="9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3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850"/>
                            </p:stCondLst>
                            <p:childTnLst>
                              <p:par>
                                <p:cTn id="9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3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150"/>
                            </p:stCondLst>
                            <p:childTnLst>
                              <p:par>
                                <p:cTn id="10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450"/>
                            </p:stCondLst>
                            <p:childTnLst>
                              <p:par>
                                <p:cTn id="10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3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750"/>
                            </p:stCondLst>
                            <p:childTnLst>
                              <p:par>
                                <p:cTn id="10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30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50"/>
                            </p:stCondLst>
                            <p:childTnLst>
                              <p:par>
                                <p:cTn id="1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3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350"/>
                            </p:stCondLst>
                            <p:childTnLst>
                              <p:par>
                                <p:cTn id="1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650"/>
                            </p:stCondLst>
                            <p:childTnLst>
                              <p:par>
                                <p:cTn id="1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3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950"/>
                            </p:stCondLst>
                            <p:childTnLst>
                              <p:par>
                                <p:cTn id="1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3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3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550"/>
                            </p:stCondLst>
                            <p:childTnLst>
                              <p:par>
                                <p:cTn id="1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3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850"/>
                            </p:stCondLst>
                            <p:childTnLst>
                              <p:par>
                                <p:cTn id="1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3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150"/>
                            </p:stCondLst>
                            <p:childTnLst>
                              <p:par>
                                <p:cTn id="1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3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45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3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750"/>
                            </p:stCondLst>
                            <p:childTnLst>
                              <p:par>
                                <p:cTn id="1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3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50"/>
                            </p:stCondLst>
                            <p:childTnLst>
                              <p:par>
                                <p:cTn id="1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3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350"/>
                            </p:stCondLst>
                            <p:childTnLst>
                              <p:par>
                                <p:cTn id="1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30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650"/>
                            </p:stCondLst>
                            <p:childTnLst>
                              <p:par>
                                <p:cTn id="1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3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2950"/>
                            </p:stCondLst>
                            <p:childTnLst>
                              <p:par>
                                <p:cTn id="1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3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3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3550"/>
                            </p:stCondLst>
                            <p:childTnLst>
                              <p:par>
                                <p:cTn id="17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3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850"/>
                            </p:stCondLst>
                            <p:childTnLst>
                              <p:par>
                                <p:cTn id="1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3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150"/>
                            </p:stCondLst>
                            <p:childTnLst>
                              <p:par>
                                <p:cTn id="1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3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4450"/>
                            </p:stCondLst>
                            <p:childTnLst>
                              <p:par>
                                <p:cTn id="18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3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4750"/>
                            </p:stCondLst>
                            <p:childTnLst>
                              <p:par>
                                <p:cTn id="18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3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50"/>
                            </p:stCondLst>
                            <p:childTnLst>
                              <p:par>
                                <p:cTn id="19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3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350"/>
                            </p:stCondLst>
                            <p:childTnLst>
                              <p:par>
                                <p:cTn id="19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3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650"/>
                            </p:stCondLst>
                            <p:childTnLst>
                              <p:par>
                                <p:cTn id="20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30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5950"/>
                            </p:stCondLst>
                            <p:childTnLst>
                              <p:par>
                                <p:cTn id="20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3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6250"/>
                            </p:stCondLst>
                            <p:childTnLst>
                              <p:par>
                                <p:cTn id="20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3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6550"/>
                            </p:stCondLst>
                            <p:childTnLst>
                              <p:par>
                                <p:cTn id="2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3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6850"/>
                            </p:stCondLst>
                            <p:childTnLst>
                              <p:par>
                                <p:cTn id="2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300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150"/>
                            </p:stCondLst>
                            <p:childTnLst>
                              <p:par>
                                <p:cTn id="2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3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745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3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7750"/>
                            </p:stCondLst>
                            <p:childTnLst>
                              <p:par>
                                <p:cTn id="2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3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8050"/>
                            </p:stCondLst>
                            <p:childTnLst>
                              <p:par>
                                <p:cTn id="2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3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8350"/>
                            </p:stCondLst>
                            <p:childTnLst>
                              <p:par>
                                <p:cTn id="2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3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8650"/>
                            </p:stCondLst>
                            <p:childTnLst>
                              <p:par>
                                <p:cTn id="2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3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8950"/>
                            </p:stCondLst>
                            <p:childTnLst>
                              <p:par>
                                <p:cTn id="2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3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" y="487282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25"/>
          <p:cNvSpPr txBox="1"/>
          <p:nvPr/>
        </p:nvSpPr>
        <p:spPr>
          <a:xfrm>
            <a:off x="8718576" y="1455094"/>
            <a:ext cx="3294253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 b="1" dirty="0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75.996 </a:t>
            </a:r>
            <a:r>
              <a:rPr lang="pt-BR" sz="3800" dirty="0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toneladas </a:t>
            </a:r>
            <a:br>
              <a:rPr lang="pt-BR" sz="3800" dirty="0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3800" dirty="0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em 2025</a:t>
            </a:r>
            <a:endParaRPr dirty="0"/>
          </a:p>
        </p:txBody>
      </p:sp>
      <p:sp>
        <p:nvSpPr>
          <p:cNvPr id="677" name="Google Shape;677;p25"/>
          <p:cNvSpPr txBox="1"/>
          <p:nvPr/>
        </p:nvSpPr>
        <p:spPr>
          <a:xfrm>
            <a:off x="2632283" y="5024520"/>
            <a:ext cx="10181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3,8</a:t>
            </a:r>
            <a:endParaRPr sz="20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5"/>
          <p:cNvSpPr txBox="1"/>
          <p:nvPr/>
        </p:nvSpPr>
        <p:spPr>
          <a:xfrm>
            <a:off x="3250781" y="4106047"/>
            <a:ext cx="12768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17,8</a:t>
            </a:r>
            <a:endParaRPr sz="20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25"/>
          <p:cNvSpPr txBox="1"/>
          <p:nvPr/>
        </p:nvSpPr>
        <p:spPr>
          <a:xfrm>
            <a:off x="4176915" y="3243676"/>
            <a:ext cx="9157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31,3</a:t>
            </a:r>
            <a:endParaRPr sz="20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5"/>
          <p:cNvSpPr txBox="1"/>
          <p:nvPr/>
        </p:nvSpPr>
        <p:spPr>
          <a:xfrm>
            <a:off x="5017295" y="2134311"/>
            <a:ext cx="7446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49</a:t>
            </a:r>
            <a:endParaRPr sz="20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25"/>
          <p:cNvSpPr txBox="1"/>
          <p:nvPr/>
        </p:nvSpPr>
        <p:spPr>
          <a:xfrm>
            <a:off x="5785551" y="1846940"/>
            <a:ext cx="7512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2000" b="1" dirty="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25"/>
          <p:cNvSpPr txBox="1"/>
          <p:nvPr/>
        </p:nvSpPr>
        <p:spPr>
          <a:xfrm>
            <a:off x="6383912" y="1398612"/>
            <a:ext cx="10181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53,2</a:t>
            </a:r>
            <a:endParaRPr sz="2000" b="1" dirty="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3" name="Google Shape;683;p25"/>
          <p:cNvGrpSpPr/>
          <p:nvPr/>
        </p:nvGrpSpPr>
        <p:grpSpPr>
          <a:xfrm>
            <a:off x="2645498" y="1784773"/>
            <a:ext cx="4755569" cy="4328152"/>
            <a:chOff x="3212757" y="1858848"/>
            <a:chExt cx="4755569" cy="4328152"/>
          </a:xfrm>
        </p:grpSpPr>
        <p:grpSp>
          <p:nvGrpSpPr>
            <p:cNvPr id="684" name="Google Shape;684;p25"/>
            <p:cNvGrpSpPr/>
            <p:nvPr/>
          </p:nvGrpSpPr>
          <p:grpSpPr>
            <a:xfrm rot="-5400000">
              <a:off x="3570879" y="1747815"/>
              <a:ext cx="3993712" cy="4215778"/>
              <a:chOff x="5138028" y="2590951"/>
              <a:chExt cx="2421961" cy="2556631"/>
            </a:xfrm>
          </p:grpSpPr>
          <p:sp>
            <p:nvSpPr>
              <p:cNvPr id="685" name="Google Shape;685;p25"/>
              <p:cNvSpPr/>
              <p:nvPr/>
            </p:nvSpPr>
            <p:spPr>
              <a:xfrm rot="10800000">
                <a:off x="5142542" y="4881418"/>
                <a:ext cx="2417447" cy="266164"/>
              </a:xfrm>
              <a:prstGeom prst="rect">
                <a:avLst/>
              </a:prstGeom>
              <a:solidFill>
                <a:srgbClr val="0046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5"/>
              <p:cNvSpPr/>
              <p:nvPr/>
            </p:nvSpPr>
            <p:spPr>
              <a:xfrm rot="10800000">
                <a:off x="5142541" y="4442079"/>
                <a:ext cx="2143688" cy="266163"/>
              </a:xfrm>
              <a:prstGeom prst="rect">
                <a:avLst/>
              </a:prstGeom>
              <a:solidFill>
                <a:srgbClr val="0046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5"/>
              <p:cNvSpPr/>
              <p:nvPr/>
            </p:nvSpPr>
            <p:spPr>
              <a:xfrm rot="10800000">
                <a:off x="5142540" y="3968782"/>
                <a:ext cx="1960432" cy="290646"/>
              </a:xfrm>
              <a:prstGeom prst="rect">
                <a:avLst/>
              </a:prstGeom>
              <a:solidFill>
                <a:srgbClr val="0046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5"/>
              <p:cNvSpPr/>
              <p:nvPr/>
            </p:nvSpPr>
            <p:spPr>
              <a:xfrm rot="10800000">
                <a:off x="5138028" y="3518089"/>
                <a:ext cx="1306450" cy="246608"/>
              </a:xfrm>
              <a:prstGeom prst="rect">
                <a:avLst/>
              </a:prstGeom>
              <a:solidFill>
                <a:srgbClr val="0046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5"/>
              <p:cNvSpPr/>
              <p:nvPr/>
            </p:nvSpPr>
            <p:spPr>
              <a:xfrm rot="10800000">
                <a:off x="5140440" y="3058105"/>
                <a:ext cx="760751" cy="281622"/>
              </a:xfrm>
              <a:prstGeom prst="rect">
                <a:avLst/>
              </a:prstGeom>
              <a:solidFill>
                <a:srgbClr val="0046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5"/>
              <p:cNvSpPr/>
              <p:nvPr/>
            </p:nvSpPr>
            <p:spPr>
              <a:xfrm rot="10800000">
                <a:off x="5138028" y="2590951"/>
                <a:ext cx="223110" cy="281623"/>
              </a:xfrm>
              <a:prstGeom prst="rect">
                <a:avLst/>
              </a:prstGeom>
              <a:solidFill>
                <a:srgbClr val="0046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1" name="Google Shape;691;p25"/>
            <p:cNvSpPr txBox="1"/>
            <p:nvPr/>
          </p:nvSpPr>
          <p:spPr>
            <a:xfrm>
              <a:off x="3212757" y="5853023"/>
              <a:ext cx="951858" cy="333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2002</a:t>
              </a:r>
              <a:endParaRPr sz="13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5"/>
            <p:cNvSpPr txBox="1"/>
            <p:nvPr/>
          </p:nvSpPr>
          <p:spPr>
            <a:xfrm>
              <a:off x="3931055" y="5853023"/>
              <a:ext cx="1018146" cy="333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2005</a:t>
              </a:r>
              <a:endParaRPr sz="13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5"/>
            <p:cNvSpPr txBox="1"/>
            <p:nvPr/>
          </p:nvSpPr>
          <p:spPr>
            <a:xfrm>
              <a:off x="4715642" y="5853023"/>
              <a:ext cx="1018146" cy="333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2010</a:t>
              </a:r>
              <a:endParaRPr sz="13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5"/>
            <p:cNvSpPr txBox="1"/>
            <p:nvPr/>
          </p:nvSpPr>
          <p:spPr>
            <a:xfrm>
              <a:off x="5462371" y="5853023"/>
              <a:ext cx="1018146" cy="333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2015</a:t>
              </a:r>
              <a:endParaRPr sz="13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5"/>
            <p:cNvSpPr txBox="1"/>
            <p:nvPr/>
          </p:nvSpPr>
          <p:spPr>
            <a:xfrm>
              <a:off x="6219346" y="5853023"/>
              <a:ext cx="1018146" cy="333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2020</a:t>
              </a:r>
              <a:endParaRPr sz="13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5"/>
            <p:cNvSpPr txBox="1"/>
            <p:nvPr/>
          </p:nvSpPr>
          <p:spPr>
            <a:xfrm>
              <a:off x="6950180" y="5853023"/>
              <a:ext cx="1018146" cy="333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2023</a:t>
              </a:r>
              <a:endParaRPr sz="13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0" name="Google Shape;700;p25"/>
          <p:cNvSpPr txBox="1"/>
          <p:nvPr/>
        </p:nvSpPr>
        <p:spPr>
          <a:xfrm>
            <a:off x="482168" y="184128"/>
            <a:ext cx="905526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Destinação das embalagens 2002–2025 (mil </a:t>
            </a:r>
            <a:r>
              <a:rPr lang="pt-BR" sz="3000" b="1" dirty="0" err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ton</a:t>
            </a:r>
            <a:r>
              <a:rPr lang="pt-BR" sz="3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pic>
        <p:nvPicPr>
          <p:cNvPr id="701" name="Google Shape;70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25"/>
          <p:cNvSpPr txBox="1"/>
          <p:nvPr/>
        </p:nvSpPr>
        <p:spPr>
          <a:xfrm>
            <a:off x="509701" y="984099"/>
            <a:ext cx="484368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A evolução dos impactos positivos do Sistema Campo Limpo ao meio ambiente crescem a cada ano</a:t>
            </a:r>
            <a:endParaRPr/>
          </a:p>
        </p:txBody>
      </p:sp>
      <p:sp>
        <p:nvSpPr>
          <p:cNvPr id="704" name="Google Shape;704;p25"/>
          <p:cNvSpPr txBox="1"/>
          <p:nvPr/>
        </p:nvSpPr>
        <p:spPr>
          <a:xfrm>
            <a:off x="8130174" y="6240994"/>
            <a:ext cx="361754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Fonte: Relatório de Sustentabilidade 2025</a:t>
            </a:r>
            <a:endParaRPr dirty="0"/>
          </a:p>
        </p:txBody>
      </p:sp>
      <p:sp>
        <p:nvSpPr>
          <p:cNvPr id="6" name="Google Shape;698;p25">
            <a:extLst>
              <a:ext uri="{FF2B5EF4-FFF2-40B4-BE49-F238E27FC236}">
                <a16:creationId xmlns:a16="http://schemas.microsoft.com/office/drawing/2014/main" id="{C5FE7FF8-1B5F-3E26-321C-C339538815F9}"/>
              </a:ext>
            </a:extLst>
          </p:cNvPr>
          <p:cNvSpPr/>
          <p:nvPr/>
        </p:nvSpPr>
        <p:spPr>
          <a:xfrm>
            <a:off x="8101421" y="978685"/>
            <a:ext cx="457302" cy="4788000"/>
          </a:xfrm>
          <a:prstGeom prst="rect">
            <a:avLst/>
          </a:prstGeom>
          <a:solidFill>
            <a:srgbClr val="A0D984"/>
          </a:solidFill>
          <a:ln w="12700" cap="flat" cmpd="sng">
            <a:solidFill>
              <a:srgbClr val="A0D98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99;p25">
            <a:extLst>
              <a:ext uri="{FF2B5EF4-FFF2-40B4-BE49-F238E27FC236}">
                <a16:creationId xmlns:a16="http://schemas.microsoft.com/office/drawing/2014/main" id="{A8526C26-D0AB-231A-71CF-318D63A016DA}"/>
              </a:ext>
            </a:extLst>
          </p:cNvPr>
          <p:cNvSpPr txBox="1"/>
          <p:nvPr/>
        </p:nvSpPr>
        <p:spPr>
          <a:xfrm>
            <a:off x="7977000" y="5810775"/>
            <a:ext cx="776742" cy="30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300" b="1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E1DF89B-7488-92C5-173D-2362DE6758F7}"/>
              </a:ext>
            </a:extLst>
          </p:cNvPr>
          <p:cNvGrpSpPr/>
          <p:nvPr/>
        </p:nvGrpSpPr>
        <p:grpSpPr>
          <a:xfrm>
            <a:off x="7108365" y="1061959"/>
            <a:ext cx="1018146" cy="5057939"/>
            <a:chOff x="7675624" y="1056522"/>
            <a:chExt cx="1018146" cy="5057939"/>
          </a:xfrm>
        </p:grpSpPr>
        <p:sp>
          <p:nvSpPr>
            <p:cNvPr id="698" name="Google Shape;698;p25"/>
            <p:cNvSpPr/>
            <p:nvPr/>
          </p:nvSpPr>
          <p:spPr>
            <a:xfrm>
              <a:off x="7944227" y="1456632"/>
              <a:ext cx="442275" cy="4315948"/>
            </a:xfrm>
            <a:prstGeom prst="rect">
              <a:avLst/>
            </a:prstGeom>
            <a:solidFill>
              <a:srgbClr val="004652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5"/>
            <p:cNvSpPr txBox="1"/>
            <p:nvPr/>
          </p:nvSpPr>
          <p:spPr>
            <a:xfrm>
              <a:off x="7787284" y="5780484"/>
              <a:ext cx="751218" cy="333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2024</a:t>
              </a:r>
              <a:endParaRPr sz="13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682;p25">
              <a:extLst>
                <a:ext uri="{FF2B5EF4-FFF2-40B4-BE49-F238E27FC236}">
                  <a16:creationId xmlns:a16="http://schemas.microsoft.com/office/drawing/2014/main" id="{E287E2D5-52F0-326D-026D-B4FCACEEB81D}"/>
                </a:ext>
              </a:extLst>
            </p:cNvPr>
            <p:cNvSpPr txBox="1"/>
            <p:nvPr/>
          </p:nvSpPr>
          <p:spPr>
            <a:xfrm>
              <a:off x="7675624" y="1056522"/>
              <a:ext cx="101814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rgbClr val="004652"/>
                  </a:solidFill>
                </a:rPr>
                <a:t>68</a:t>
              </a:r>
              <a:r>
                <a:rPr lang="pt-BR" sz="2000" b="1" dirty="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,5</a:t>
              </a:r>
              <a:endParaRPr sz="2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6"/>
          <p:cNvSpPr txBox="1"/>
          <p:nvPr/>
        </p:nvSpPr>
        <p:spPr>
          <a:xfrm>
            <a:off x="670920" y="1505396"/>
            <a:ext cx="4664242" cy="38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A4A"/>
              </a:buClr>
              <a:buSzPts val="5200"/>
              <a:buFont typeface="Arial"/>
              <a:buNone/>
            </a:pPr>
            <a:r>
              <a:rPr lang="pt-BR" sz="5200" b="1" i="0" u="none" strike="noStrike" cap="none">
                <a:solidFill>
                  <a:srgbClr val="003A4A"/>
                </a:solidFill>
                <a:latin typeface="Arial"/>
                <a:ea typeface="Arial"/>
                <a:cs typeface="Arial"/>
                <a:sym typeface="Arial"/>
              </a:rPr>
              <a:t>100%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i="0" u="none" strike="noStrike" cap="none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do total de embalagens vazias recebidas tem destinação ambientalmente correta</a:t>
            </a:r>
            <a:endParaRPr/>
          </a:p>
        </p:txBody>
      </p:sp>
      <p:sp>
        <p:nvSpPr>
          <p:cNvPr id="710" name="Google Shape;710;p26"/>
          <p:cNvSpPr txBox="1"/>
          <p:nvPr/>
        </p:nvSpPr>
        <p:spPr>
          <a:xfrm>
            <a:off x="8938241" y="1894729"/>
            <a:ext cx="22429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Incineradas</a:t>
            </a:r>
            <a:endParaRPr dirty="0"/>
          </a:p>
        </p:txBody>
      </p:sp>
      <p:graphicFrame>
        <p:nvGraphicFramePr>
          <p:cNvPr id="711" name="Google Shape;711;p26"/>
          <p:cNvGraphicFramePr/>
          <p:nvPr>
            <p:extLst>
              <p:ext uri="{D42A27DB-BD31-4B8C-83A1-F6EECF244321}">
                <p14:modId xmlns:p14="http://schemas.microsoft.com/office/powerpoint/2010/main" val="3991004248"/>
              </p:ext>
            </p:extLst>
          </p:nvPr>
        </p:nvGraphicFramePr>
        <p:xfrm>
          <a:off x="4660379" y="1571552"/>
          <a:ext cx="5623972" cy="4124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12" name="Google Shape;712;p26"/>
          <p:cNvSpPr txBox="1"/>
          <p:nvPr/>
        </p:nvSpPr>
        <p:spPr>
          <a:xfrm>
            <a:off x="4554511" y="5111106"/>
            <a:ext cx="21267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Recicladas</a:t>
            </a:r>
            <a:endParaRPr/>
          </a:p>
        </p:txBody>
      </p:sp>
      <p:sp>
        <p:nvSpPr>
          <p:cNvPr id="713" name="Google Shape;713;p26"/>
          <p:cNvSpPr txBox="1"/>
          <p:nvPr/>
        </p:nvSpPr>
        <p:spPr>
          <a:xfrm>
            <a:off x="5486401" y="20320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6"/>
          <p:cNvSpPr txBox="1"/>
          <p:nvPr/>
        </p:nvSpPr>
        <p:spPr>
          <a:xfrm>
            <a:off x="482168" y="121531"/>
            <a:ext cx="463765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3000"/>
              <a:buFont typeface="Arial"/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Um destino melhor</a:t>
            </a:r>
            <a:endParaRPr/>
          </a:p>
        </p:txBody>
      </p:sp>
      <p:sp>
        <p:nvSpPr>
          <p:cNvPr id="715" name="Google Shape;715;p26"/>
          <p:cNvSpPr txBox="1"/>
          <p:nvPr/>
        </p:nvSpPr>
        <p:spPr>
          <a:xfrm>
            <a:off x="8130174" y="6240994"/>
            <a:ext cx="361754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Fonte: Relatório de Sustentabilidade 2025</a:t>
            </a:r>
            <a:endParaRPr dirty="0"/>
          </a:p>
        </p:txBody>
      </p:sp>
      <p:pic>
        <p:nvPicPr>
          <p:cNvPr id="716" name="Google Shape;71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26"/>
          <p:cNvSpPr txBox="1"/>
          <p:nvPr/>
        </p:nvSpPr>
        <p:spPr>
          <a:xfrm>
            <a:off x="8378815" y="2291936"/>
            <a:ext cx="74982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 dirty="0"/>
          </a:p>
        </p:txBody>
      </p:sp>
      <p:sp>
        <p:nvSpPr>
          <p:cNvPr id="718" name="Google Shape;718;p26"/>
          <p:cNvSpPr txBox="1"/>
          <p:nvPr/>
        </p:nvSpPr>
        <p:spPr>
          <a:xfrm>
            <a:off x="6186886" y="4557193"/>
            <a:ext cx="9887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pt-BR" sz="2200" b="1" dirty="0">
                <a:solidFill>
                  <a:srgbClr val="004652"/>
                </a:solidFill>
              </a:rPr>
              <a:t>2</a:t>
            </a:r>
            <a: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dirty="0"/>
          </a:p>
        </p:txBody>
      </p:sp>
      <p:sp>
        <p:nvSpPr>
          <p:cNvPr id="2" name="Google Shape;710;p26">
            <a:extLst>
              <a:ext uri="{FF2B5EF4-FFF2-40B4-BE49-F238E27FC236}">
                <a16:creationId xmlns:a16="http://schemas.microsoft.com/office/drawing/2014/main" id="{B3CBCF7D-8080-726A-7FF9-C002932212F9}"/>
              </a:ext>
            </a:extLst>
          </p:cNvPr>
          <p:cNvSpPr txBox="1"/>
          <p:nvPr/>
        </p:nvSpPr>
        <p:spPr>
          <a:xfrm>
            <a:off x="9764119" y="2326531"/>
            <a:ext cx="170891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8177"/>
                </a:solidFill>
                <a:latin typeface="Arial"/>
                <a:ea typeface="Arial"/>
                <a:cs typeface="Arial"/>
                <a:sym typeface="Arial"/>
              </a:rPr>
              <a:t>Reutilizadas</a:t>
            </a:r>
            <a:endParaRPr sz="1200" dirty="0">
              <a:solidFill>
                <a:srgbClr val="008177"/>
              </a:solidFill>
            </a:endParaRPr>
          </a:p>
        </p:txBody>
      </p:sp>
      <p:sp>
        <p:nvSpPr>
          <p:cNvPr id="3" name="Google Shape;710;p26">
            <a:extLst>
              <a:ext uri="{FF2B5EF4-FFF2-40B4-BE49-F238E27FC236}">
                <a16:creationId xmlns:a16="http://schemas.microsoft.com/office/drawing/2014/main" id="{5521CB9D-F442-9460-7FCD-222A7D2CCA76}"/>
              </a:ext>
            </a:extLst>
          </p:cNvPr>
          <p:cNvSpPr txBox="1"/>
          <p:nvPr/>
        </p:nvSpPr>
        <p:spPr>
          <a:xfrm>
            <a:off x="9735694" y="2711990"/>
            <a:ext cx="21028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9F97"/>
                </a:solidFill>
                <a:latin typeface="Arial"/>
                <a:ea typeface="Arial"/>
                <a:cs typeface="Arial"/>
                <a:sym typeface="Arial"/>
              </a:rPr>
              <a:t>Coprocessadas</a:t>
            </a:r>
            <a:endParaRPr sz="1200" dirty="0">
              <a:solidFill>
                <a:srgbClr val="009F97"/>
              </a:solidFill>
            </a:endParaRPr>
          </a:p>
        </p:txBody>
      </p:sp>
      <p:sp>
        <p:nvSpPr>
          <p:cNvPr id="4" name="Google Shape;717;p26">
            <a:extLst>
              <a:ext uri="{FF2B5EF4-FFF2-40B4-BE49-F238E27FC236}">
                <a16:creationId xmlns:a16="http://schemas.microsoft.com/office/drawing/2014/main" id="{B0B0C347-1C4D-59DA-BD72-1A7F179F5DB7}"/>
              </a:ext>
            </a:extLst>
          </p:cNvPr>
          <p:cNvSpPr txBox="1"/>
          <p:nvPr/>
        </p:nvSpPr>
        <p:spPr>
          <a:xfrm>
            <a:off x="9335244" y="2726600"/>
            <a:ext cx="6930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9F97"/>
                </a:solidFill>
                <a:latin typeface="Arial"/>
                <a:ea typeface="Arial"/>
                <a:cs typeface="Arial"/>
                <a:sym typeface="Arial"/>
              </a:rPr>
              <a:t>1%</a:t>
            </a:r>
            <a:endParaRPr sz="1100" dirty="0">
              <a:solidFill>
                <a:srgbClr val="009F97"/>
              </a:solidFill>
            </a:endParaRPr>
          </a:p>
        </p:txBody>
      </p:sp>
      <p:sp>
        <p:nvSpPr>
          <p:cNvPr id="5" name="Google Shape;717;p26">
            <a:extLst>
              <a:ext uri="{FF2B5EF4-FFF2-40B4-BE49-F238E27FC236}">
                <a16:creationId xmlns:a16="http://schemas.microsoft.com/office/drawing/2014/main" id="{C607A09C-7EC7-4CC7-6FBE-C0C21104F6EA}"/>
              </a:ext>
            </a:extLst>
          </p:cNvPr>
          <p:cNvSpPr txBox="1"/>
          <p:nvPr/>
        </p:nvSpPr>
        <p:spPr>
          <a:xfrm>
            <a:off x="9325538" y="2353532"/>
            <a:ext cx="6930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8177"/>
                </a:solidFill>
                <a:latin typeface="Arial"/>
                <a:ea typeface="Arial"/>
                <a:cs typeface="Arial"/>
                <a:sym typeface="Arial"/>
              </a:rPr>
              <a:t>1%</a:t>
            </a:r>
            <a:endParaRPr sz="1100" dirty="0">
              <a:solidFill>
                <a:srgbClr val="008177"/>
              </a:solidFill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BA4D3B1-F1AA-C0BB-8D2E-D2AD37758FC0}"/>
              </a:ext>
            </a:extLst>
          </p:cNvPr>
          <p:cNvCxnSpPr>
            <a:cxnSpLocks/>
          </p:cNvCxnSpPr>
          <p:nvPr/>
        </p:nvCxnSpPr>
        <p:spPr>
          <a:xfrm>
            <a:off x="9184279" y="2625725"/>
            <a:ext cx="191244" cy="0"/>
          </a:xfrm>
          <a:prstGeom prst="line">
            <a:avLst/>
          </a:prstGeom>
          <a:ln w="6350">
            <a:solidFill>
              <a:srgbClr val="008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AF28990-9808-135B-86D9-73CF5ADB7A78}"/>
              </a:ext>
            </a:extLst>
          </p:cNvPr>
          <p:cNvCxnSpPr>
            <a:cxnSpLocks/>
          </p:cNvCxnSpPr>
          <p:nvPr/>
        </p:nvCxnSpPr>
        <p:spPr>
          <a:xfrm>
            <a:off x="9246287" y="2796995"/>
            <a:ext cx="178717" cy="39278"/>
          </a:xfrm>
          <a:prstGeom prst="line">
            <a:avLst/>
          </a:prstGeom>
          <a:ln w="6350">
            <a:solidFill>
              <a:srgbClr val="009F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114"/>
            <a:ext cx="12558712" cy="7064276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7"/>
          <p:cNvSpPr txBox="1"/>
          <p:nvPr/>
        </p:nvSpPr>
        <p:spPr>
          <a:xfrm>
            <a:off x="627695" y="1167449"/>
            <a:ext cx="4408131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nossa logística reversa é bem-sucedida pois ela fecha o ciclo: o material pós-consumo se transforma em novos produtos</a:t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 txBox="1"/>
          <p:nvPr/>
        </p:nvSpPr>
        <p:spPr>
          <a:xfrm>
            <a:off x="577436" y="4847222"/>
            <a:ext cx="16240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Embalagens plásticas rígidas</a:t>
            </a:r>
            <a:endParaRPr/>
          </a:p>
        </p:txBody>
      </p:sp>
      <p:grpSp>
        <p:nvGrpSpPr>
          <p:cNvPr id="728" name="Google Shape;728;p27"/>
          <p:cNvGrpSpPr/>
          <p:nvPr/>
        </p:nvGrpSpPr>
        <p:grpSpPr>
          <a:xfrm>
            <a:off x="3327891" y="3353001"/>
            <a:ext cx="2845182" cy="1234361"/>
            <a:chOff x="3407403" y="3406009"/>
            <a:chExt cx="2845182" cy="1234361"/>
          </a:xfrm>
        </p:grpSpPr>
        <p:sp>
          <p:nvSpPr>
            <p:cNvPr id="729" name="Google Shape;729;p27"/>
            <p:cNvSpPr txBox="1"/>
            <p:nvPr/>
          </p:nvSpPr>
          <p:spPr>
            <a:xfrm>
              <a:off x="3440502" y="3406009"/>
              <a:ext cx="2812083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Arial"/>
                <a:buNone/>
              </a:pPr>
              <a:r>
                <a:rPr lang="pt-BR" sz="4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100%</a:t>
              </a:r>
              <a:endParaRPr/>
            </a:p>
          </p:txBody>
        </p:sp>
        <p:sp>
          <p:nvSpPr>
            <p:cNvPr id="730" name="Google Shape;730;p27"/>
            <p:cNvSpPr txBox="1"/>
            <p:nvPr/>
          </p:nvSpPr>
          <p:spPr>
            <a:xfrm>
              <a:off x="3407403" y="4055595"/>
              <a:ext cx="227527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recicladas</a:t>
              </a:r>
              <a:endPara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31" name="Google Shape;73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07" y="3369665"/>
            <a:ext cx="1368742" cy="1368742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27"/>
          <p:cNvSpPr/>
          <p:nvPr/>
        </p:nvSpPr>
        <p:spPr>
          <a:xfrm>
            <a:off x="2271184" y="3555590"/>
            <a:ext cx="1007957" cy="1084780"/>
          </a:xfrm>
          <a:prstGeom prst="rightArrow">
            <a:avLst>
              <a:gd name="adj1" fmla="val 49277"/>
              <a:gd name="adj2" fmla="val 52298"/>
            </a:avLst>
          </a:prstGeom>
          <a:solidFill>
            <a:schemeClr val="lt1"/>
          </a:solidFill>
          <a:ln w="349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 txBox="1"/>
          <p:nvPr/>
        </p:nvSpPr>
        <p:spPr>
          <a:xfrm>
            <a:off x="443668" y="213003"/>
            <a:ext cx="70777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Fechando o ciclo</a:t>
            </a:r>
            <a:endParaRPr/>
          </a:p>
        </p:txBody>
      </p:sp>
      <p:pic>
        <p:nvPicPr>
          <p:cNvPr id="734" name="Google Shape;73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8"/>
          <p:cNvSpPr txBox="1"/>
          <p:nvPr/>
        </p:nvSpPr>
        <p:spPr>
          <a:xfrm>
            <a:off x="584962" y="974778"/>
            <a:ext cx="4979400" cy="1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O conceito de economia circular propõe </a:t>
            </a:r>
            <a:br>
              <a:rPr lang="pt-BR" sz="20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0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um ciclo contínuo, ao invés de seguir </a:t>
            </a:r>
            <a:br>
              <a:rPr lang="pt-BR" sz="20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00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um fluxo linear que esgota as fontes de materiais e cria a necessidade de grandes sistemas de gestão de resíduos</a:t>
            </a:r>
            <a:endParaRPr/>
          </a:p>
        </p:txBody>
      </p:sp>
      <p:sp>
        <p:nvSpPr>
          <p:cNvPr id="741" name="Google Shape;741;p28"/>
          <p:cNvSpPr/>
          <p:nvPr/>
        </p:nvSpPr>
        <p:spPr>
          <a:xfrm>
            <a:off x="658973" y="3826731"/>
            <a:ext cx="3824823" cy="567197"/>
          </a:xfrm>
          <a:prstGeom prst="rightArrow">
            <a:avLst>
              <a:gd name="adj1" fmla="val 50000"/>
              <a:gd name="adj2" fmla="val 32628"/>
            </a:avLst>
          </a:prstGeom>
          <a:solidFill>
            <a:srgbClr val="A0D9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2" name="Google Shape;742;p28"/>
          <p:cNvPicPr preferRelativeResize="0"/>
          <p:nvPr/>
        </p:nvPicPr>
        <p:blipFill rotWithShape="1">
          <a:blip r:embed="rId3">
            <a:alphaModFix/>
          </a:blip>
          <a:srcRect l="-8735" b="-4941"/>
          <a:stretch/>
        </p:blipFill>
        <p:spPr>
          <a:xfrm>
            <a:off x="854053" y="4265310"/>
            <a:ext cx="570718" cy="83527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28"/>
          <p:cNvSpPr txBox="1"/>
          <p:nvPr/>
        </p:nvSpPr>
        <p:spPr>
          <a:xfrm>
            <a:off x="474069" y="3915497"/>
            <a:ext cx="534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EXTRAÇÃO</a:t>
            </a:r>
            <a:r>
              <a:rPr lang="pt-BR" sz="1800" b="1">
                <a:solidFill>
                  <a:srgbClr val="003A4A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pt-BR" sz="12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 PRODUÇÃO      CONSUMO </a:t>
            </a:r>
            <a:r>
              <a:rPr lang="pt-BR" sz="1800" b="1">
                <a:solidFill>
                  <a:srgbClr val="003A4A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pt-BR" sz="12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DESCARTE</a:t>
            </a:r>
            <a:endParaRPr/>
          </a:p>
        </p:txBody>
      </p:sp>
      <p:sp>
        <p:nvSpPr>
          <p:cNvPr id="744" name="Google Shape;744;p28"/>
          <p:cNvSpPr/>
          <p:nvPr/>
        </p:nvSpPr>
        <p:spPr>
          <a:xfrm>
            <a:off x="6316146" y="1969434"/>
            <a:ext cx="1291177" cy="129117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28"/>
          <p:cNvSpPr txBox="1"/>
          <p:nvPr/>
        </p:nvSpPr>
        <p:spPr>
          <a:xfrm>
            <a:off x="377903" y="237586"/>
            <a:ext cx="4977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Economia circular</a:t>
            </a:r>
            <a:endParaRPr/>
          </a:p>
        </p:txBody>
      </p:sp>
      <p:grpSp>
        <p:nvGrpSpPr>
          <p:cNvPr id="746" name="Google Shape;746;p28"/>
          <p:cNvGrpSpPr/>
          <p:nvPr/>
        </p:nvGrpSpPr>
        <p:grpSpPr>
          <a:xfrm>
            <a:off x="7281549" y="1778817"/>
            <a:ext cx="3626297" cy="3650040"/>
            <a:chOff x="7409730" y="1841432"/>
            <a:chExt cx="3626297" cy="3650040"/>
          </a:xfrm>
        </p:grpSpPr>
        <p:sp>
          <p:nvSpPr>
            <p:cNvPr id="747" name="Google Shape;747;p28"/>
            <p:cNvSpPr/>
            <p:nvPr/>
          </p:nvSpPr>
          <p:spPr>
            <a:xfrm>
              <a:off x="7409730" y="2061904"/>
              <a:ext cx="3429568" cy="3429568"/>
            </a:xfrm>
            <a:prstGeom prst="ellipse">
              <a:avLst/>
            </a:prstGeom>
            <a:noFill/>
            <a:ln w="38100" cap="flat" cmpd="sng">
              <a:solidFill>
                <a:srgbClr val="0074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8" name="Google Shape;748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606639">
              <a:off x="8770069" y="1936335"/>
              <a:ext cx="426246" cy="250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8855426">
              <a:off x="7537216" y="4689984"/>
              <a:ext cx="426246" cy="250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636174">
              <a:off x="10590352" y="3280000"/>
              <a:ext cx="426246" cy="250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1" name="Google Shape;751;p28"/>
          <p:cNvSpPr/>
          <p:nvPr/>
        </p:nvSpPr>
        <p:spPr>
          <a:xfrm>
            <a:off x="8580252" y="4678525"/>
            <a:ext cx="1168944" cy="1168944"/>
          </a:xfrm>
          <a:prstGeom prst="ellipse">
            <a:avLst/>
          </a:prstGeom>
          <a:solidFill>
            <a:srgbClr val="F0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2" name="Google Shape;752;p28"/>
          <p:cNvGrpSpPr/>
          <p:nvPr/>
        </p:nvGrpSpPr>
        <p:grpSpPr>
          <a:xfrm>
            <a:off x="7975687" y="2693427"/>
            <a:ext cx="2041293" cy="2041293"/>
            <a:chOff x="8473249" y="3139706"/>
            <a:chExt cx="1731165" cy="1731165"/>
          </a:xfrm>
        </p:grpSpPr>
        <p:sp>
          <p:nvSpPr>
            <p:cNvPr id="753" name="Google Shape;753;p28"/>
            <p:cNvSpPr/>
            <p:nvPr/>
          </p:nvSpPr>
          <p:spPr>
            <a:xfrm>
              <a:off x="8473249" y="3139706"/>
              <a:ext cx="1731165" cy="1731165"/>
            </a:xfrm>
            <a:prstGeom prst="ellipse">
              <a:avLst/>
            </a:prstGeom>
            <a:solidFill>
              <a:srgbClr val="0074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 txBox="1"/>
            <p:nvPr/>
          </p:nvSpPr>
          <p:spPr>
            <a:xfrm>
              <a:off x="8618465" y="3678684"/>
              <a:ext cx="1440732" cy="60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A0D984"/>
                  </a:solidFill>
                  <a:latin typeface="Arial"/>
                  <a:ea typeface="Arial"/>
                  <a:cs typeface="Arial"/>
                  <a:sym typeface="Arial"/>
                </a:rPr>
                <a:t>Economia Circular</a:t>
              </a:r>
              <a:endParaRPr sz="20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5" name="Google Shape;755;p28"/>
          <p:cNvSpPr txBox="1"/>
          <p:nvPr/>
        </p:nvSpPr>
        <p:spPr>
          <a:xfrm>
            <a:off x="8562557" y="5834708"/>
            <a:ext cx="109177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CONSUMO</a:t>
            </a:r>
            <a:endParaRPr sz="12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7155488" y="840887"/>
            <a:ext cx="1158402" cy="115840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6377788" y="2362556"/>
            <a:ext cx="1291177" cy="129117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8" name="Google Shape;758;p28"/>
          <p:cNvGrpSpPr/>
          <p:nvPr/>
        </p:nvGrpSpPr>
        <p:grpSpPr>
          <a:xfrm>
            <a:off x="8603327" y="4678525"/>
            <a:ext cx="1291177" cy="1291177"/>
            <a:chOff x="8717679" y="4739273"/>
            <a:chExt cx="1291177" cy="1291177"/>
          </a:xfrm>
        </p:grpSpPr>
        <p:pic>
          <p:nvPicPr>
            <p:cNvPr id="759" name="Google Shape;759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91127" y="4993960"/>
              <a:ext cx="1144283" cy="926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p28"/>
            <p:cNvSpPr/>
            <p:nvPr/>
          </p:nvSpPr>
          <p:spPr>
            <a:xfrm>
              <a:off x="8717679" y="4739273"/>
              <a:ext cx="1291177" cy="1291177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28"/>
          <p:cNvGrpSpPr/>
          <p:nvPr/>
        </p:nvGrpSpPr>
        <p:grpSpPr>
          <a:xfrm>
            <a:off x="6751274" y="2307837"/>
            <a:ext cx="1291177" cy="1291177"/>
            <a:chOff x="6946252" y="2452512"/>
            <a:chExt cx="1291177" cy="1291177"/>
          </a:xfrm>
        </p:grpSpPr>
        <p:sp>
          <p:nvSpPr>
            <p:cNvPr id="762" name="Google Shape;762;p28"/>
            <p:cNvSpPr/>
            <p:nvPr/>
          </p:nvSpPr>
          <p:spPr>
            <a:xfrm>
              <a:off x="6946252" y="2452512"/>
              <a:ext cx="1291177" cy="1291177"/>
            </a:xfrm>
            <a:prstGeom prst="ellipse">
              <a:avLst/>
            </a:prstGeom>
            <a:solidFill>
              <a:srgbClr val="F0E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3" name="Google Shape;763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80032" y="2586292"/>
              <a:ext cx="1023617" cy="10236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4" name="Google Shape;764;p28"/>
          <p:cNvSpPr txBox="1"/>
          <p:nvPr/>
        </p:nvSpPr>
        <p:spPr>
          <a:xfrm>
            <a:off x="6377788" y="3478022"/>
            <a:ext cx="1232824" cy="276999"/>
          </a:xfrm>
          <a:prstGeom prst="rect">
            <a:avLst/>
          </a:prstGeom>
          <a:solidFill>
            <a:srgbClr val="F0EE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RECICLAGEM</a:t>
            </a:r>
            <a:endParaRPr sz="12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9475218" y="1434515"/>
            <a:ext cx="1413976" cy="1413976"/>
          </a:xfrm>
          <a:prstGeom prst="ellipse">
            <a:avLst/>
          </a:prstGeom>
          <a:solidFill>
            <a:srgbClr val="F0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6" name="Google Shape;76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23239" y="1806287"/>
            <a:ext cx="1384786" cy="808566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28"/>
          <p:cNvSpPr txBox="1"/>
          <p:nvPr/>
        </p:nvSpPr>
        <p:spPr>
          <a:xfrm>
            <a:off x="9597191" y="2628711"/>
            <a:ext cx="1234206" cy="276999"/>
          </a:xfrm>
          <a:prstGeom prst="rect">
            <a:avLst/>
          </a:prstGeom>
          <a:solidFill>
            <a:srgbClr val="F0EE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PRODUÇÃO</a:t>
            </a:r>
            <a:endParaRPr sz="12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10257906" y="3621516"/>
            <a:ext cx="907762" cy="907762"/>
          </a:xfrm>
          <a:prstGeom prst="ellipse">
            <a:avLst/>
          </a:prstGeom>
          <a:solidFill>
            <a:srgbClr val="F0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8"/>
          <p:cNvSpPr txBox="1"/>
          <p:nvPr/>
        </p:nvSpPr>
        <p:spPr>
          <a:xfrm>
            <a:off x="10114647" y="4252279"/>
            <a:ext cx="1300735" cy="276999"/>
          </a:xfrm>
          <a:prstGeom prst="rect">
            <a:avLst/>
          </a:prstGeom>
          <a:solidFill>
            <a:srgbClr val="F0EE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DISTRIBUIÇÃO</a:t>
            </a:r>
            <a:endParaRPr sz="1200" b="1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0" name="Google Shape;770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44726" y="3689140"/>
            <a:ext cx="1204686" cy="530635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28"/>
          <p:cNvSpPr/>
          <p:nvPr/>
        </p:nvSpPr>
        <p:spPr>
          <a:xfrm>
            <a:off x="7075291" y="5247141"/>
            <a:ext cx="1060965" cy="1060965"/>
          </a:xfrm>
          <a:prstGeom prst="teardrop">
            <a:avLst>
              <a:gd name="adj" fmla="val 100000"/>
            </a:avLst>
          </a:prstGeom>
          <a:solidFill>
            <a:srgbClr val="A0D9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8"/>
          <p:cNvSpPr txBox="1"/>
          <p:nvPr/>
        </p:nvSpPr>
        <p:spPr>
          <a:xfrm>
            <a:off x="6860022" y="5247141"/>
            <a:ext cx="127623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004652"/>
                </a:solidFill>
                <a:latin typeface="Arial Black"/>
                <a:ea typeface="Arial Black"/>
                <a:cs typeface="Arial Black"/>
                <a:sym typeface="Arial Black"/>
              </a:rPr>
              <a:t>MAIS </a:t>
            </a:r>
            <a:br>
              <a:rPr lang="pt-BR" sz="1100" b="1">
                <a:solidFill>
                  <a:srgbClr val="00465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pt-BR" sz="1100" b="1">
                <a:solidFill>
                  <a:srgbClr val="004652"/>
                </a:solidFill>
                <a:latin typeface="Arial Black"/>
                <a:ea typeface="Arial Black"/>
                <a:cs typeface="Arial Black"/>
                <a:sym typeface="Arial Black"/>
              </a:rPr>
              <a:t>devolução</a:t>
            </a:r>
            <a:endParaRPr sz="1100" b="1">
              <a:solidFill>
                <a:srgbClr val="00465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73" name="Google Shape;773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76147" y="5694354"/>
            <a:ext cx="666440" cy="504333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28"/>
          <p:cNvSpPr/>
          <p:nvPr/>
        </p:nvSpPr>
        <p:spPr>
          <a:xfrm rot="5400000">
            <a:off x="7322286" y="1017876"/>
            <a:ext cx="1060965" cy="1060965"/>
          </a:xfrm>
          <a:prstGeom prst="teardrop">
            <a:avLst>
              <a:gd name="adj" fmla="val 100000"/>
            </a:avLst>
          </a:prstGeom>
          <a:solidFill>
            <a:srgbClr val="A0D9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8"/>
          <p:cNvSpPr txBox="1"/>
          <p:nvPr/>
        </p:nvSpPr>
        <p:spPr>
          <a:xfrm>
            <a:off x="7123197" y="1632193"/>
            <a:ext cx="127623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004652"/>
                </a:solidFill>
                <a:latin typeface="Arial Black"/>
                <a:ea typeface="Arial Black"/>
                <a:cs typeface="Arial Black"/>
                <a:sym typeface="Arial Black"/>
              </a:rPr>
              <a:t>MENOS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004652"/>
                </a:solidFill>
                <a:latin typeface="Arial Black"/>
                <a:ea typeface="Arial Black"/>
                <a:cs typeface="Arial Black"/>
                <a:sym typeface="Arial Black"/>
              </a:rPr>
              <a:t>extração</a:t>
            </a:r>
            <a:endParaRPr/>
          </a:p>
        </p:txBody>
      </p:sp>
      <p:pic>
        <p:nvPicPr>
          <p:cNvPr id="776" name="Google Shape;776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09245" y="1151250"/>
            <a:ext cx="320066" cy="44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28"/>
          <p:cNvPicPr preferRelativeResize="0"/>
          <p:nvPr/>
        </p:nvPicPr>
        <p:blipFill rotWithShape="1">
          <a:blip r:embed="rId11">
            <a:alphaModFix/>
          </a:blip>
          <a:srcRect b="-4941"/>
          <a:stretch/>
        </p:blipFill>
        <p:spPr>
          <a:xfrm>
            <a:off x="1731078" y="4341883"/>
            <a:ext cx="1266133" cy="74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28"/>
          <p:cNvPicPr preferRelativeResize="0"/>
          <p:nvPr/>
        </p:nvPicPr>
        <p:blipFill rotWithShape="1">
          <a:blip r:embed="rId12">
            <a:alphaModFix/>
          </a:blip>
          <a:srcRect t="-5269"/>
          <a:stretch/>
        </p:blipFill>
        <p:spPr>
          <a:xfrm>
            <a:off x="3010393" y="4341883"/>
            <a:ext cx="952221" cy="74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8"/>
          <p:cNvPicPr preferRelativeResize="0"/>
          <p:nvPr/>
        </p:nvPicPr>
        <p:blipFill rotWithShape="1">
          <a:blip r:embed="rId13">
            <a:alphaModFix/>
          </a:blip>
          <a:srcRect t="-5269" r="-1074"/>
          <a:stretch/>
        </p:blipFill>
        <p:spPr>
          <a:xfrm>
            <a:off x="4542919" y="4341883"/>
            <a:ext cx="952221" cy="74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2910" y="492655"/>
            <a:ext cx="11566177" cy="6054437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28"/>
          <p:cNvSpPr txBox="1"/>
          <p:nvPr/>
        </p:nvSpPr>
        <p:spPr>
          <a:xfrm>
            <a:off x="582491" y="3380787"/>
            <a:ext cx="338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Economia Linear</a:t>
            </a:r>
            <a:endParaRPr sz="2000" b="1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29"/>
          <p:cNvSpPr/>
          <p:nvPr/>
        </p:nvSpPr>
        <p:spPr>
          <a:xfrm>
            <a:off x="4362994" y="2013376"/>
            <a:ext cx="8368816" cy="5591859"/>
          </a:xfrm>
          <a:prstGeom prst="roundRect">
            <a:avLst>
              <a:gd name="adj" fmla="val 598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9"/>
          <p:cNvSpPr txBox="1"/>
          <p:nvPr/>
        </p:nvSpPr>
        <p:spPr>
          <a:xfrm>
            <a:off x="493214" y="1265228"/>
            <a:ext cx="110720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38 artefatos </a:t>
            </a:r>
            <a:r>
              <a:rPr lang="pt-BR" sz="2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homologados</a:t>
            </a:r>
            <a:r>
              <a:rPr lang="pt-BR" sz="20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que atendem diferentes setores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9"/>
          <p:cNvSpPr/>
          <p:nvPr/>
        </p:nvSpPr>
        <p:spPr>
          <a:xfrm>
            <a:off x="6592894" y="2104873"/>
            <a:ext cx="1291177" cy="129117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1" name="Google Shape;79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29"/>
          <p:cNvSpPr txBox="1"/>
          <p:nvPr/>
        </p:nvSpPr>
        <p:spPr>
          <a:xfrm>
            <a:off x="455053" y="225140"/>
            <a:ext cx="94362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As embalagens devolvidas no Sistema Campo Limpo se transformam em até </a:t>
            </a:r>
            <a:endParaRPr/>
          </a:p>
        </p:txBody>
      </p:sp>
      <p:pic>
        <p:nvPicPr>
          <p:cNvPr id="794" name="Google Shape;79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4823" y="2143397"/>
            <a:ext cx="666459" cy="666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571" y="2476627"/>
            <a:ext cx="4637694" cy="384336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29"/>
          <p:cNvSpPr/>
          <p:nvPr/>
        </p:nvSpPr>
        <p:spPr>
          <a:xfrm>
            <a:off x="4362994" y="5069553"/>
            <a:ext cx="5032797" cy="1329603"/>
          </a:xfrm>
          <a:prstGeom prst="rightArrow">
            <a:avLst>
              <a:gd name="adj1" fmla="val 49277"/>
              <a:gd name="adj2" fmla="val 53044"/>
            </a:avLst>
          </a:prstGeom>
          <a:solidFill>
            <a:srgbClr val="A0D9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00465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9"/>
          <p:cNvSpPr txBox="1"/>
          <p:nvPr/>
        </p:nvSpPr>
        <p:spPr>
          <a:xfrm>
            <a:off x="5173162" y="2277147"/>
            <a:ext cx="3544099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Exemplos:</a:t>
            </a:r>
            <a:b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Construção civil: </a:t>
            </a: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dutos corrugados</a:t>
            </a: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tubos para esgoto</a:t>
            </a:r>
            <a:endParaRPr/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Transportes: </a:t>
            </a: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caixa para bateria</a:t>
            </a: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dormentes ferroviários </a:t>
            </a: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postes </a:t>
            </a:r>
            <a:b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de sinalização</a:t>
            </a:r>
            <a:endParaRPr/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Setor energético: </a:t>
            </a: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cruzetas </a:t>
            </a:r>
            <a:b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para postes</a:t>
            </a:r>
            <a:endParaRPr/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Indústria moveleira: </a:t>
            </a: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moldes em papelão </a:t>
            </a: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para proteção industrial </a:t>
            </a:r>
            <a:b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 de móveis</a:t>
            </a:r>
            <a:endParaRPr/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• Defensivos agrícolas: </a:t>
            </a: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embalagens </a:t>
            </a: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(Ecoplástica</a:t>
            </a:r>
            <a:r>
              <a:rPr lang="pt-BR" sz="1600" baseline="300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) e</a:t>
            </a:r>
            <a:r>
              <a:rPr lang="pt-BR" sz="16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 tampas </a:t>
            </a: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(Ecocap</a:t>
            </a:r>
            <a:r>
              <a:rPr lang="pt-BR" sz="1600" baseline="300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pt-BR" sz="16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8088" y="2526241"/>
            <a:ext cx="4523722" cy="3784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45129"/>
            <a:ext cx="12247360" cy="815132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/>
          <p:nvPr/>
        </p:nvSpPr>
        <p:spPr>
          <a:xfrm>
            <a:off x="1" y="-319331"/>
            <a:ext cx="12247360" cy="7886321"/>
          </a:xfrm>
          <a:prstGeom prst="rect">
            <a:avLst/>
          </a:prstGeom>
          <a:gradFill>
            <a:gsLst>
              <a:gs pos="0">
                <a:srgbClr val="65BD3A">
                  <a:alpha val="69019"/>
                </a:srgbClr>
              </a:gs>
              <a:gs pos="49000">
                <a:srgbClr val="284A17">
                  <a:alpha val="40784"/>
                </a:srgbClr>
              </a:gs>
              <a:gs pos="98000">
                <a:srgbClr val="001D22">
                  <a:alpha val="47058"/>
                </a:srgbClr>
              </a:gs>
              <a:gs pos="100000">
                <a:srgbClr val="001D22">
                  <a:alpha val="47058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022" y="520792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11900452" y="246490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482169" y="184128"/>
            <a:ext cx="76948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 desafio dos resíduos</a:t>
            </a:r>
            <a:endParaRPr/>
          </a:p>
        </p:txBody>
      </p:sp>
      <p:grpSp>
        <p:nvGrpSpPr>
          <p:cNvPr id="118" name="Google Shape;118;p3"/>
          <p:cNvGrpSpPr/>
          <p:nvPr/>
        </p:nvGrpSpPr>
        <p:grpSpPr>
          <a:xfrm>
            <a:off x="79017" y="1046945"/>
            <a:ext cx="3195301" cy="5198188"/>
            <a:chOff x="252590" y="1382919"/>
            <a:chExt cx="3195301" cy="5198188"/>
          </a:xfrm>
        </p:grpSpPr>
        <p:sp>
          <p:nvSpPr>
            <p:cNvPr id="119" name="Google Shape;119;p3"/>
            <p:cNvSpPr txBox="1"/>
            <p:nvPr/>
          </p:nvSpPr>
          <p:spPr>
            <a:xfrm>
              <a:off x="731968" y="3430139"/>
              <a:ext cx="2715923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 Brasil e o mundo enfrentam o desafio da destinação correta dos resíduos sólidos</a:t>
              </a:r>
              <a:endParaRPr dirty="0"/>
            </a:p>
          </p:txBody>
        </p:sp>
        <p:pic>
          <p:nvPicPr>
            <p:cNvPr id="120" name="Google Shape;120;p3"/>
            <p:cNvPicPr preferRelativeResize="0"/>
            <p:nvPr/>
          </p:nvPicPr>
          <p:blipFill rotWithShape="1">
            <a:blip r:embed="rId5">
              <a:alphaModFix/>
            </a:blip>
            <a:srcRect l="82850" t="34360" r="-4026" b="39564"/>
            <a:stretch/>
          </p:blipFill>
          <p:spPr>
            <a:xfrm>
              <a:off x="252590" y="1382919"/>
              <a:ext cx="3039598" cy="200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3"/>
            <p:cNvPicPr preferRelativeResize="0"/>
            <p:nvPr/>
          </p:nvPicPr>
          <p:blipFill rotWithShape="1">
            <a:blip r:embed="rId5">
              <a:alphaModFix/>
            </a:blip>
            <a:srcRect l="82850" t="87711" r="-4026" b="-2083"/>
            <a:stretch/>
          </p:blipFill>
          <p:spPr>
            <a:xfrm>
              <a:off x="252590" y="5475081"/>
              <a:ext cx="3039598" cy="1106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" name="Google Shape;122;p3"/>
          <p:cNvGrpSpPr/>
          <p:nvPr/>
        </p:nvGrpSpPr>
        <p:grpSpPr>
          <a:xfrm>
            <a:off x="2917060" y="655433"/>
            <a:ext cx="4442069" cy="5387190"/>
            <a:chOff x="3098533" y="974373"/>
            <a:chExt cx="4442069" cy="5387190"/>
          </a:xfrm>
        </p:grpSpPr>
        <p:sp>
          <p:nvSpPr>
            <p:cNvPr id="123" name="Google Shape;123;p3"/>
            <p:cNvSpPr txBox="1"/>
            <p:nvPr/>
          </p:nvSpPr>
          <p:spPr>
            <a:xfrm>
              <a:off x="3579546" y="3531923"/>
              <a:ext cx="3961056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Cidades brasileiras: Apenas 9% dos resíduos vão para reciclagem*</a:t>
              </a:r>
              <a:endParaRPr dirty="0"/>
            </a:p>
          </p:txBody>
        </p:sp>
        <p:pic>
          <p:nvPicPr>
            <p:cNvPr id="124" name="Google Shape;124;p3"/>
            <p:cNvPicPr preferRelativeResize="0"/>
            <p:nvPr/>
          </p:nvPicPr>
          <p:blipFill rotWithShape="1">
            <a:blip r:embed="rId6">
              <a:alphaModFix/>
            </a:blip>
            <a:srcRect l="-5033" t="18787" r="70223" b="42815"/>
            <a:stretch/>
          </p:blipFill>
          <p:spPr>
            <a:xfrm>
              <a:off x="3098533" y="974373"/>
              <a:ext cx="4321248" cy="2555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3"/>
            <p:cNvPicPr preferRelativeResize="0"/>
            <p:nvPr/>
          </p:nvPicPr>
          <p:blipFill rotWithShape="1">
            <a:blip r:embed="rId6">
              <a:alphaModFix/>
            </a:blip>
            <a:srcRect l="-5033" t="87816" r="70223" b="270"/>
            <a:stretch/>
          </p:blipFill>
          <p:spPr>
            <a:xfrm>
              <a:off x="3141260" y="5568661"/>
              <a:ext cx="4321248" cy="7929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23;p3">
              <a:extLst>
                <a:ext uri="{FF2B5EF4-FFF2-40B4-BE49-F238E27FC236}">
                  <a16:creationId xmlns:a16="http://schemas.microsoft.com/office/drawing/2014/main" id="{69E7D082-699C-1A42-B7AD-79F685CB5B61}"/>
                </a:ext>
              </a:extLst>
            </p:cNvPr>
            <p:cNvSpPr txBox="1"/>
            <p:nvPr/>
          </p:nvSpPr>
          <p:spPr>
            <a:xfrm>
              <a:off x="4194142" y="5332672"/>
              <a:ext cx="271592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pt-BR" sz="1200" dirty="0">
                  <a:solidFill>
                    <a:schemeClr val="bg1"/>
                  </a:solidFill>
                </a:rPr>
                <a:t>* Associação Brasileira de Resíduos</a:t>
              </a:r>
            </a:p>
            <a:p>
              <a:r>
                <a:rPr lang="pt-BR" sz="1200" dirty="0">
                  <a:solidFill>
                    <a:schemeClr val="bg1"/>
                  </a:solidFill>
                </a:rPr>
                <a:t>e Meio Ambiente – ABREMA</a:t>
              </a:r>
              <a:endParaRPr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6" name="Google Shape;126;p3"/>
          <p:cNvGrpSpPr/>
          <p:nvPr/>
        </p:nvGrpSpPr>
        <p:grpSpPr>
          <a:xfrm>
            <a:off x="7327372" y="194433"/>
            <a:ext cx="4523063" cy="6414626"/>
            <a:chOff x="7399088" y="517155"/>
            <a:chExt cx="4523063" cy="6414626"/>
          </a:xfrm>
        </p:grpSpPr>
        <p:sp>
          <p:nvSpPr>
            <p:cNvPr id="127" name="Google Shape;127;p3"/>
            <p:cNvSpPr txBox="1"/>
            <p:nvPr/>
          </p:nvSpPr>
          <p:spPr>
            <a:xfrm>
              <a:off x="7517037" y="2541991"/>
              <a:ext cx="4405114" cy="2462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 campo, a realidade é diferente. O agronegócio faz aquilo que a sociedade ainda não conseguiu: assume a responsabilidade integral pelos seus  resíduos</a:t>
              </a:r>
              <a:endParaRPr dirty="0"/>
            </a:p>
          </p:txBody>
        </p:sp>
        <p:pic>
          <p:nvPicPr>
            <p:cNvPr id="128" name="Google Shape;128;p3"/>
            <p:cNvPicPr preferRelativeResize="0"/>
            <p:nvPr/>
          </p:nvPicPr>
          <p:blipFill rotWithShape="1">
            <a:blip r:embed="rId7">
              <a:alphaModFix/>
            </a:blip>
            <a:srcRect l="32488" t="-7172" r="16153" b="67655"/>
            <a:stretch/>
          </p:blipFill>
          <p:spPr>
            <a:xfrm>
              <a:off x="7399088" y="517155"/>
              <a:ext cx="4507606" cy="185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3"/>
            <p:cNvPicPr preferRelativeResize="0"/>
            <p:nvPr/>
          </p:nvPicPr>
          <p:blipFill rotWithShape="1">
            <a:blip r:embed="rId7">
              <a:alphaModFix/>
            </a:blip>
            <a:srcRect l="32488" t="74289" r="16153" b="-12296"/>
            <a:stretch/>
          </p:blipFill>
          <p:spPr>
            <a:xfrm>
              <a:off x="7414545" y="5143406"/>
              <a:ext cx="4507606" cy="1788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1" y="489767"/>
            <a:ext cx="11566178" cy="6216184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30"/>
          <p:cNvSpPr txBox="1"/>
          <p:nvPr/>
        </p:nvSpPr>
        <p:spPr>
          <a:xfrm>
            <a:off x="482168" y="1044382"/>
            <a:ext cx="4659175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Para fechar o </a:t>
            </a: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ciclo de economia circular</a:t>
            </a:r>
            <a:r>
              <a:rPr lang="pt-BR" sz="24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, idealizamos </a:t>
            </a: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a recicladora Campo Limpo, que produz novas embalagens e tampas </a:t>
            </a:r>
            <a:r>
              <a:rPr lang="pt-BR" sz="24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a partir da resina plástica gerada pelo Sistema Campo Limpo</a:t>
            </a:r>
            <a:endParaRPr dirty="0"/>
          </a:p>
        </p:txBody>
      </p:sp>
      <p:sp>
        <p:nvSpPr>
          <p:cNvPr id="804" name="Google Shape;804;p30"/>
          <p:cNvSpPr txBox="1"/>
          <p:nvPr/>
        </p:nvSpPr>
        <p:spPr>
          <a:xfrm>
            <a:off x="482168" y="184128"/>
            <a:ext cx="70777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Inovação no agro</a:t>
            </a:r>
            <a:endParaRPr/>
          </a:p>
        </p:txBody>
      </p:sp>
      <p:pic>
        <p:nvPicPr>
          <p:cNvPr id="806" name="Google Shape;80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5872" y="-86798"/>
            <a:ext cx="9168270" cy="7031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31"/>
          <p:cNvSpPr/>
          <p:nvPr/>
        </p:nvSpPr>
        <p:spPr>
          <a:xfrm>
            <a:off x="3287003" y="1141186"/>
            <a:ext cx="5332255" cy="5210934"/>
          </a:xfrm>
          <a:prstGeom prst="ellipse">
            <a:avLst/>
          </a:prstGeom>
          <a:solidFill>
            <a:srgbClr val="A0D9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4" name="Google Shape;814;p31"/>
          <p:cNvPicPr preferRelativeResize="0"/>
          <p:nvPr/>
        </p:nvPicPr>
        <p:blipFill rotWithShape="1">
          <a:blip r:embed="rId4">
            <a:alphaModFix/>
          </a:blip>
          <a:srcRect l="11263" t="12701" r="11821" b="3318"/>
          <a:stretch/>
        </p:blipFill>
        <p:spPr>
          <a:xfrm>
            <a:off x="3163908" y="1049288"/>
            <a:ext cx="5539408" cy="5060265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31"/>
          <p:cNvSpPr txBox="1"/>
          <p:nvPr/>
        </p:nvSpPr>
        <p:spPr>
          <a:xfrm>
            <a:off x="482168" y="184128"/>
            <a:ext cx="70777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Eficiente e sustentável</a:t>
            </a:r>
            <a:endParaRPr/>
          </a:p>
        </p:txBody>
      </p:sp>
      <p:grpSp>
        <p:nvGrpSpPr>
          <p:cNvPr id="816" name="Google Shape;816;p31"/>
          <p:cNvGrpSpPr/>
          <p:nvPr/>
        </p:nvGrpSpPr>
        <p:grpSpPr>
          <a:xfrm>
            <a:off x="6162262" y="1339812"/>
            <a:ext cx="5001447" cy="1754326"/>
            <a:chOff x="6162262" y="1339812"/>
            <a:chExt cx="5001447" cy="1754326"/>
          </a:xfrm>
        </p:grpSpPr>
        <p:sp>
          <p:nvSpPr>
            <p:cNvPr id="817" name="Google Shape;817;p31"/>
            <p:cNvSpPr txBox="1"/>
            <p:nvPr/>
          </p:nvSpPr>
          <p:spPr>
            <a:xfrm>
              <a:off x="8613194" y="1339812"/>
              <a:ext cx="255051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i="0" u="none" strike="noStrike" cap="none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Ecoplástica</a:t>
              </a:r>
              <a:r>
                <a:rPr lang="pt-BR" sz="1800" b="0" i="0" u="none" strike="noStrike" cap="none" baseline="30000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®</a:t>
              </a:r>
              <a:r>
                <a:rPr lang="pt-BR" sz="1800" b="0" i="0" u="none" strike="noStrike" cap="none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br>
                <a:rPr lang="pt-BR" sz="1800" b="0" i="0" u="none" strike="noStrike" cap="none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1800" b="0" i="0" u="none" strike="noStrike" cap="none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a primeira embalagem reciclada do mundo com </a:t>
              </a:r>
              <a:r>
                <a:rPr lang="pt-BR" sz="1800" b="1" i="0" u="none" strike="noStrike" cap="none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certificação UN</a:t>
              </a:r>
              <a:r>
                <a:rPr lang="pt-BR" sz="1800" b="0" i="0" u="none" strike="noStrike" cap="none" dirty="0">
                  <a:solidFill>
                    <a:srgbClr val="007477"/>
                  </a:solidFill>
                  <a:latin typeface="Arial"/>
                  <a:ea typeface="Arial"/>
                  <a:cs typeface="Arial"/>
                  <a:sym typeface="Arial"/>
                </a:rPr>
                <a:t> para transporte seguro de material perigoso</a:t>
              </a:r>
              <a:endParaRPr dirty="0"/>
            </a:p>
          </p:txBody>
        </p:sp>
        <p:cxnSp>
          <p:nvCxnSpPr>
            <p:cNvPr id="818" name="Google Shape;818;p31"/>
            <p:cNvCxnSpPr>
              <a:cxnSpLocks/>
            </p:cNvCxnSpPr>
            <p:nvPr/>
          </p:nvCxnSpPr>
          <p:spPr>
            <a:xfrm flipH="1">
              <a:off x="6162262" y="1570380"/>
              <a:ext cx="2450935" cy="1011995"/>
            </a:xfrm>
            <a:prstGeom prst="bentConnector3">
              <a:avLst>
                <a:gd name="adj1" fmla="val 100934"/>
              </a:avLst>
            </a:prstGeom>
            <a:noFill/>
            <a:ln w="19050" cap="flat" cmpd="sng">
              <a:solidFill>
                <a:srgbClr val="007477"/>
              </a:solidFill>
              <a:prstDash val="dot"/>
              <a:miter lim="800000"/>
              <a:headEnd type="oval" w="med" len="med"/>
              <a:tailEnd type="oval" w="med" len="med"/>
            </a:ln>
          </p:spPr>
        </p:cxnSp>
      </p:grpSp>
      <p:grpSp>
        <p:nvGrpSpPr>
          <p:cNvPr id="819" name="Google Shape;819;p31"/>
          <p:cNvGrpSpPr/>
          <p:nvPr/>
        </p:nvGrpSpPr>
        <p:grpSpPr>
          <a:xfrm>
            <a:off x="7036904" y="2093933"/>
            <a:ext cx="4548955" cy="3239814"/>
            <a:chOff x="7036904" y="2093933"/>
            <a:chExt cx="4548955" cy="3239814"/>
          </a:xfrm>
        </p:grpSpPr>
        <p:sp>
          <p:nvSpPr>
            <p:cNvPr id="820" name="Google Shape;820;p31"/>
            <p:cNvSpPr txBox="1"/>
            <p:nvPr/>
          </p:nvSpPr>
          <p:spPr>
            <a:xfrm>
              <a:off x="9035344" y="3579421"/>
              <a:ext cx="255051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0" i="0" u="none" strike="noStrike" cap="none">
                  <a:solidFill>
                    <a:srgbClr val="009E97"/>
                  </a:solidFill>
                  <a:latin typeface="Arial"/>
                  <a:ea typeface="Arial"/>
                  <a:cs typeface="Arial"/>
                  <a:sym typeface="Arial"/>
                </a:rPr>
                <a:t>Cada embalagem de 20L produzida com resina reciclada </a:t>
              </a:r>
              <a:r>
                <a:rPr lang="pt-BR" sz="1800" b="1" i="0" u="none" strike="noStrike" cap="none">
                  <a:solidFill>
                    <a:srgbClr val="009E97"/>
                  </a:solidFill>
                  <a:latin typeface="Arial"/>
                  <a:ea typeface="Arial"/>
                  <a:cs typeface="Arial"/>
                  <a:sym typeface="Arial"/>
                </a:rPr>
                <a:t>evita a emissão de 1,49kg de CO</a:t>
              </a:r>
              <a:r>
                <a:rPr lang="pt-BR" sz="1800" b="1" i="0" u="none" strike="noStrike" cap="none" baseline="-25000">
                  <a:solidFill>
                    <a:srgbClr val="009E97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pt-BR" sz="1800" b="1" i="0" u="none" strike="noStrike" cap="none">
                  <a:solidFill>
                    <a:srgbClr val="009E97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endParaRPr/>
            </a:p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9E9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21" name="Google Shape;821;p31"/>
            <p:cNvCxnSpPr/>
            <p:nvPr/>
          </p:nvCxnSpPr>
          <p:spPr>
            <a:xfrm rot="10800000">
              <a:off x="7036904" y="2093933"/>
              <a:ext cx="1998440" cy="1649645"/>
            </a:xfrm>
            <a:prstGeom prst="bentConnector3">
              <a:avLst>
                <a:gd name="adj1" fmla="val 100398"/>
              </a:avLst>
            </a:prstGeom>
            <a:noFill/>
            <a:ln w="19050" cap="flat" cmpd="sng">
              <a:solidFill>
                <a:srgbClr val="009E97"/>
              </a:solidFill>
              <a:prstDash val="dot"/>
              <a:miter lim="800000"/>
              <a:headEnd type="oval" w="med" len="med"/>
              <a:tailEnd type="oval" w="med" len="med"/>
            </a:ln>
          </p:spPr>
        </p:cxnSp>
      </p:grpSp>
      <p:grpSp>
        <p:nvGrpSpPr>
          <p:cNvPr id="822" name="Google Shape;822;p31"/>
          <p:cNvGrpSpPr/>
          <p:nvPr/>
        </p:nvGrpSpPr>
        <p:grpSpPr>
          <a:xfrm>
            <a:off x="-137640" y="1339812"/>
            <a:ext cx="4165009" cy="2239610"/>
            <a:chOff x="-137640" y="1339812"/>
            <a:chExt cx="4165009" cy="2239610"/>
          </a:xfrm>
        </p:grpSpPr>
        <p:sp>
          <p:nvSpPr>
            <p:cNvPr id="823" name="Google Shape;823;p31"/>
            <p:cNvSpPr txBox="1"/>
            <p:nvPr/>
          </p:nvSpPr>
          <p:spPr>
            <a:xfrm>
              <a:off x="-137640" y="1339812"/>
              <a:ext cx="3027379" cy="2239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Com a Embalagem </a:t>
              </a:r>
              <a:r>
                <a:rPr lang="pt-BR" sz="2000" b="1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Ecoplástica</a:t>
              </a:r>
              <a:r>
                <a:rPr lang="pt-BR" sz="2000" baseline="3000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®</a:t>
              </a:r>
              <a:r>
                <a:rPr lang="pt-BR" sz="200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 e o sistema de vedação </a:t>
              </a:r>
              <a:r>
                <a:rPr lang="pt-BR" sz="2000" b="1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Ecocap</a:t>
              </a:r>
              <a:r>
                <a:rPr lang="pt-BR" sz="2000" baseline="3000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®</a:t>
              </a:r>
              <a:r>
                <a:rPr lang="pt-BR" sz="200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, o material destinado volta ao campo como novas embalagens</a:t>
              </a:r>
              <a:endParaRPr/>
            </a:p>
          </p:txBody>
        </p:sp>
        <p:cxnSp>
          <p:nvCxnSpPr>
            <p:cNvPr id="824" name="Google Shape;824;p31"/>
            <p:cNvCxnSpPr/>
            <p:nvPr/>
          </p:nvCxnSpPr>
          <p:spPr>
            <a:xfrm>
              <a:off x="2900092" y="1570383"/>
              <a:ext cx="1127277" cy="243164"/>
            </a:xfrm>
            <a:prstGeom prst="bentConnector3">
              <a:avLst>
                <a:gd name="adj1" fmla="val 99375"/>
              </a:avLst>
            </a:prstGeom>
            <a:noFill/>
            <a:ln w="19050" cap="flat" cmpd="sng">
              <a:solidFill>
                <a:srgbClr val="004652"/>
              </a:solidFill>
              <a:prstDash val="dot"/>
              <a:miter lim="800000"/>
              <a:headEnd type="oval" w="med" len="med"/>
              <a:tailEnd type="oval" w="med" len="med"/>
            </a:ln>
          </p:spPr>
        </p:cxnSp>
      </p:grpSp>
      <p:pic>
        <p:nvPicPr>
          <p:cNvPr id="825" name="Google Shape;82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8886" y="356"/>
            <a:ext cx="12558712" cy="6965336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32"/>
          <p:cNvSpPr txBox="1"/>
          <p:nvPr/>
        </p:nvSpPr>
        <p:spPr>
          <a:xfrm>
            <a:off x="589173" y="971861"/>
            <a:ext cx="4142484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262</a:t>
            </a:r>
            <a:r>
              <a:rPr lang="pt-BR" sz="28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toneladas</a:t>
            </a:r>
            <a: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b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embalagens com sobras em 2025</a:t>
            </a:r>
            <a:b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2"/>
          <p:cNvSpPr txBox="1"/>
          <p:nvPr/>
        </p:nvSpPr>
        <p:spPr>
          <a:xfrm>
            <a:off x="589173" y="2119114"/>
            <a:ext cx="393046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Desde 2015</a:t>
            </a:r>
            <a: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, o Sistema recebe embalagens com </a:t>
            </a:r>
            <a:r>
              <a:rPr lang="pt-BR" sz="20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sobras </a:t>
            </a:r>
            <a:br>
              <a:rPr lang="pt-BR" sz="20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0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pós-consumo de defensivos</a:t>
            </a:r>
            <a:endParaRPr dirty="0"/>
          </a:p>
        </p:txBody>
      </p:sp>
      <p:sp>
        <p:nvSpPr>
          <p:cNvPr id="834" name="Google Shape;834;p32"/>
          <p:cNvSpPr txBox="1"/>
          <p:nvPr/>
        </p:nvSpPr>
        <p:spPr>
          <a:xfrm>
            <a:off x="5807093" y="1259297"/>
            <a:ext cx="4784541" cy="242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Destinação correta de 237 toneladas de defensivos ilegais </a:t>
            </a:r>
            <a:endParaRPr sz="2400" b="1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2000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A campanha Agricultor de Valor da CropLife Brasil orientou produtores </a:t>
            </a:r>
            <a:b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sobre os riscos dos </a:t>
            </a:r>
            <a:r>
              <a:rPr lang="pt-BR" sz="20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defensivos </a:t>
            </a:r>
            <a:br>
              <a:rPr lang="pt-BR" sz="20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0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ilegais e apreensão </a:t>
            </a:r>
            <a:endParaRPr sz="2000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2"/>
          <p:cNvSpPr txBox="1"/>
          <p:nvPr/>
        </p:nvSpPr>
        <p:spPr>
          <a:xfrm>
            <a:off x="482168" y="184128"/>
            <a:ext cx="869745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Campo ainda mais limpo</a:t>
            </a:r>
            <a:endParaRPr/>
          </a:p>
        </p:txBody>
      </p:sp>
      <p:sp>
        <p:nvSpPr>
          <p:cNvPr id="836" name="Google Shape;836;p32"/>
          <p:cNvSpPr txBox="1"/>
          <p:nvPr/>
        </p:nvSpPr>
        <p:spPr>
          <a:xfrm>
            <a:off x="8130174" y="6240994"/>
            <a:ext cx="361754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Relatório de Sustentabilidade 2025</a:t>
            </a:r>
            <a:endParaRPr dirty="0"/>
          </a:p>
        </p:txBody>
      </p:sp>
      <p:pic>
        <p:nvPicPr>
          <p:cNvPr id="838" name="Google Shape;83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0549" y="-185980"/>
            <a:ext cx="13102214" cy="70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33"/>
          <p:cNvPicPr preferRelativeResize="0"/>
          <p:nvPr/>
        </p:nvPicPr>
        <p:blipFill rotWithShape="1">
          <a:blip r:embed="rId4">
            <a:alphaModFix/>
          </a:blip>
          <a:srcRect l="31524" r="15317" b="61790"/>
          <a:stretch/>
        </p:blipFill>
        <p:spPr>
          <a:xfrm>
            <a:off x="2371242" y="117232"/>
            <a:ext cx="6532434" cy="251748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33"/>
          <p:cNvSpPr txBox="1">
            <a:spLocks noGrp="1"/>
          </p:cNvSpPr>
          <p:nvPr>
            <p:ph type="body" idx="1"/>
          </p:nvPr>
        </p:nvSpPr>
        <p:spPr>
          <a:xfrm>
            <a:off x="6191554" y="2801136"/>
            <a:ext cx="4315155" cy="12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garante um futuro sustentável para as próximas gerações</a:t>
            </a:r>
            <a:endParaRPr/>
          </a:p>
        </p:txBody>
      </p:sp>
      <p:sp>
        <p:nvSpPr>
          <p:cNvPr id="846" name="Google Shape;846;p33"/>
          <p:cNvSpPr txBox="1"/>
          <p:nvPr/>
        </p:nvSpPr>
        <p:spPr>
          <a:xfrm>
            <a:off x="963658" y="2801136"/>
            <a:ext cx="3787228" cy="12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 resultado do nosso esforço coletivo </a:t>
            </a:r>
            <a:endParaRPr/>
          </a:p>
        </p:txBody>
      </p:sp>
      <p:pic>
        <p:nvPicPr>
          <p:cNvPr id="847" name="Google Shape;847;p33"/>
          <p:cNvPicPr preferRelativeResize="0"/>
          <p:nvPr/>
        </p:nvPicPr>
        <p:blipFill rotWithShape="1">
          <a:blip r:embed="rId4">
            <a:alphaModFix/>
          </a:blip>
          <a:srcRect l="31524" t="62320" r="15317" b="-6912"/>
          <a:stretch/>
        </p:blipFill>
        <p:spPr>
          <a:xfrm>
            <a:off x="2371242" y="4223288"/>
            <a:ext cx="6532434" cy="2937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2"/>
        </a:solid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4"/>
          <p:cNvSpPr txBox="1"/>
          <p:nvPr/>
        </p:nvSpPr>
        <p:spPr>
          <a:xfrm>
            <a:off x="6050636" y="1416522"/>
            <a:ext cx="5357593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rgbClr val="A0D984"/>
                </a:solidFill>
                <a:latin typeface="Arial"/>
                <a:ea typeface="Arial"/>
                <a:cs typeface="Arial"/>
                <a:sym typeface="Arial"/>
              </a:rPr>
              <a:t>Destino melhor</a:t>
            </a:r>
            <a:endParaRPr/>
          </a:p>
        </p:txBody>
      </p:sp>
      <p:pic>
        <p:nvPicPr>
          <p:cNvPr id="853" name="Google Shape;853;p34"/>
          <p:cNvPicPr preferRelativeResize="0"/>
          <p:nvPr/>
        </p:nvPicPr>
        <p:blipFill rotWithShape="1">
          <a:blip r:embed="rId3">
            <a:alphaModFix/>
          </a:blip>
          <a:srcRect t="-23464"/>
          <a:stretch/>
        </p:blipFill>
        <p:spPr>
          <a:xfrm>
            <a:off x="6050636" y="3429000"/>
            <a:ext cx="3766082" cy="273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34"/>
          <p:cNvPicPr preferRelativeResize="0"/>
          <p:nvPr/>
        </p:nvPicPr>
        <p:blipFill rotWithShape="1">
          <a:blip r:embed="rId4">
            <a:alphaModFix/>
          </a:blip>
          <a:srcRect l="-5033" r="-5393"/>
          <a:stretch/>
        </p:blipFill>
        <p:spPr>
          <a:xfrm>
            <a:off x="-344774" y="424117"/>
            <a:ext cx="15571673" cy="756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4177"/>
            <a:ext cx="4399722" cy="2438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59">
          <a:extLst>
            <a:ext uri="{FF2B5EF4-FFF2-40B4-BE49-F238E27FC236}">
              <a16:creationId xmlns:a16="http://schemas.microsoft.com/office/drawing/2014/main" id="{BC070A8C-2CB4-CE40-E124-4AE71410C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35">
            <a:extLst>
              <a:ext uri="{FF2B5EF4-FFF2-40B4-BE49-F238E27FC236}">
                <a16:creationId xmlns:a16="http://schemas.microsoft.com/office/drawing/2014/main" id="{043BB00E-039A-971E-8FE7-345D33651F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35">
            <a:extLst>
              <a:ext uri="{FF2B5EF4-FFF2-40B4-BE49-F238E27FC236}">
                <a16:creationId xmlns:a16="http://schemas.microsoft.com/office/drawing/2014/main" id="{DF9314CD-E261-FE0F-89AE-2E28B60E9473}"/>
              </a:ext>
            </a:extLst>
          </p:cNvPr>
          <p:cNvSpPr txBox="1"/>
          <p:nvPr/>
        </p:nvSpPr>
        <p:spPr>
          <a:xfrm>
            <a:off x="979325" y="2310718"/>
            <a:ext cx="25977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1,05 milhão </a:t>
            </a:r>
            <a:b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  toneladas de </a:t>
            </a:r>
            <a:b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pt-BR" sz="2400" b="1" baseline="-25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e evitadas </a:t>
            </a:r>
            <a:endParaRPr dirty="0"/>
          </a:p>
        </p:txBody>
      </p:sp>
      <p:sp>
        <p:nvSpPr>
          <p:cNvPr id="861" name="Google Shape;861;p35">
            <a:extLst>
              <a:ext uri="{FF2B5EF4-FFF2-40B4-BE49-F238E27FC236}">
                <a16:creationId xmlns:a16="http://schemas.microsoft.com/office/drawing/2014/main" id="{A56EF9A3-D3DC-6883-FEFB-95797B32219B}"/>
              </a:ext>
            </a:extLst>
          </p:cNvPr>
          <p:cNvSpPr txBox="1"/>
          <p:nvPr/>
        </p:nvSpPr>
        <p:spPr>
          <a:xfrm>
            <a:off x="8101789" y="3279302"/>
            <a:ext cx="374141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Em 2022, o inpEV iniciou sua jornada de carbono, com o inventário de emissões de gases do efeito estufa (GEE).</a:t>
            </a:r>
            <a:endParaRPr dirty="0"/>
          </a:p>
        </p:txBody>
      </p:sp>
      <p:sp>
        <p:nvSpPr>
          <p:cNvPr id="863" name="Google Shape;863;p35">
            <a:extLst>
              <a:ext uri="{FF2B5EF4-FFF2-40B4-BE49-F238E27FC236}">
                <a16:creationId xmlns:a16="http://schemas.microsoft.com/office/drawing/2014/main" id="{07C55D69-BC4A-E9EA-0BAB-325838B644BA}"/>
              </a:ext>
            </a:extLst>
          </p:cNvPr>
          <p:cNvSpPr txBox="1"/>
          <p:nvPr/>
        </p:nvSpPr>
        <p:spPr>
          <a:xfrm>
            <a:off x="3384719" y="3067613"/>
            <a:ext cx="3426898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br>
              <a:rPr lang="pt-BR" sz="2800" b="1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800" b="1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  <a:t>o carbono capturado por quase 7,5 milhões de árvores </a:t>
            </a:r>
            <a:endParaRPr/>
          </a:p>
        </p:txBody>
      </p:sp>
      <p:sp>
        <p:nvSpPr>
          <p:cNvPr id="864" name="Google Shape;864;p35">
            <a:extLst>
              <a:ext uri="{FF2B5EF4-FFF2-40B4-BE49-F238E27FC236}">
                <a16:creationId xmlns:a16="http://schemas.microsoft.com/office/drawing/2014/main" id="{36BD46AB-59D1-F2FF-02F8-9901BEE9B7C2}"/>
              </a:ext>
            </a:extLst>
          </p:cNvPr>
          <p:cNvSpPr txBox="1"/>
          <p:nvPr/>
        </p:nvSpPr>
        <p:spPr>
          <a:xfrm>
            <a:off x="482168" y="184128"/>
            <a:ext cx="500771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Cuidando do planeta </a:t>
            </a:r>
            <a:b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 das futuras gerações</a:t>
            </a:r>
            <a:endParaRPr/>
          </a:p>
        </p:txBody>
      </p:sp>
      <p:pic>
        <p:nvPicPr>
          <p:cNvPr id="866" name="Google Shape;866;p35">
            <a:extLst>
              <a:ext uri="{FF2B5EF4-FFF2-40B4-BE49-F238E27FC236}">
                <a16:creationId xmlns:a16="http://schemas.microsoft.com/office/drawing/2014/main" id="{98D0BA86-71F4-BC61-3E12-0F66F7D8B5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35">
            <a:extLst>
              <a:ext uri="{FF2B5EF4-FFF2-40B4-BE49-F238E27FC236}">
                <a16:creationId xmlns:a16="http://schemas.microsoft.com/office/drawing/2014/main" id="{01A0574C-ED4C-927C-12F6-7C24AE3B66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081" y="3733431"/>
            <a:ext cx="2526987" cy="379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35">
            <a:extLst>
              <a:ext uri="{FF2B5EF4-FFF2-40B4-BE49-F238E27FC236}">
                <a16:creationId xmlns:a16="http://schemas.microsoft.com/office/drawing/2014/main" id="{AF017A98-8325-0080-15B3-A9EB4E58850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9883" y="318727"/>
            <a:ext cx="3559178" cy="7054802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35">
            <a:extLst>
              <a:ext uri="{FF2B5EF4-FFF2-40B4-BE49-F238E27FC236}">
                <a16:creationId xmlns:a16="http://schemas.microsoft.com/office/drawing/2014/main" id="{51845B27-3CE2-D38D-FCA1-D85E0A8ABD13}"/>
              </a:ext>
            </a:extLst>
          </p:cNvPr>
          <p:cNvSpPr/>
          <p:nvPr/>
        </p:nvSpPr>
        <p:spPr>
          <a:xfrm>
            <a:off x="2930198" y="5473660"/>
            <a:ext cx="3881419" cy="1580327"/>
          </a:xfrm>
          <a:prstGeom prst="round2SameRect">
            <a:avLst>
              <a:gd name="adj1" fmla="val 7758"/>
              <a:gd name="adj2" fmla="val 0"/>
            </a:avLst>
          </a:prstGeom>
          <a:solidFill>
            <a:srgbClr val="A0D9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5">
            <a:extLst>
              <a:ext uri="{FF2B5EF4-FFF2-40B4-BE49-F238E27FC236}">
                <a16:creationId xmlns:a16="http://schemas.microsoft.com/office/drawing/2014/main" id="{2179D5C6-27F3-72C9-A39B-8A06C7E1CBAB}"/>
              </a:ext>
            </a:extLst>
          </p:cNvPr>
          <p:cNvSpPr txBox="1"/>
          <p:nvPr/>
        </p:nvSpPr>
        <p:spPr>
          <a:xfrm>
            <a:off x="3089702" y="5530282"/>
            <a:ext cx="356241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* Estudo de Ecoeficiência da Fundação Eco+ com base nos impactos evitados pelo Sistema, neste período, ao manter no ciclo produtivo as embalagens recicladas e assegurar a destinação ambientalmente correta dos remanescentes que não podem ser reciclados. </a:t>
            </a:r>
            <a:endParaRPr dirty="0"/>
          </a:p>
        </p:txBody>
      </p:sp>
      <p:sp>
        <p:nvSpPr>
          <p:cNvPr id="2" name="Google Shape;860;p35">
            <a:extLst>
              <a:ext uri="{FF2B5EF4-FFF2-40B4-BE49-F238E27FC236}">
                <a16:creationId xmlns:a16="http://schemas.microsoft.com/office/drawing/2014/main" id="{719793F7-EAC8-E165-188F-8E18C7125A26}"/>
              </a:ext>
            </a:extLst>
          </p:cNvPr>
          <p:cNvSpPr txBox="1"/>
          <p:nvPr/>
        </p:nvSpPr>
        <p:spPr>
          <a:xfrm>
            <a:off x="601081" y="1565090"/>
            <a:ext cx="35135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 2002 a 2023*, foram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0514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59">
          <a:extLst>
            <a:ext uri="{FF2B5EF4-FFF2-40B4-BE49-F238E27FC236}">
              <a16:creationId xmlns:a16="http://schemas.microsoft.com/office/drawing/2014/main" id="{C71B682A-6C87-49F2-7317-5966A24C8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ida, mesa, quarto&#10;&#10;O conteúdo gerado por IA pode estar incorreto.">
            <a:extLst>
              <a:ext uri="{FF2B5EF4-FFF2-40B4-BE49-F238E27FC236}">
                <a16:creationId xmlns:a16="http://schemas.microsoft.com/office/drawing/2014/main" id="{97990EA8-310D-DE84-922E-5E3E16D06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205" y="713516"/>
            <a:ext cx="4195218" cy="4195218"/>
          </a:xfrm>
          <a:prstGeom prst="rect">
            <a:avLst/>
          </a:prstGeom>
        </p:spPr>
      </p:pic>
      <p:pic>
        <p:nvPicPr>
          <p:cNvPr id="865" name="Google Shape;865;p35">
            <a:extLst>
              <a:ext uri="{FF2B5EF4-FFF2-40B4-BE49-F238E27FC236}">
                <a16:creationId xmlns:a16="http://schemas.microsoft.com/office/drawing/2014/main" id="{8487B9E0-9FB5-F95B-A7ED-23E12A4E28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7;p35">
            <a:extLst>
              <a:ext uri="{FF2B5EF4-FFF2-40B4-BE49-F238E27FC236}">
                <a16:creationId xmlns:a16="http://schemas.microsoft.com/office/drawing/2014/main" id="{1F324168-B3B9-D0CE-2FA4-5EB321ADD4C4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60471" y="4457035"/>
            <a:ext cx="2421885" cy="3641122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35">
            <a:extLst>
              <a:ext uri="{FF2B5EF4-FFF2-40B4-BE49-F238E27FC236}">
                <a16:creationId xmlns:a16="http://schemas.microsoft.com/office/drawing/2014/main" id="{8C6D8475-A160-7CCE-851E-006640E8998C}"/>
              </a:ext>
            </a:extLst>
          </p:cNvPr>
          <p:cNvSpPr txBox="1"/>
          <p:nvPr/>
        </p:nvSpPr>
        <p:spPr>
          <a:xfrm>
            <a:off x="482168" y="1565135"/>
            <a:ext cx="483441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007477"/>
                </a:solidFill>
              </a:rPr>
              <a:t>Em seu terceiro ano </a:t>
            </a:r>
            <a:r>
              <a:rPr lang="pt-BR" sz="2400" b="1" dirty="0">
                <a:solidFill>
                  <a:srgbClr val="007477"/>
                </a:solidFill>
              </a:rPr>
              <a:t>de inventário de emissões de carbono</a:t>
            </a:r>
            <a:r>
              <a:rPr lang="pt-BR" sz="2400" dirty="0">
                <a:solidFill>
                  <a:srgbClr val="007477"/>
                </a:solidFill>
              </a:rPr>
              <a:t>,</a:t>
            </a: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o inpEV recebeu o </a:t>
            </a: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Selo Ouro no Programa Brasileiro GHG </a:t>
            </a:r>
            <a:r>
              <a:rPr lang="pt-BR" sz="2400" b="1" dirty="0" err="1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r>
              <a:rPr lang="pt-BR" sz="24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por conta da auditoria realizada por terceira parte independente.</a:t>
            </a:r>
            <a:endParaRPr dirty="0"/>
          </a:p>
        </p:txBody>
      </p:sp>
      <p:sp>
        <p:nvSpPr>
          <p:cNvPr id="864" name="Google Shape;864;p35">
            <a:extLst>
              <a:ext uri="{FF2B5EF4-FFF2-40B4-BE49-F238E27FC236}">
                <a16:creationId xmlns:a16="http://schemas.microsoft.com/office/drawing/2014/main" id="{EEC33C01-BB5B-BAED-4043-F3DD2CE55721}"/>
              </a:ext>
            </a:extLst>
          </p:cNvPr>
          <p:cNvSpPr txBox="1"/>
          <p:nvPr/>
        </p:nvSpPr>
        <p:spPr>
          <a:xfrm>
            <a:off x="482168" y="184128"/>
            <a:ext cx="727716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Inventário de carbono: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rgbClr val="004652"/>
                </a:solidFill>
              </a:rPr>
              <a:t>Selo Ouro</a:t>
            </a:r>
            <a:endParaRPr lang="pt-BR" dirty="0"/>
          </a:p>
        </p:txBody>
      </p:sp>
      <p:pic>
        <p:nvPicPr>
          <p:cNvPr id="866" name="Google Shape;866;p35">
            <a:extLst>
              <a:ext uri="{FF2B5EF4-FFF2-40B4-BE49-F238E27FC236}">
                <a16:creationId xmlns:a16="http://schemas.microsoft.com/office/drawing/2014/main" id="{5AE80F9F-76EE-250C-CA53-C365B7E356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67;p35">
            <a:extLst>
              <a:ext uri="{FF2B5EF4-FFF2-40B4-BE49-F238E27FC236}">
                <a16:creationId xmlns:a16="http://schemas.microsoft.com/office/drawing/2014/main" id="{5CD9296D-BA03-AF0A-E34E-D0ACD4CF8BB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90724" y="3199999"/>
            <a:ext cx="2526987" cy="379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67;p35">
            <a:extLst>
              <a:ext uri="{FF2B5EF4-FFF2-40B4-BE49-F238E27FC236}">
                <a16:creationId xmlns:a16="http://schemas.microsoft.com/office/drawing/2014/main" id="{640DCE2A-ECB5-2C18-D886-7FC8A6A7585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33548" y="5129595"/>
            <a:ext cx="1790231" cy="269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67;p35">
            <a:extLst>
              <a:ext uri="{FF2B5EF4-FFF2-40B4-BE49-F238E27FC236}">
                <a16:creationId xmlns:a16="http://schemas.microsoft.com/office/drawing/2014/main" id="{5B34806B-8840-47C1-CF4E-3BE7B618E1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57381" y="5249587"/>
            <a:ext cx="1894721" cy="2848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533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74">
          <a:extLst>
            <a:ext uri="{FF2B5EF4-FFF2-40B4-BE49-F238E27FC236}">
              <a16:creationId xmlns:a16="http://schemas.microsoft.com/office/drawing/2014/main" id="{2BD37648-46FF-F9DF-7DDC-3DD82F781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36">
            <a:extLst>
              <a:ext uri="{FF2B5EF4-FFF2-40B4-BE49-F238E27FC236}">
                <a16:creationId xmlns:a16="http://schemas.microsoft.com/office/drawing/2014/main" id="{D82E3592-CCAC-8067-1043-FFF5832CF8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1" y="489767"/>
            <a:ext cx="11566177" cy="621618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36">
            <a:extLst>
              <a:ext uri="{FF2B5EF4-FFF2-40B4-BE49-F238E27FC236}">
                <a16:creationId xmlns:a16="http://schemas.microsoft.com/office/drawing/2014/main" id="{B7E5E2A3-5552-BCCA-8AEA-5F26E2C23977}"/>
              </a:ext>
            </a:extLst>
          </p:cNvPr>
          <p:cNvSpPr/>
          <p:nvPr/>
        </p:nvSpPr>
        <p:spPr>
          <a:xfrm>
            <a:off x="482168" y="1043765"/>
            <a:ext cx="6806906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477"/>
              </a:buClr>
              <a:buSzPts val="2200"/>
              <a:buFont typeface="Arial"/>
              <a:buNone/>
            </a:pP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O Sistema Campo Limpo gera </a:t>
            </a:r>
            <a: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empregos no Brasil.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477"/>
              </a:buClr>
              <a:buSzPts val="2200"/>
              <a:buFont typeface="Arial"/>
              <a:buNone/>
            </a:pPr>
            <a:endParaRPr lang="pt-BR" sz="2200" b="1" dirty="0">
              <a:solidFill>
                <a:srgbClr val="00465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477"/>
              </a:buClr>
              <a:buSzPts val="2200"/>
              <a:buFont typeface="Arial"/>
              <a:buNone/>
            </a:pPr>
            <a:r>
              <a:rPr lang="pt-BR" sz="2200" dirty="0">
                <a:solidFill>
                  <a:srgbClr val="007477"/>
                </a:solidFill>
              </a:rPr>
              <a:t>Só as </a:t>
            </a:r>
            <a:r>
              <a:rPr lang="pt-BR" sz="2200" b="1" dirty="0">
                <a:solidFill>
                  <a:srgbClr val="004652"/>
                </a:solidFill>
              </a:rPr>
              <a:t>17 empresas parceiras</a:t>
            </a:r>
            <a:r>
              <a:rPr lang="pt-BR" sz="2200" dirty="0">
                <a:solidFill>
                  <a:srgbClr val="007477"/>
                </a:solidFill>
              </a:rPr>
              <a:t> responsáveis pela destinação final, </a:t>
            </a:r>
            <a:r>
              <a:rPr lang="pt-BR" sz="2200" b="1" dirty="0">
                <a:solidFill>
                  <a:srgbClr val="004652"/>
                </a:solidFill>
              </a:rPr>
              <a:t>empregam 2.100 pessoas</a:t>
            </a: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477"/>
              </a:buClr>
              <a:buSzPts val="2200"/>
              <a:buFont typeface="Arial"/>
              <a:buNone/>
            </a:pPr>
            <a:endParaRPr lang="pt-BR" sz="2200" dirty="0">
              <a:solidFill>
                <a:srgbClr val="007477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477"/>
              </a:buClr>
              <a:buSzPts val="2200"/>
              <a:buFont typeface="Arial"/>
              <a:buNone/>
            </a:pP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Outras atividades da cadeia que geram postos de trabalho são:</a:t>
            </a:r>
            <a:endParaRPr sz="2200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6">
            <a:extLst>
              <a:ext uri="{FF2B5EF4-FFF2-40B4-BE49-F238E27FC236}">
                <a16:creationId xmlns:a16="http://schemas.microsoft.com/office/drawing/2014/main" id="{7449DC7B-21A2-F7DF-E60B-8469B1B611AE}"/>
              </a:ext>
            </a:extLst>
          </p:cNvPr>
          <p:cNvSpPr txBox="1"/>
          <p:nvPr/>
        </p:nvSpPr>
        <p:spPr>
          <a:xfrm>
            <a:off x="482168" y="184128"/>
            <a:ext cx="869745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Geração de empregos</a:t>
            </a:r>
            <a:endParaRPr/>
          </a:p>
        </p:txBody>
      </p:sp>
      <p:pic>
        <p:nvPicPr>
          <p:cNvPr id="878" name="Google Shape;878;p36">
            <a:extLst>
              <a:ext uri="{FF2B5EF4-FFF2-40B4-BE49-F238E27FC236}">
                <a16:creationId xmlns:a16="http://schemas.microsoft.com/office/drawing/2014/main" id="{874CC58A-353D-176E-A69F-AD38E2E5AC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2955" y="0"/>
            <a:ext cx="4388966" cy="761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36">
            <a:extLst>
              <a:ext uri="{FF2B5EF4-FFF2-40B4-BE49-F238E27FC236}">
                <a16:creationId xmlns:a16="http://schemas.microsoft.com/office/drawing/2014/main" id="{C360821F-2E67-E2D9-DBBD-1BD8B731B4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0" name="Google Shape;880;p36">
            <a:extLst>
              <a:ext uri="{FF2B5EF4-FFF2-40B4-BE49-F238E27FC236}">
                <a16:creationId xmlns:a16="http://schemas.microsoft.com/office/drawing/2014/main" id="{6EF4A957-0E0B-099A-F94C-655AA0CEC2DD}"/>
              </a:ext>
            </a:extLst>
          </p:cNvPr>
          <p:cNvCxnSpPr>
            <a:cxnSpLocks/>
          </p:cNvCxnSpPr>
          <p:nvPr/>
        </p:nvCxnSpPr>
        <p:spPr>
          <a:xfrm>
            <a:off x="6095999" y="3656198"/>
            <a:ext cx="1584961" cy="719859"/>
          </a:xfrm>
          <a:prstGeom prst="bentConnector3">
            <a:avLst>
              <a:gd name="adj1" fmla="val 64835"/>
            </a:avLst>
          </a:prstGeom>
          <a:noFill/>
          <a:ln w="19050" cap="flat" cmpd="sng">
            <a:solidFill>
              <a:srgbClr val="004652"/>
            </a:solidFill>
            <a:prstDash val="dot"/>
            <a:miter lim="800000"/>
            <a:headEnd type="oval" w="med" len="med"/>
            <a:tailEnd type="oval" w="med" len="med"/>
          </a:ln>
        </p:spPr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CED054-201E-D960-AE6E-F40F8531BF5A}"/>
              </a:ext>
            </a:extLst>
          </p:cNvPr>
          <p:cNvSpPr txBox="1"/>
          <p:nvPr/>
        </p:nvSpPr>
        <p:spPr>
          <a:xfrm>
            <a:off x="752327" y="3429000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139700">
              <a:buClr>
                <a:srgbClr val="007477"/>
              </a:buClr>
              <a:buSzPts val="2200"/>
              <a:buFont typeface="Arial"/>
              <a:buChar char="•"/>
            </a:pPr>
            <a: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Operação de centrais de recebimento </a:t>
            </a:r>
            <a:br>
              <a:rPr lang="pt-BR" sz="2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 postos de recolhimento</a:t>
            </a:r>
            <a:endParaRPr lang="pt-BR" sz="2000" dirty="0"/>
          </a:p>
          <a:p>
            <a:pPr lvl="1" indent="-139700">
              <a:buClr>
                <a:srgbClr val="007477"/>
              </a:buClr>
              <a:buSzPts val="2200"/>
              <a:buFont typeface="Arial"/>
              <a:buChar char="•"/>
            </a:pPr>
            <a: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Logística reversa e transporte das embalagens</a:t>
            </a:r>
            <a:endParaRPr lang="pt-BR" sz="2000" dirty="0"/>
          </a:p>
          <a:p>
            <a:pPr lvl="1" indent="-139700">
              <a:buClr>
                <a:srgbClr val="007477"/>
              </a:buClr>
              <a:buSzPts val="2200"/>
              <a:buFont typeface="Arial"/>
              <a:buChar char="•"/>
            </a:pPr>
            <a:r>
              <a:rPr lang="pt-BR" sz="20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 Gestão e administração do Sistema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9324497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7"/>
          <p:cNvSpPr txBox="1"/>
          <p:nvPr/>
        </p:nvSpPr>
        <p:spPr>
          <a:xfrm>
            <a:off x="527048" y="1193855"/>
            <a:ext cx="3287475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0" i="0" u="none" strike="noStrike" cap="none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Nós apostamos na </a:t>
            </a:r>
            <a:r>
              <a:rPr lang="pt-BR" sz="2200" b="1" i="0" u="none" strike="noStrike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educação</a:t>
            </a:r>
            <a:r>
              <a:rPr lang="pt-BR" sz="2200" b="0" i="0" u="none" strike="noStrike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 para um </a:t>
            </a:r>
            <a:r>
              <a:rPr lang="pt-BR" sz="2200" b="1" i="0" u="none" strike="noStrike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futuro mais sustentável</a:t>
            </a:r>
            <a:r>
              <a:rPr lang="pt-BR" sz="2200" b="0" i="0" u="none" strike="noStrike" cap="none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. Por isso, conscientizamos e mobilizamos a sociedade sobre a </a:t>
            </a:r>
            <a:r>
              <a:rPr lang="pt-BR" sz="2200" b="1" i="0" u="none" strike="noStrike" cap="none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gestão de resíduos e economia circular</a:t>
            </a:r>
            <a:endParaRPr sz="2200" b="0" i="0" u="none" strike="noStrike" cap="none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Além disso, capacitamos agricultores, formamos professores, ensinamos jovens e engajamos a comunidade</a:t>
            </a:r>
            <a:endParaRPr/>
          </a:p>
        </p:txBody>
      </p:sp>
      <p:sp>
        <p:nvSpPr>
          <p:cNvPr id="886" name="Google Shape;886;p37"/>
          <p:cNvSpPr txBox="1"/>
          <p:nvPr/>
        </p:nvSpPr>
        <p:spPr>
          <a:xfrm>
            <a:off x="482168" y="184128"/>
            <a:ext cx="885501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Cuidando do futuro</a:t>
            </a:r>
            <a:endParaRPr/>
          </a:p>
        </p:txBody>
      </p:sp>
      <p:pic>
        <p:nvPicPr>
          <p:cNvPr id="887" name="Google Shape;88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5393" y="1259297"/>
            <a:ext cx="8455823" cy="5654652"/>
          </a:xfrm>
          <a:prstGeom prst="round2SameRect">
            <a:avLst>
              <a:gd name="adj1" fmla="val 7488"/>
              <a:gd name="adj2" fmla="val 0"/>
            </a:avLst>
          </a:prstGeom>
          <a:noFill/>
          <a:ln>
            <a:noFill/>
          </a:ln>
        </p:spPr>
      </p:pic>
      <p:pic>
        <p:nvPicPr>
          <p:cNvPr id="889" name="Google Shape;88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38"/>
          <p:cNvSpPr txBox="1"/>
          <p:nvPr/>
        </p:nvSpPr>
        <p:spPr>
          <a:xfrm>
            <a:off x="4173961" y="1652907"/>
            <a:ext cx="3099082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t-BR" sz="18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4º e 5º anos do Ensino Fundamental I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• Participam </a:t>
            </a:r>
            <a:r>
              <a:rPr lang="pt-BR" sz="1800" b="1" i="0" u="none" strike="noStrike" cap="none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escolas municipais das comunidades do entorno das unidades de recebimento do SCL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007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pt-BR" sz="1800" b="1" i="0" u="none" strike="noStrike" cap="none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Reconhecido pela ONU </a:t>
            </a:r>
            <a:r>
              <a:rPr lang="pt-BR" sz="1800" b="0" i="0" u="none" strike="noStrike" cap="none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como boa prática de disseminação dos Objetivos de Desenvolvimento Sustentável (ODS)</a:t>
            </a:r>
            <a:endParaRPr dirty="0"/>
          </a:p>
        </p:txBody>
      </p:sp>
      <p:sp>
        <p:nvSpPr>
          <p:cNvPr id="897" name="Google Shape;897;p38"/>
          <p:cNvSpPr txBox="1"/>
          <p:nvPr/>
        </p:nvSpPr>
        <p:spPr>
          <a:xfrm>
            <a:off x="482168" y="184128"/>
            <a:ext cx="869745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Programa de Educação Ambiental (PEA) Campo Limpo</a:t>
            </a:r>
            <a:endParaRPr/>
          </a:p>
        </p:txBody>
      </p:sp>
      <p:sp>
        <p:nvSpPr>
          <p:cNvPr id="898" name="Google Shape;898;p38"/>
          <p:cNvSpPr txBox="1"/>
          <p:nvPr/>
        </p:nvSpPr>
        <p:spPr>
          <a:xfrm>
            <a:off x="7384315" y="2560848"/>
            <a:ext cx="384556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87A6"/>
              </a:buClr>
              <a:buSzPts val="3800"/>
              <a:buFont typeface="Arial"/>
              <a:buNone/>
            </a:pPr>
            <a:r>
              <a:rPr lang="pt-BR" sz="38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3,1 milhões </a:t>
            </a:r>
            <a:br>
              <a:rPr lang="pt-BR" sz="40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de alunos participantes </a:t>
            </a:r>
            <a:b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(desde 2010)</a:t>
            </a:r>
            <a:endParaRPr sz="2200" b="1" dirty="0">
              <a:solidFill>
                <a:srgbClr val="0046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38"/>
          <p:cNvSpPr txBox="1"/>
          <p:nvPr/>
        </p:nvSpPr>
        <p:spPr>
          <a:xfrm>
            <a:off x="7384315" y="4977431"/>
            <a:ext cx="49177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3A4A"/>
                </a:solidFill>
                <a:latin typeface="Arial"/>
                <a:ea typeface="Arial"/>
                <a:cs typeface="Arial"/>
                <a:sym typeface="Arial"/>
              </a:rPr>
              <a:t>285 mil</a:t>
            </a:r>
            <a:r>
              <a:rPr lang="pt-BR" sz="2400" b="1" i="0" u="none" strike="noStrike" cap="none" dirty="0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1" dirty="0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  <a:t>estudantes,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3A4A"/>
                </a:solidFill>
                <a:latin typeface="Arial"/>
                <a:ea typeface="Arial"/>
                <a:cs typeface="Arial"/>
                <a:sym typeface="Arial"/>
              </a:rPr>
              <a:t>3,2 mil</a:t>
            </a:r>
            <a:r>
              <a:rPr lang="pt-BR" sz="2400" b="1" dirty="0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  <a:t> escolas atendidas</a:t>
            </a:r>
            <a:br>
              <a:rPr lang="pt-BR" sz="2400" b="1" dirty="0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b="1" dirty="0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  <a:t>em </a:t>
            </a:r>
            <a:r>
              <a:rPr lang="pt-BR" sz="2400" b="1" dirty="0">
                <a:solidFill>
                  <a:srgbClr val="003A4A"/>
                </a:solidFill>
                <a:latin typeface="Arial"/>
                <a:ea typeface="Arial"/>
                <a:cs typeface="Arial"/>
                <a:sym typeface="Arial"/>
              </a:rPr>
              <a:t>402</a:t>
            </a:r>
            <a:r>
              <a:rPr lang="pt-BR" sz="2400" b="1" i="0" u="none" strike="noStrike" cap="none" dirty="0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1" dirty="0">
                <a:solidFill>
                  <a:srgbClr val="00A097"/>
                </a:solidFill>
                <a:latin typeface="Arial"/>
                <a:ea typeface="Arial"/>
                <a:cs typeface="Arial"/>
                <a:sym typeface="Arial"/>
              </a:rPr>
              <a:t>municípios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A0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38"/>
          <p:cNvSpPr txBox="1"/>
          <p:nvPr/>
        </p:nvSpPr>
        <p:spPr>
          <a:xfrm>
            <a:off x="7384315" y="4471681"/>
            <a:ext cx="197541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Em 2025 </a:t>
            </a:r>
            <a:endParaRPr dirty="0"/>
          </a:p>
        </p:txBody>
      </p:sp>
      <p:grpSp>
        <p:nvGrpSpPr>
          <p:cNvPr id="901" name="Google Shape;901;p38"/>
          <p:cNvGrpSpPr/>
          <p:nvPr/>
        </p:nvGrpSpPr>
        <p:grpSpPr>
          <a:xfrm>
            <a:off x="-438932" y="1844537"/>
            <a:ext cx="4379701" cy="5064264"/>
            <a:chOff x="3611146" y="3007722"/>
            <a:chExt cx="3329815" cy="3850278"/>
          </a:xfrm>
        </p:grpSpPr>
        <p:pic>
          <p:nvPicPr>
            <p:cNvPr id="902" name="Google Shape;902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11146" y="3007722"/>
              <a:ext cx="3093385" cy="385027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3" name="Google Shape;903;p38"/>
            <p:cNvGrpSpPr/>
            <p:nvPr/>
          </p:nvGrpSpPr>
          <p:grpSpPr>
            <a:xfrm>
              <a:off x="4542888" y="3429000"/>
              <a:ext cx="2398073" cy="1015088"/>
              <a:chOff x="4014464" y="4365709"/>
              <a:chExt cx="2606487" cy="1103308"/>
            </a:xfrm>
          </p:grpSpPr>
          <p:pic>
            <p:nvPicPr>
              <p:cNvPr id="904" name="Google Shape;904;p3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14464" y="4368721"/>
                <a:ext cx="1097280" cy="10972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5" name="Google Shape;905;p38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523672" y="4365709"/>
                <a:ext cx="1097279" cy="11033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06" name="Google Shape;906;p38"/>
            <p:cNvSpPr/>
            <p:nvPr/>
          </p:nvSpPr>
          <p:spPr>
            <a:xfrm>
              <a:off x="5552430" y="3354779"/>
              <a:ext cx="378990" cy="1086534"/>
            </a:xfrm>
            <a:prstGeom prst="rect">
              <a:avLst/>
            </a:prstGeom>
            <a:solidFill>
              <a:srgbClr val="F0E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/>
          <p:nvPr/>
        </p:nvSpPr>
        <p:spPr>
          <a:xfrm>
            <a:off x="0" y="-84647"/>
            <a:ext cx="12192000" cy="6942647"/>
          </a:xfrm>
          <a:prstGeom prst="rect">
            <a:avLst/>
          </a:prstGeom>
          <a:gradFill>
            <a:gsLst>
              <a:gs pos="0">
                <a:srgbClr val="A0D984">
                  <a:alpha val="47058"/>
                </a:srgbClr>
              </a:gs>
              <a:gs pos="49000">
                <a:srgbClr val="284A17">
                  <a:alpha val="40784"/>
                </a:srgbClr>
              </a:gs>
              <a:gs pos="99000">
                <a:srgbClr val="007F95">
                  <a:alpha val="69019"/>
                </a:srgbClr>
              </a:gs>
              <a:gs pos="100000">
                <a:srgbClr val="007F95">
                  <a:alpha val="69019"/>
                </a:srgbClr>
              </a:gs>
            </a:gsLst>
            <a:lin ang="10800000" scaled="0"/>
          </a:gradFill>
          <a:ln w="12700" cap="flat" cmpd="sng">
            <a:solidFill>
              <a:srgbClr val="0042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666412" y="282995"/>
            <a:ext cx="11024018" cy="412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 desafio: </a:t>
            </a:r>
            <a:r>
              <a:rPr lang="pt-BR" sz="3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evitar impactos ambientais e proteger o nosso principal insumo –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terra</a:t>
            </a:r>
            <a:endParaRPr sz="6000" b="1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11" y="489767"/>
            <a:ext cx="11566178" cy="621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39"/>
          <p:cNvSpPr/>
          <p:nvPr/>
        </p:nvSpPr>
        <p:spPr>
          <a:xfrm>
            <a:off x="6451004" y="1124160"/>
            <a:ext cx="5189707" cy="6191039"/>
          </a:xfrm>
          <a:prstGeom prst="round2SameRect">
            <a:avLst>
              <a:gd name="adj1" fmla="val 7758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9"/>
          <p:cNvSpPr txBox="1">
            <a:spLocks noGrp="1"/>
          </p:cNvSpPr>
          <p:nvPr>
            <p:ph type="body" idx="1"/>
          </p:nvPr>
        </p:nvSpPr>
        <p:spPr>
          <a:xfrm>
            <a:off x="6634181" y="1443101"/>
            <a:ext cx="27909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87A6"/>
              </a:buClr>
              <a:buSzPts val="2600"/>
              <a:buNone/>
            </a:pPr>
            <a:r>
              <a:rPr lang="pt-BR" sz="26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DNCL 2025:</a:t>
            </a:r>
            <a:endParaRPr dirty="0"/>
          </a:p>
        </p:txBody>
      </p:sp>
      <p:sp>
        <p:nvSpPr>
          <p:cNvPr id="913" name="Google Shape;913;p39"/>
          <p:cNvSpPr txBox="1"/>
          <p:nvPr/>
        </p:nvSpPr>
        <p:spPr>
          <a:xfrm>
            <a:off x="551288" y="950770"/>
            <a:ext cx="54864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18 de agosto é o </a:t>
            </a:r>
            <a:br>
              <a:rPr lang="pt-BR" sz="2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Dia Nacional do Campo Limpo</a:t>
            </a:r>
            <a:r>
              <a:rPr lang="pt-BR" sz="20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, data oficial que celebra os bons resultados do Sistema Campo Limpo, reunindo todos os elos da cadeia agrícola e a comunidade</a:t>
            </a:r>
            <a:endParaRPr/>
          </a:p>
        </p:txBody>
      </p:sp>
      <p:sp>
        <p:nvSpPr>
          <p:cNvPr id="914" name="Google Shape;914;p39"/>
          <p:cNvSpPr txBox="1"/>
          <p:nvPr/>
        </p:nvSpPr>
        <p:spPr>
          <a:xfrm>
            <a:off x="551288" y="3078911"/>
            <a:ext cx="3834671" cy="1172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Mais de 1,2 milhão de participantes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desde 2005</a:t>
            </a:r>
            <a:endParaRPr dirty="0"/>
          </a:p>
        </p:txBody>
      </p:sp>
      <p:sp>
        <p:nvSpPr>
          <p:cNvPr id="915" name="Google Shape;915;p39"/>
          <p:cNvSpPr txBox="1"/>
          <p:nvPr/>
        </p:nvSpPr>
        <p:spPr>
          <a:xfrm>
            <a:off x="482168" y="184128"/>
            <a:ext cx="869745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DNCL Dia Nacional do Campo Limpo</a:t>
            </a:r>
            <a:endParaRPr/>
          </a:p>
        </p:txBody>
      </p:sp>
      <p:sp>
        <p:nvSpPr>
          <p:cNvPr id="916" name="Google Shape;916;p39"/>
          <p:cNvSpPr txBox="1"/>
          <p:nvPr/>
        </p:nvSpPr>
        <p:spPr>
          <a:xfrm>
            <a:off x="6634181" y="1948133"/>
            <a:ext cx="4599876" cy="229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87A6"/>
              </a:buClr>
              <a:buSzPts val="2200"/>
              <a:buFont typeface="Arial"/>
              <a:buNone/>
            </a:pPr>
            <a: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141 </a:t>
            </a: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municípios envolvidos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35 mil </a:t>
            </a: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participantes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186 atividades </a:t>
            </a: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desenvolvidas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29 milhões </a:t>
            </a: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de pessoa alcançadas</a:t>
            </a:r>
            <a:b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200" dirty="0">
                <a:solidFill>
                  <a:srgbClr val="007477"/>
                </a:solidFill>
                <a:latin typeface="Arial"/>
                <a:ea typeface="Arial"/>
                <a:cs typeface="Arial"/>
                <a:sym typeface="Arial"/>
              </a:rPr>
              <a:t>pelas ações de comunicação</a:t>
            </a:r>
            <a:endParaRPr dirty="0"/>
          </a:p>
        </p:txBody>
      </p:sp>
      <p:pic>
        <p:nvPicPr>
          <p:cNvPr id="917" name="Google Shape;91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8433" y="246682"/>
            <a:ext cx="160477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39"/>
          <p:cNvPicPr preferRelativeResize="0"/>
          <p:nvPr/>
        </p:nvPicPr>
        <p:blipFill rotWithShape="1">
          <a:blip r:embed="rId4">
            <a:alphaModFix/>
          </a:blip>
          <a:srcRect l="-1424"/>
          <a:stretch/>
        </p:blipFill>
        <p:spPr>
          <a:xfrm>
            <a:off x="-173663" y="4491597"/>
            <a:ext cx="12365664" cy="278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464949"/>
            <a:ext cx="12192000" cy="7470183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40"/>
          <p:cNvSpPr txBox="1"/>
          <p:nvPr/>
        </p:nvSpPr>
        <p:spPr>
          <a:xfrm>
            <a:off x="373080" y="3714957"/>
            <a:ext cx="652302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 que quando estamos </a:t>
            </a:r>
            <a:br>
              <a:rPr lang="pt-BR"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juntos </a:t>
            </a:r>
            <a:r>
              <a:rPr lang="pt-BR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cuidando do destino das embalagens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40"/>
          <p:cNvPicPr preferRelativeResize="0"/>
          <p:nvPr/>
        </p:nvPicPr>
        <p:blipFill rotWithShape="1">
          <a:blip r:embed="rId4">
            <a:alphaModFix/>
          </a:blip>
          <a:srcRect l="-1994" t="22271" r="66601" b="44998"/>
          <a:stretch/>
        </p:blipFill>
        <p:spPr>
          <a:xfrm>
            <a:off x="2646485" y="-67242"/>
            <a:ext cx="7987353" cy="396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0"/>
          <p:cNvPicPr preferRelativeResize="0"/>
          <p:nvPr/>
        </p:nvPicPr>
        <p:blipFill rotWithShape="1">
          <a:blip r:embed="rId4">
            <a:alphaModFix/>
          </a:blip>
          <a:srcRect l="-1994" t="68252" r="66601" b="9242"/>
          <a:stretch/>
        </p:blipFill>
        <p:spPr>
          <a:xfrm>
            <a:off x="2622539" y="5496405"/>
            <a:ext cx="7987353" cy="2723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E"/>
        </a:solid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5760" y="0"/>
            <a:ext cx="13505730" cy="7596973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41"/>
          <p:cNvSpPr txBox="1"/>
          <p:nvPr/>
        </p:nvSpPr>
        <p:spPr>
          <a:xfrm>
            <a:off x="210378" y="222621"/>
            <a:ext cx="8082567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Estamos juntos cuidando </a:t>
            </a:r>
            <a:br>
              <a:rPr lang="pt-BR" sz="3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3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um </a:t>
            </a:r>
            <a:r>
              <a:rPr lang="pt-BR" sz="3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destino melhor para </a:t>
            </a:r>
            <a:br>
              <a:rPr lang="pt-BR" sz="3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3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todos nós</a:t>
            </a:r>
            <a:endParaRPr/>
          </a:p>
        </p:txBody>
      </p:sp>
      <p:pic>
        <p:nvPicPr>
          <p:cNvPr id="934" name="Google Shape;934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123" y="302281"/>
            <a:ext cx="3424921" cy="150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41"/>
          <p:cNvPicPr preferRelativeResize="0"/>
          <p:nvPr/>
        </p:nvPicPr>
        <p:blipFill rotWithShape="1">
          <a:blip r:embed="rId5">
            <a:alphaModFix/>
          </a:blip>
          <a:srcRect l="86377" t="40540" r="-1497" b="205"/>
          <a:stretch/>
        </p:blipFill>
        <p:spPr>
          <a:xfrm>
            <a:off x="5178871" y="1053617"/>
            <a:ext cx="3114074" cy="654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2"/>
          <p:cNvSpPr/>
          <p:nvPr/>
        </p:nvSpPr>
        <p:spPr>
          <a:xfrm flipH="1">
            <a:off x="0" y="0"/>
            <a:ext cx="12192000" cy="7533373"/>
          </a:xfrm>
          <a:prstGeom prst="rect">
            <a:avLst/>
          </a:prstGeom>
          <a:gradFill>
            <a:gsLst>
              <a:gs pos="0">
                <a:srgbClr val="A0D984">
                  <a:alpha val="47058"/>
                </a:srgbClr>
              </a:gs>
              <a:gs pos="28000">
                <a:srgbClr val="A0D984">
                  <a:alpha val="47058"/>
                </a:srgbClr>
              </a:gs>
              <a:gs pos="61000">
                <a:srgbClr val="007477">
                  <a:alpha val="40392"/>
                </a:srgbClr>
              </a:gs>
              <a:gs pos="99000">
                <a:srgbClr val="007F95">
                  <a:alpha val="69019"/>
                </a:srgbClr>
              </a:gs>
              <a:gs pos="100000">
                <a:srgbClr val="007F95">
                  <a:alpha val="69019"/>
                </a:srgbClr>
              </a:gs>
            </a:gsLst>
            <a:lin ang="10800000" scaled="0"/>
          </a:gradFill>
          <a:ln w="12700" cap="flat" cmpd="sng">
            <a:solidFill>
              <a:srgbClr val="0042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42"/>
          <p:cNvSpPr txBox="1"/>
          <p:nvPr/>
        </p:nvSpPr>
        <p:spPr>
          <a:xfrm>
            <a:off x="6925877" y="3429000"/>
            <a:ext cx="483009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 um destino melhor</a:t>
            </a:r>
            <a:endParaRPr/>
          </a:p>
        </p:txBody>
      </p:sp>
      <p:pic>
        <p:nvPicPr>
          <p:cNvPr id="942" name="Google Shape;942;p42"/>
          <p:cNvPicPr preferRelativeResize="0"/>
          <p:nvPr/>
        </p:nvPicPr>
        <p:blipFill rotWithShape="1">
          <a:blip r:embed="rId4">
            <a:alphaModFix/>
          </a:blip>
          <a:srcRect l="-22509" r="-5393"/>
          <a:stretch/>
        </p:blipFill>
        <p:spPr>
          <a:xfrm>
            <a:off x="161160" y="2581205"/>
            <a:ext cx="14257548" cy="597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5899" y="668113"/>
            <a:ext cx="4760101" cy="20884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4" name="Google Shape;944;p42"/>
          <p:cNvGrpSpPr/>
          <p:nvPr/>
        </p:nvGrpSpPr>
        <p:grpSpPr>
          <a:xfrm>
            <a:off x="6442944" y="864552"/>
            <a:ext cx="4979986" cy="1681927"/>
            <a:chOff x="6709624" y="365826"/>
            <a:chExt cx="4893258" cy="1638910"/>
          </a:xfrm>
        </p:grpSpPr>
        <p:sp>
          <p:nvSpPr>
            <p:cNvPr id="945" name="Google Shape;945;p42"/>
            <p:cNvSpPr txBox="1"/>
            <p:nvPr/>
          </p:nvSpPr>
          <p:spPr>
            <a:xfrm>
              <a:off x="6709624" y="365826"/>
              <a:ext cx="3668240" cy="1638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4652"/>
                </a:buClr>
                <a:buSzPts val="1500"/>
                <a:buFont typeface="Arial"/>
                <a:buNone/>
              </a:pPr>
              <a:r>
                <a:rPr lang="pt-BR" sz="150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Acompanhe nossas 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4652"/>
                </a:buClr>
                <a:buSzPts val="1500"/>
                <a:buFont typeface="Arial"/>
                <a:buNone/>
              </a:pPr>
              <a:r>
                <a:rPr lang="pt-BR" sz="1500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mídias sociais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50" b="1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@sistemacampolimpo</a:t>
              </a:r>
              <a:endParaRPr sz="165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pt-BR" sz="1650" b="1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1650" b="1">
                  <a:solidFill>
                    <a:srgbClr val="004652"/>
                  </a:solidFill>
                  <a:latin typeface="Arial"/>
                  <a:ea typeface="Arial"/>
                  <a:cs typeface="Arial"/>
                  <a:sym typeface="Arial"/>
                </a:rPr>
                <a:t>sistemacampolimpo.org.br</a:t>
              </a:r>
              <a:endParaRPr sz="16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46" name="Google Shape;946;p4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504883" y="478099"/>
              <a:ext cx="1097999" cy="1097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3562" y="1921408"/>
            <a:ext cx="6849971" cy="513716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5351" y="2354853"/>
            <a:ext cx="6496649" cy="472521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8810" y="-968149"/>
            <a:ext cx="6404140" cy="464776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8609" y="-1068600"/>
            <a:ext cx="5847420" cy="474821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47" name="Google Shape;147;p5"/>
          <p:cNvSpPr/>
          <p:nvPr/>
        </p:nvSpPr>
        <p:spPr>
          <a:xfrm>
            <a:off x="2626536" y="703719"/>
            <a:ext cx="6318956" cy="6376350"/>
          </a:xfrm>
          <a:prstGeom prst="round2SameRect">
            <a:avLst>
              <a:gd name="adj1" fmla="val 10593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8" name="Google Shape;148;p5"/>
          <p:cNvGraphicFramePr/>
          <p:nvPr/>
        </p:nvGraphicFramePr>
        <p:xfrm>
          <a:off x="2585387" y="1923517"/>
          <a:ext cx="6432786" cy="4230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49" name="Google Shape;149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4779809" y="3591623"/>
            <a:ext cx="201203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Práticas </a:t>
            </a:r>
            <a:b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descarte </a:t>
            </a: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embalagens</a:t>
            </a:r>
            <a:endParaRPr/>
          </a:p>
        </p:txBody>
      </p:sp>
      <p:sp>
        <p:nvSpPr>
          <p:cNvPr id="151" name="Google Shape;151;p5"/>
          <p:cNvSpPr txBox="1"/>
          <p:nvPr/>
        </p:nvSpPr>
        <p:spPr>
          <a:xfrm>
            <a:off x="2998714" y="1964180"/>
            <a:ext cx="203175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abandonadas </a:t>
            </a:r>
            <a:br>
              <a:rPr lang="pt-BR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 campo</a:t>
            </a:r>
            <a:endParaRPr/>
          </a:p>
        </p:txBody>
      </p:sp>
      <p:sp>
        <p:nvSpPr>
          <p:cNvPr id="152" name="Google Shape;152;p5"/>
          <p:cNvSpPr txBox="1"/>
          <p:nvPr/>
        </p:nvSpPr>
        <p:spPr>
          <a:xfrm>
            <a:off x="6935315" y="1804408"/>
            <a:ext cx="239169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doadas ou vendidas sem controle</a:t>
            </a:r>
            <a:endParaRPr/>
          </a:p>
        </p:txBody>
      </p:sp>
      <p:sp>
        <p:nvSpPr>
          <p:cNvPr id="153" name="Google Shape;153;p5"/>
          <p:cNvSpPr txBox="1"/>
          <p:nvPr/>
        </p:nvSpPr>
        <p:spPr>
          <a:xfrm>
            <a:off x="3132001" y="5412757"/>
            <a:ext cx="170043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queimadas a céu aberto</a:t>
            </a:r>
            <a:endParaRPr/>
          </a:p>
        </p:txBody>
      </p:sp>
      <p:sp>
        <p:nvSpPr>
          <p:cNvPr id="154" name="Google Shape;154;p5"/>
          <p:cNvSpPr txBox="1"/>
          <p:nvPr/>
        </p:nvSpPr>
        <p:spPr>
          <a:xfrm>
            <a:off x="2389741" y="3235949"/>
            <a:ext cx="175978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armazenadas ao relento</a:t>
            </a:r>
            <a:endParaRPr/>
          </a:p>
        </p:txBody>
      </p:sp>
      <p:sp>
        <p:nvSpPr>
          <p:cNvPr id="155" name="Google Shape;155;p5"/>
          <p:cNvSpPr txBox="1"/>
          <p:nvPr/>
        </p:nvSpPr>
        <p:spPr>
          <a:xfrm>
            <a:off x="4702629" y="6246820"/>
            <a:ext cx="4212395" cy="244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Fonte: Associação Nacional de Defesa Vegetal (Andef)</a:t>
            </a:r>
            <a:endParaRPr/>
          </a:p>
        </p:txBody>
      </p:sp>
      <p:sp>
        <p:nvSpPr>
          <p:cNvPr id="156" name="Google Shape;156;p5"/>
          <p:cNvSpPr txBox="1"/>
          <p:nvPr/>
        </p:nvSpPr>
        <p:spPr>
          <a:xfrm>
            <a:off x="2626536" y="1089756"/>
            <a:ext cx="63375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A realidade do campo em 1999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E97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"/>
          <p:cNvPicPr preferRelativeResize="0"/>
          <p:nvPr/>
        </p:nvPicPr>
        <p:blipFill rotWithShape="1">
          <a:blip r:embed="rId3">
            <a:alphaModFix/>
          </a:blip>
          <a:srcRect r="-369"/>
          <a:stretch/>
        </p:blipFill>
        <p:spPr>
          <a:xfrm>
            <a:off x="-127470" y="4489359"/>
            <a:ext cx="12539325" cy="2825841"/>
          </a:xfrm>
          <a:prstGeom prst="rect">
            <a:avLst/>
          </a:prstGeom>
          <a:solidFill>
            <a:srgbClr val="A0D984"/>
          </a:solidFill>
          <a:ln>
            <a:noFill/>
          </a:ln>
        </p:spPr>
      </p:pic>
      <p:sp>
        <p:nvSpPr>
          <p:cNvPr id="162" name="Google Shape;162;p6"/>
          <p:cNvSpPr/>
          <p:nvPr/>
        </p:nvSpPr>
        <p:spPr>
          <a:xfrm>
            <a:off x="1442081" y="1253325"/>
            <a:ext cx="7457219" cy="412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cap="none">
              <a:solidFill>
                <a:srgbClr val="2065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"/>
          <p:cNvSpPr txBox="1">
            <a:spLocks noGrp="1"/>
          </p:cNvSpPr>
          <p:nvPr>
            <p:ph type="body" idx="1"/>
          </p:nvPr>
        </p:nvSpPr>
        <p:spPr>
          <a:xfrm>
            <a:off x="4555062" y="2202488"/>
            <a:ext cx="7324028" cy="222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2800"/>
              <a:buChar char="•"/>
            </a:pPr>
            <a:r>
              <a:rPr lang="pt-BR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Meio ambiente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52"/>
              </a:buClr>
              <a:buSzPts val="2800"/>
              <a:buChar char="•"/>
            </a:pPr>
            <a:r>
              <a:rPr lang="pt-BR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Nossa produtividade agrícola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52"/>
              </a:buClr>
              <a:buSzPts val="2800"/>
              <a:buChar char="•"/>
            </a:pPr>
            <a:r>
              <a:rPr lang="pt-BR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Sustentabilidade do nosso setor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52"/>
              </a:buClr>
              <a:buSzPts val="2800"/>
              <a:buChar char="•"/>
            </a:pPr>
            <a:r>
              <a:rPr lang="pt-BR" dirty="0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Futuro das próximas gerações</a:t>
            </a:r>
            <a:endParaRPr dirty="0"/>
          </a:p>
        </p:txBody>
      </p:sp>
      <p:sp>
        <p:nvSpPr>
          <p:cNvPr id="164" name="Google Shape;164;p6"/>
          <p:cNvSpPr txBox="1"/>
          <p:nvPr/>
        </p:nvSpPr>
        <p:spPr>
          <a:xfrm>
            <a:off x="482169" y="184128"/>
            <a:ext cx="868351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652"/>
              </a:buClr>
              <a:buSzPts val="3000"/>
              <a:buFont typeface="Arial"/>
              <a:buNone/>
            </a:pPr>
            <a:r>
              <a:rPr lang="pt-BR" sz="3000" b="1">
                <a:solidFill>
                  <a:srgbClr val="004652"/>
                </a:solidFill>
                <a:latin typeface="Arial"/>
                <a:ea typeface="Arial"/>
                <a:cs typeface="Arial"/>
                <a:sym typeface="Arial"/>
              </a:rPr>
              <a:t>A gestão adequada das embalagens de defensivos agrícolas usadas é fundamental para protegermos:</a:t>
            </a:r>
            <a:endParaRPr/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11" y="489767"/>
            <a:ext cx="11566178" cy="621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477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 b="-11487"/>
          <a:stretch/>
        </p:blipFill>
        <p:spPr>
          <a:xfrm>
            <a:off x="0" y="-29423"/>
            <a:ext cx="12192000" cy="791396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/>
          <p:nvPr/>
        </p:nvSpPr>
        <p:spPr>
          <a:xfrm>
            <a:off x="0" y="-84647"/>
            <a:ext cx="12192000" cy="6942647"/>
          </a:xfrm>
          <a:prstGeom prst="rect">
            <a:avLst/>
          </a:prstGeom>
          <a:gradFill>
            <a:gsLst>
              <a:gs pos="0">
                <a:srgbClr val="A0D984">
                  <a:alpha val="47058"/>
                </a:srgbClr>
              </a:gs>
              <a:gs pos="49000">
                <a:srgbClr val="008A8E">
                  <a:alpha val="47843"/>
                </a:srgbClr>
              </a:gs>
              <a:gs pos="99000">
                <a:srgbClr val="004652">
                  <a:alpha val="56078"/>
                </a:srgbClr>
              </a:gs>
              <a:gs pos="100000">
                <a:srgbClr val="004652">
                  <a:alpha val="56078"/>
                </a:srgbClr>
              </a:gs>
            </a:gsLst>
            <a:lin ang="10800000" scaled="0"/>
          </a:gradFill>
          <a:ln w="12700" cap="flat" cmpd="sng">
            <a:solidFill>
              <a:srgbClr val="0042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10" y="492655"/>
            <a:ext cx="11566179" cy="605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2263" y="1749522"/>
            <a:ext cx="6970144" cy="372726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 txBox="1"/>
          <p:nvPr/>
        </p:nvSpPr>
        <p:spPr>
          <a:xfrm>
            <a:off x="652731" y="398864"/>
            <a:ext cx="108865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 lidar com o desafio do destino </a:t>
            </a:r>
            <a:b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das embalagens vazias, </a:t>
            </a:r>
            <a:b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indústria fabricante</a:t>
            </a:r>
            <a: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agricultores</a:t>
            </a:r>
            <a: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canais de distribuição </a:t>
            </a:r>
            <a:br>
              <a:rPr lang="pt-BR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pt-BR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poder público </a:t>
            </a:r>
            <a:r>
              <a:rPr lang="pt-BR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uniram, a partir de 2001, no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477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8"/>
          <p:cNvPicPr preferRelativeResize="0"/>
          <p:nvPr/>
        </p:nvPicPr>
        <p:blipFill rotWithShape="1">
          <a:blip r:embed="rId3">
            <a:alphaModFix/>
          </a:blip>
          <a:srcRect b="-11487"/>
          <a:stretch/>
        </p:blipFill>
        <p:spPr>
          <a:xfrm>
            <a:off x="-1" y="-29423"/>
            <a:ext cx="12192000" cy="79139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2;p7">
            <a:extLst>
              <a:ext uri="{FF2B5EF4-FFF2-40B4-BE49-F238E27FC236}">
                <a16:creationId xmlns:a16="http://schemas.microsoft.com/office/drawing/2014/main" id="{38C32FA7-B410-9DA0-D6DC-D295C3524C0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A0D984">
                  <a:alpha val="47058"/>
                </a:srgbClr>
              </a:gs>
              <a:gs pos="49000">
                <a:srgbClr val="008A8E">
                  <a:alpha val="47843"/>
                </a:srgbClr>
              </a:gs>
              <a:gs pos="99000">
                <a:srgbClr val="004652">
                  <a:alpha val="56078"/>
                </a:srgbClr>
              </a:gs>
              <a:gs pos="100000">
                <a:srgbClr val="004652">
                  <a:alpha val="56078"/>
                </a:srgbClr>
              </a:gs>
            </a:gsLst>
            <a:lin ang="10800000" scaled="0"/>
          </a:gra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08" y="502280"/>
            <a:ext cx="11566179" cy="605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 txBox="1"/>
          <p:nvPr/>
        </p:nvSpPr>
        <p:spPr>
          <a:xfrm>
            <a:off x="4382978" y="4091340"/>
            <a:ext cx="3426037" cy="1631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86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Somos referência mundial em logística reversa no Brasil e no mundo e exemplo em economia circular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8506845" y="4189533"/>
            <a:ext cx="3141244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Construímos um Sistema eficiente e robusto, presente em todo o Brasil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" name="Google Shape;185;p8"/>
          <p:cNvSpPr txBox="1"/>
          <p:nvPr/>
        </p:nvSpPr>
        <p:spPr>
          <a:xfrm>
            <a:off x="807476" y="4035644"/>
            <a:ext cx="2359236" cy="1631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Há mais </a:t>
            </a:r>
            <a:br>
              <a:rPr lang="pt-BR" sz="2000" b="1" dirty="0">
                <a:solidFill>
                  <a:schemeClr val="lt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pt-BR" sz="2000" b="1" dirty="0">
                <a:solidFill>
                  <a:schemeClr val="lt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/>
                <a:ea typeface="Arial"/>
                <a:cs typeface="Arial"/>
                <a:sym typeface="Arial"/>
              </a:rPr>
              <a:t>de 24 </a:t>
            </a:r>
            <a:r>
              <a:rPr lang="pt-BR" sz="2000" b="1" dirty="0">
                <a:solidFill>
                  <a:schemeClr val="lt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Arial"/>
              </a:rPr>
              <a:t>anos fazendo logística reversa de embalagens </a:t>
            </a:r>
            <a:endParaRPr dirty="0"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86" name="Google Shape;18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2263" y="478574"/>
            <a:ext cx="6970144" cy="3727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3" grpId="0"/>
      <p:bldP spid="184" grpId="0"/>
      <p:bldP spid="1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477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3168" y="0"/>
            <a:ext cx="12445168" cy="700040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224736" y="515723"/>
            <a:ext cx="437724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Quando estamos juntos </a:t>
            </a:r>
            <a:r>
              <a:rPr lang="pt-BR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cuidando do destino </a:t>
            </a:r>
            <a:br>
              <a:rPr lang="pt-BR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das embalagens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9"/>
          <p:cNvSpPr txBox="1"/>
          <p:nvPr/>
        </p:nvSpPr>
        <p:spPr>
          <a:xfrm>
            <a:off x="562847" y="2355865"/>
            <a:ext cx="540656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Estamos juntos </a:t>
            </a:r>
            <a:br>
              <a:rPr lang="pt-BR"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criando </a:t>
            </a:r>
            <a:r>
              <a:rPr lang="pt-BR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um destino melhor para todos nós</a:t>
            </a:r>
            <a:endParaRPr/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4">
            <a:alphaModFix/>
          </a:blip>
          <a:srcRect l="31408" r="16230" b="73518"/>
          <a:stretch/>
        </p:blipFill>
        <p:spPr>
          <a:xfrm>
            <a:off x="3507815" y="534884"/>
            <a:ext cx="6715593" cy="182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/>
          <p:cNvPicPr preferRelativeResize="0"/>
          <p:nvPr/>
        </p:nvPicPr>
        <p:blipFill rotWithShape="1">
          <a:blip r:embed="rId4">
            <a:alphaModFix/>
          </a:blip>
          <a:srcRect l="31408" t="50270" r="16230" b="-5859"/>
          <a:stretch/>
        </p:blipFill>
        <p:spPr>
          <a:xfrm>
            <a:off x="3507814" y="3972393"/>
            <a:ext cx="6715593" cy="382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4">
      <a:dk1>
        <a:srgbClr val="6D6F71"/>
      </a:dk1>
      <a:lt1>
        <a:srgbClr val="FFFFFF"/>
      </a:lt1>
      <a:dk2>
        <a:srgbClr val="44546A"/>
      </a:dk2>
      <a:lt2>
        <a:srgbClr val="E7E6E6"/>
      </a:lt2>
      <a:accent1>
        <a:srgbClr val="009D96"/>
      </a:accent1>
      <a:accent2>
        <a:srgbClr val="F7931E"/>
      </a:accent2>
      <a:accent3>
        <a:srgbClr val="008177"/>
      </a:accent3>
      <a:accent4>
        <a:srgbClr val="96D5D2"/>
      </a:accent4>
      <a:accent5>
        <a:srgbClr val="2B87A6"/>
      </a:accent5>
      <a:accent6>
        <a:srgbClr val="DBA628"/>
      </a:accent6>
      <a:hlink>
        <a:srgbClr val="2B87A6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1962</Words>
  <Application>Microsoft Office PowerPoint</Application>
  <PresentationFormat>Widescreen</PresentationFormat>
  <Paragraphs>332</Paragraphs>
  <Slides>43</Slides>
  <Notes>43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Noto Sans Symbols</vt:lpstr>
      <vt:lpstr>Arial Narrow</vt:lpstr>
      <vt:lpstr>Calibri</vt:lpstr>
      <vt:lpstr>Roboto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Gisele Fujiura</dc:creator>
  <cp:lastModifiedBy>Jair Furlan Junior</cp:lastModifiedBy>
  <cp:revision>36</cp:revision>
  <dcterms:created xsi:type="dcterms:W3CDTF">2021-11-24T10:12:52Z</dcterms:created>
  <dcterms:modified xsi:type="dcterms:W3CDTF">2026-05-25T21:55:49Z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0x010100451D4BCCB26EBD4D9268801C1C48F7E7</vt:lpwstr>
  </property>
  <property fmtid="{D5CDD505-2E9C-101B-9397-08002B2CF9AE}" pid="3" name="MediaServiceImageTags">
    <vt:lpwstr/>
  </property>
</Properties>
</file>