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9"/>
  </p:notesMasterIdLst>
  <p:sldIdLst>
    <p:sldId id="263" r:id="rId2"/>
    <p:sldId id="285" r:id="rId3"/>
    <p:sldId id="287" r:id="rId4"/>
    <p:sldId id="289" r:id="rId5"/>
    <p:sldId id="288" r:id="rId6"/>
    <p:sldId id="301" r:id="rId7"/>
    <p:sldId id="290" r:id="rId8"/>
    <p:sldId id="291" r:id="rId9"/>
    <p:sldId id="293" r:id="rId10"/>
    <p:sldId id="298" r:id="rId11"/>
    <p:sldId id="277" r:id="rId12"/>
    <p:sldId id="280" r:id="rId13"/>
    <p:sldId id="284" r:id="rId14"/>
    <p:sldId id="269" r:id="rId15"/>
    <p:sldId id="271" r:id="rId16"/>
    <p:sldId id="302" r:id="rId17"/>
    <p:sldId id="292" r:id="rId18"/>
    <p:sldId id="294" r:id="rId19"/>
    <p:sldId id="305" r:id="rId20"/>
    <p:sldId id="306" r:id="rId21"/>
    <p:sldId id="303" r:id="rId22"/>
    <p:sldId id="272" r:id="rId23"/>
    <p:sldId id="273" r:id="rId24"/>
    <p:sldId id="275" r:id="rId25"/>
    <p:sldId id="304" r:id="rId26"/>
    <p:sldId id="274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2" d="100"/>
          <a:sy n="112" d="100"/>
        </p:scale>
        <p:origin x="114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ilane.lisboa\Documents\Planilha%20ajust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ilane.lisboa\Documents\Planilha%20ajusta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Qtd. da Manifestação SECTI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Planilha2!$E$2</c:f>
              <c:strCache>
                <c:ptCount val="1"/>
                <c:pt idx="0">
                  <c:v>Qtd. da Manifestação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CE7-49A1-88C9-41768B240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E7-49A1-88C9-41768B240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CE7-49A1-88C9-41768B240A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Planilha2!$B$3:$D$5</c:f>
              <c:multiLvlStrCache>
                <c:ptCount val="3"/>
                <c:lvl>
                  <c:pt idx="0">
                    <c:v>Informação</c:v>
                  </c:pt>
                  <c:pt idx="1">
                    <c:v>Solicitação</c:v>
                  </c:pt>
                  <c:pt idx="2">
                    <c:v>Reclamação</c:v>
                  </c:pt>
                </c:lvl>
                <c:lvl>
                  <c:pt idx="0">
                    <c:v>SECTI</c:v>
                  </c:pt>
                  <c:pt idx="1">
                    <c:v>SECTI</c:v>
                  </c:pt>
                  <c:pt idx="2">
                    <c:v>SECTI</c:v>
                  </c:pt>
                </c:lvl>
                <c:lvl>
                  <c:pt idx="0">
                    <c:v>2023</c:v>
                  </c:pt>
                  <c:pt idx="1">
                    <c:v>2023</c:v>
                  </c:pt>
                  <c:pt idx="2">
                    <c:v>2023</c:v>
                  </c:pt>
                </c:lvl>
              </c:multiLvlStrCache>
            </c:multiLvlStrRef>
          </c:cat>
          <c:val>
            <c:numRef>
              <c:f>Planilha2!$E$3:$E$5</c:f>
              <c:numCache>
                <c:formatCode>0_ ;[Red]\-0\ </c:formatCode>
                <c:ptCount val="3"/>
                <c:pt idx="0" formatCode="0">
                  <c:v>3</c:v>
                </c:pt>
                <c:pt idx="1">
                  <c:v>3</c:v>
                </c:pt>
                <c:pt idx="2" formatCode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E7-49A1-88C9-41768B240A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Qtd da Manifestação FAPESB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75-4140-B890-6745DBC831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75-4140-B890-6745DBC831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75-4140-B890-6745DBC831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75-4140-B890-6745DBC831D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Planilha2!$B$6:$D$9</c:f>
              <c:multiLvlStrCache>
                <c:ptCount val="4"/>
                <c:lvl>
                  <c:pt idx="0">
                    <c:v>Solicitação</c:v>
                  </c:pt>
                  <c:pt idx="1">
                    <c:v>Informação</c:v>
                  </c:pt>
                  <c:pt idx="2">
                    <c:v>Reclamação</c:v>
                  </c:pt>
                  <c:pt idx="3">
                    <c:v>Denúncia</c:v>
                  </c:pt>
                </c:lvl>
                <c:lvl>
                  <c:pt idx="0">
                    <c:v>FAPESB</c:v>
                  </c:pt>
                  <c:pt idx="1">
                    <c:v>FAPESB</c:v>
                  </c:pt>
                  <c:pt idx="2">
                    <c:v>FAPESB</c:v>
                  </c:pt>
                  <c:pt idx="3">
                    <c:v>FAPESB</c:v>
                  </c:pt>
                </c:lvl>
                <c:lvl>
                  <c:pt idx="0">
                    <c:v>2023</c:v>
                  </c:pt>
                  <c:pt idx="1">
                    <c:v>2023</c:v>
                  </c:pt>
                  <c:pt idx="2">
                    <c:v>2023</c:v>
                  </c:pt>
                  <c:pt idx="3">
                    <c:v>2023</c:v>
                  </c:pt>
                </c:lvl>
              </c:multiLvlStrCache>
            </c:multiLvlStrRef>
          </c:cat>
          <c:val>
            <c:numRef>
              <c:f>Planilha2!$E$6:$E$9</c:f>
              <c:numCache>
                <c:formatCode>0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75-4140-B890-6745DBC831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MEIOS DE ENTRADA DAS MANIFESTAÇÕES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1E-44B7-BE39-5B4983F016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21E-44B7-BE39-5B4983F016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21E-44B7-BE39-5B4983F0164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Planilha1!$A$3:$A$5</c:f>
              <c:strCache>
                <c:ptCount val="3"/>
                <c:pt idx="0">
                  <c:v>Internet</c:v>
                </c:pt>
                <c:pt idx="1">
                  <c:v>WhatApp</c:v>
                </c:pt>
                <c:pt idx="2">
                  <c:v>Outros</c:v>
                </c:pt>
              </c:strCache>
            </c:strRef>
          </c:cat>
          <c:val>
            <c:numRef>
              <c:f>Planilha1!$B$3:$B$5</c:f>
              <c:numCache>
                <c:formatCode>General</c:formatCode>
                <c:ptCount val="3"/>
                <c:pt idx="0">
                  <c:v>33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1E-44B7-BE39-5B4983F016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MunicÍpioS</a:t>
            </a:r>
            <a:r>
              <a:rPr lang="en-US" baseline="0"/>
              <a:t> - Origem da demanda 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Planilha1!$A$27:$A$35</c:f>
              <c:strCache>
                <c:ptCount val="9"/>
                <c:pt idx="0">
                  <c:v>Salvador</c:v>
                </c:pt>
                <c:pt idx="1">
                  <c:v>Todo Estado</c:v>
                </c:pt>
                <c:pt idx="2">
                  <c:v>Não se aplica</c:v>
                </c:pt>
                <c:pt idx="3">
                  <c:v>Cachoeira</c:v>
                </c:pt>
                <c:pt idx="4">
                  <c:v>Candeias</c:v>
                </c:pt>
                <c:pt idx="5">
                  <c:v>Jacobina</c:v>
                </c:pt>
                <c:pt idx="6">
                  <c:v>Jequié</c:v>
                </c:pt>
                <c:pt idx="7">
                  <c:v>Laje</c:v>
                </c:pt>
                <c:pt idx="8">
                  <c:v>Lauro de Freitas</c:v>
                </c:pt>
              </c:strCache>
            </c:strRef>
          </c:cat>
          <c:val>
            <c:numRef>
              <c:f>Planilha1!$B$27:$B$35</c:f>
              <c:numCache>
                <c:formatCode>General</c:formatCode>
                <c:ptCount val="9"/>
                <c:pt idx="0">
                  <c:v>28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B-4A26-B774-90E6CACB93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75854559"/>
        <c:axId val="1470719695"/>
      </c:barChart>
      <c:catAx>
        <c:axId val="147585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0719695"/>
        <c:crosses val="autoZero"/>
        <c:auto val="1"/>
        <c:lblAlgn val="ctr"/>
        <c:lblOffset val="100"/>
        <c:noMultiLvlLbl val="0"/>
      </c:catAx>
      <c:valAx>
        <c:axId val="147071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58545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AA9D5-2A1F-4BB4-9A62-29E1D6F62D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3BA41-265F-4A64-B959-117FF0D37F1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 SECTI/FAPESB atenderam a todas as demandas dentro dos prazos legais estabelecidos, apresentando os seguintes tempos de resposta: 20,45% das demandas foram solucionadas em 1 dia; 15,91% em 5 dias; 38,64% foram encerradas entre 6 à 10 dias; 11,36% em 11 à 20 dias; 11,36% entre 21 à 30 dias; 2,17% em 31 à 60 dias, sem registros de respostas superiores a 60 dias ou pendências. Ressalta-se que todas as solicitações foram tratadas dentro do prazo máximo estipulado de 30 dias para pedidos de informações pela Lei de Acesso à Informação (LAI) e de 60 dias para as demais demandas, conforme gráfico 2.</a:t>
          </a:r>
          <a:endParaRPr lang="en-US" dirty="0"/>
        </a:p>
      </dgm:t>
    </dgm:pt>
    <dgm:pt modelId="{CCD5AF93-E86E-4FAE-8C71-329021C3631D}" type="parTrans" cxnId="{2B08F4DF-9DEC-45B9-8962-7D8554A44711}">
      <dgm:prSet/>
      <dgm:spPr/>
      <dgm:t>
        <a:bodyPr/>
        <a:lstStyle/>
        <a:p>
          <a:endParaRPr lang="en-US"/>
        </a:p>
      </dgm:t>
    </dgm:pt>
    <dgm:pt modelId="{5E0C3615-BA32-47D9-AC89-927401D7CA5C}" type="sibTrans" cxnId="{2B08F4DF-9DEC-45B9-8962-7D8554A44711}">
      <dgm:prSet/>
      <dgm:spPr/>
      <dgm:t>
        <a:bodyPr/>
        <a:lstStyle/>
        <a:p>
          <a:endParaRPr lang="en-US"/>
        </a:p>
      </dgm:t>
    </dgm:pt>
    <dgm:pt modelId="{B9B3624D-7DAE-48F3-AB67-46CEAD18BFF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Pedidos de acesso à informação, de acordo com art. 9º §1º da Lei Estadual 12.618/12, terão prazo de resposta de 20 (vinte) dias, prorrogáveis por mais 10 (dez) dias, mediante justificativa.</a:t>
          </a:r>
          <a:endParaRPr lang="en-US"/>
        </a:p>
      </dgm:t>
    </dgm:pt>
    <dgm:pt modelId="{E2DBFB8B-5A35-4ECC-ACC6-1B2678A54CA3}" type="parTrans" cxnId="{2EAA1BC3-09F6-43D7-AC9F-9411D1203811}">
      <dgm:prSet/>
      <dgm:spPr/>
      <dgm:t>
        <a:bodyPr/>
        <a:lstStyle/>
        <a:p>
          <a:endParaRPr lang="en-US"/>
        </a:p>
      </dgm:t>
    </dgm:pt>
    <dgm:pt modelId="{26827B78-6F65-447B-879B-43EB502D2640}" type="sibTrans" cxnId="{2EAA1BC3-09F6-43D7-AC9F-9411D1203811}">
      <dgm:prSet/>
      <dgm:spPr/>
      <dgm:t>
        <a:bodyPr/>
        <a:lstStyle/>
        <a:p>
          <a:endParaRPr lang="en-US"/>
        </a:p>
      </dgm:t>
    </dgm:pt>
    <dgm:pt modelId="{6170E038-3024-46FE-9185-DE9EDE74549F}" type="pres">
      <dgm:prSet presAssocID="{E29AA9D5-2A1F-4BB4-9A62-29E1D6F62D8A}" presName="root" presStyleCnt="0">
        <dgm:presLayoutVars>
          <dgm:dir/>
          <dgm:resizeHandles val="exact"/>
        </dgm:presLayoutVars>
      </dgm:prSet>
      <dgm:spPr/>
    </dgm:pt>
    <dgm:pt modelId="{2848FDDB-4B0F-4A50-ADFF-5FD808C8759D}" type="pres">
      <dgm:prSet presAssocID="{8613BA41-265F-4A64-B959-117FF0D37F12}" presName="compNode" presStyleCnt="0"/>
      <dgm:spPr/>
    </dgm:pt>
    <dgm:pt modelId="{055F2960-03D2-42DC-A4E3-258F0D18E8CD}" type="pres">
      <dgm:prSet presAssocID="{8613BA41-265F-4A64-B959-117FF0D37F12}" presName="bgRect" presStyleLbl="bgShp" presStyleIdx="0" presStyleCnt="2"/>
      <dgm:spPr/>
    </dgm:pt>
    <dgm:pt modelId="{DF1CE797-599D-40EB-9599-1E78DD758795}" type="pres">
      <dgm:prSet presAssocID="{8613BA41-265F-4A64-B959-117FF0D37F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as"/>
        </a:ext>
      </dgm:extLst>
    </dgm:pt>
    <dgm:pt modelId="{312E5982-F9BA-4354-89BE-F9B2813237F8}" type="pres">
      <dgm:prSet presAssocID="{8613BA41-265F-4A64-B959-117FF0D37F12}" presName="spaceRect" presStyleCnt="0"/>
      <dgm:spPr/>
    </dgm:pt>
    <dgm:pt modelId="{FB144AC1-3A69-4165-9CF4-0E41B24076CB}" type="pres">
      <dgm:prSet presAssocID="{8613BA41-265F-4A64-B959-117FF0D37F12}" presName="parTx" presStyleLbl="revTx" presStyleIdx="0" presStyleCnt="2">
        <dgm:presLayoutVars>
          <dgm:chMax val="0"/>
          <dgm:chPref val="0"/>
        </dgm:presLayoutVars>
      </dgm:prSet>
      <dgm:spPr/>
    </dgm:pt>
    <dgm:pt modelId="{5F2C0385-E017-4AA6-BEBF-F328C40ECCE5}" type="pres">
      <dgm:prSet presAssocID="{5E0C3615-BA32-47D9-AC89-927401D7CA5C}" presName="sibTrans" presStyleCnt="0"/>
      <dgm:spPr/>
    </dgm:pt>
    <dgm:pt modelId="{940C8D72-CDBA-43B7-9A95-9396BACD290E}" type="pres">
      <dgm:prSet presAssocID="{B9B3624D-7DAE-48F3-AB67-46CEAD18BFF7}" presName="compNode" presStyleCnt="0"/>
      <dgm:spPr/>
    </dgm:pt>
    <dgm:pt modelId="{E0F7CF22-37E8-4E41-88AB-802DD3E64634}" type="pres">
      <dgm:prSet presAssocID="{B9B3624D-7DAE-48F3-AB67-46CEAD18BFF7}" presName="bgRect" presStyleLbl="bgShp" presStyleIdx="1" presStyleCnt="2"/>
      <dgm:spPr/>
    </dgm:pt>
    <dgm:pt modelId="{681A5CC4-2857-4AFF-B5D5-5A6AF77D991C}" type="pres">
      <dgm:prSet presAssocID="{B9B3624D-7DAE-48F3-AB67-46CEAD18BF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51E9CABF-7CBA-48E4-B32E-C7A1A1E368A0}" type="pres">
      <dgm:prSet presAssocID="{B9B3624D-7DAE-48F3-AB67-46CEAD18BFF7}" presName="spaceRect" presStyleCnt="0"/>
      <dgm:spPr/>
    </dgm:pt>
    <dgm:pt modelId="{20AD8DF3-691E-4C78-B099-C618D50B0808}" type="pres">
      <dgm:prSet presAssocID="{B9B3624D-7DAE-48F3-AB67-46CEAD18BF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F0CA713-BC8E-4C51-920B-9F7B3A30F56E}" type="presOf" srcId="{B9B3624D-7DAE-48F3-AB67-46CEAD18BFF7}" destId="{20AD8DF3-691E-4C78-B099-C618D50B0808}" srcOrd="0" destOrd="0" presId="urn:microsoft.com/office/officeart/2018/2/layout/IconVerticalSolidList"/>
    <dgm:cxn modelId="{341C9A3F-E1A4-44F9-A25B-B3337983A706}" type="presOf" srcId="{8613BA41-265F-4A64-B959-117FF0D37F12}" destId="{FB144AC1-3A69-4165-9CF4-0E41B24076CB}" srcOrd="0" destOrd="0" presId="urn:microsoft.com/office/officeart/2018/2/layout/IconVerticalSolidList"/>
    <dgm:cxn modelId="{2EAA1BC3-09F6-43D7-AC9F-9411D1203811}" srcId="{E29AA9D5-2A1F-4BB4-9A62-29E1D6F62D8A}" destId="{B9B3624D-7DAE-48F3-AB67-46CEAD18BFF7}" srcOrd="1" destOrd="0" parTransId="{E2DBFB8B-5A35-4ECC-ACC6-1B2678A54CA3}" sibTransId="{26827B78-6F65-447B-879B-43EB502D2640}"/>
    <dgm:cxn modelId="{2B6E33D0-2BA1-441B-A1EA-96E9A5EB3076}" type="presOf" srcId="{E29AA9D5-2A1F-4BB4-9A62-29E1D6F62D8A}" destId="{6170E038-3024-46FE-9185-DE9EDE74549F}" srcOrd="0" destOrd="0" presId="urn:microsoft.com/office/officeart/2018/2/layout/IconVerticalSolidList"/>
    <dgm:cxn modelId="{2B08F4DF-9DEC-45B9-8962-7D8554A44711}" srcId="{E29AA9D5-2A1F-4BB4-9A62-29E1D6F62D8A}" destId="{8613BA41-265F-4A64-B959-117FF0D37F12}" srcOrd="0" destOrd="0" parTransId="{CCD5AF93-E86E-4FAE-8C71-329021C3631D}" sibTransId="{5E0C3615-BA32-47D9-AC89-927401D7CA5C}"/>
    <dgm:cxn modelId="{1EFD7179-EE11-47AD-8F2C-212F1032A72E}" type="presParOf" srcId="{6170E038-3024-46FE-9185-DE9EDE74549F}" destId="{2848FDDB-4B0F-4A50-ADFF-5FD808C8759D}" srcOrd="0" destOrd="0" presId="urn:microsoft.com/office/officeart/2018/2/layout/IconVerticalSolidList"/>
    <dgm:cxn modelId="{15DCBD22-24C6-4468-AEAE-4E3B2FDBD02E}" type="presParOf" srcId="{2848FDDB-4B0F-4A50-ADFF-5FD808C8759D}" destId="{055F2960-03D2-42DC-A4E3-258F0D18E8CD}" srcOrd="0" destOrd="0" presId="urn:microsoft.com/office/officeart/2018/2/layout/IconVerticalSolidList"/>
    <dgm:cxn modelId="{BC2FC2F6-AEF3-489D-BC72-F75955554EDF}" type="presParOf" srcId="{2848FDDB-4B0F-4A50-ADFF-5FD808C8759D}" destId="{DF1CE797-599D-40EB-9599-1E78DD758795}" srcOrd="1" destOrd="0" presId="urn:microsoft.com/office/officeart/2018/2/layout/IconVerticalSolidList"/>
    <dgm:cxn modelId="{A0AB94E6-DD60-4405-9888-6382D24467EB}" type="presParOf" srcId="{2848FDDB-4B0F-4A50-ADFF-5FD808C8759D}" destId="{312E5982-F9BA-4354-89BE-F9B2813237F8}" srcOrd="2" destOrd="0" presId="urn:microsoft.com/office/officeart/2018/2/layout/IconVerticalSolidList"/>
    <dgm:cxn modelId="{D25D4CA1-4502-4474-B94D-E6E96D6AB51B}" type="presParOf" srcId="{2848FDDB-4B0F-4A50-ADFF-5FD808C8759D}" destId="{FB144AC1-3A69-4165-9CF4-0E41B24076CB}" srcOrd="3" destOrd="0" presId="urn:microsoft.com/office/officeart/2018/2/layout/IconVerticalSolidList"/>
    <dgm:cxn modelId="{A0D1C6AB-3B36-45FD-8494-01DBF1E54C01}" type="presParOf" srcId="{6170E038-3024-46FE-9185-DE9EDE74549F}" destId="{5F2C0385-E017-4AA6-BEBF-F328C40ECCE5}" srcOrd="1" destOrd="0" presId="urn:microsoft.com/office/officeart/2018/2/layout/IconVerticalSolidList"/>
    <dgm:cxn modelId="{8C1CDC58-8D17-43F2-9920-6F43FB151D00}" type="presParOf" srcId="{6170E038-3024-46FE-9185-DE9EDE74549F}" destId="{940C8D72-CDBA-43B7-9A95-9396BACD290E}" srcOrd="2" destOrd="0" presId="urn:microsoft.com/office/officeart/2018/2/layout/IconVerticalSolidList"/>
    <dgm:cxn modelId="{92703FFD-88F3-4EEC-9689-2F4A65DFA79D}" type="presParOf" srcId="{940C8D72-CDBA-43B7-9A95-9396BACD290E}" destId="{E0F7CF22-37E8-4E41-88AB-802DD3E64634}" srcOrd="0" destOrd="0" presId="urn:microsoft.com/office/officeart/2018/2/layout/IconVerticalSolidList"/>
    <dgm:cxn modelId="{BD418891-0854-4C7E-BE5A-FB8C80DB9D53}" type="presParOf" srcId="{940C8D72-CDBA-43B7-9A95-9396BACD290E}" destId="{681A5CC4-2857-4AFF-B5D5-5A6AF77D991C}" srcOrd="1" destOrd="0" presId="urn:microsoft.com/office/officeart/2018/2/layout/IconVerticalSolidList"/>
    <dgm:cxn modelId="{0E0F5BA9-6110-47DE-BA36-1FCF99749374}" type="presParOf" srcId="{940C8D72-CDBA-43B7-9A95-9396BACD290E}" destId="{51E9CABF-7CBA-48E4-B32E-C7A1A1E368A0}" srcOrd="2" destOrd="0" presId="urn:microsoft.com/office/officeart/2018/2/layout/IconVerticalSolidList"/>
    <dgm:cxn modelId="{4EC5D8A2-6579-4A6D-9F35-3E813305B07A}" type="presParOf" srcId="{940C8D72-CDBA-43B7-9A95-9396BACD290E}" destId="{20AD8DF3-691E-4C78-B099-C618D50B08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11E85-0E01-473E-806D-B7E48961EA5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799026-8E0A-4A4E-89B2-48B0DDCFA3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1100" b="1" dirty="0"/>
            <a:t>Sugestão: </a:t>
          </a:r>
          <a:r>
            <a:rPr lang="pt-BR" sz="1000" dirty="0"/>
            <a:t>através da sugestão você pode propor alguma ideia ou a formulação de proposta de aprimoramento de políticas e serviços prestados pela SECTI e/ou pela FAPESB. </a:t>
          </a:r>
          <a:endParaRPr lang="en-US" sz="1100" dirty="0"/>
        </a:p>
      </dgm:t>
    </dgm:pt>
    <dgm:pt modelId="{69AEA0BD-FF42-4DAB-8504-CBC182766780}" type="parTrans" cxnId="{BDB732BF-5A42-4F36-9AC4-AB44B1B443E7}">
      <dgm:prSet/>
      <dgm:spPr/>
      <dgm:t>
        <a:bodyPr/>
        <a:lstStyle/>
        <a:p>
          <a:endParaRPr lang="en-US"/>
        </a:p>
      </dgm:t>
    </dgm:pt>
    <dgm:pt modelId="{CEBA804E-9D75-45C3-B7EF-3F284CF3A32C}" type="sibTrans" cxnId="{BDB732BF-5A42-4F36-9AC4-AB44B1B443E7}">
      <dgm:prSet/>
      <dgm:spPr/>
      <dgm:t>
        <a:bodyPr/>
        <a:lstStyle/>
        <a:p>
          <a:endParaRPr lang="en-US"/>
        </a:p>
      </dgm:t>
    </dgm:pt>
    <dgm:pt modelId="{771ACCD0-EEBF-40BD-A73D-77F339991F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/>
            <a:t>Elogio: </a:t>
          </a:r>
          <a:r>
            <a:rPr lang="pt-BR"/>
            <a:t>através do elogio você pode demonstrar sua satisfação com algum serviço que foi prestado ou com o atendimento.  </a:t>
          </a:r>
          <a:endParaRPr lang="en-US"/>
        </a:p>
      </dgm:t>
    </dgm:pt>
    <dgm:pt modelId="{07FA7A38-7A84-41AC-9F58-99AA1BDC3DED}" type="parTrans" cxnId="{8557B02D-9991-481E-B7F9-903D670931B7}">
      <dgm:prSet/>
      <dgm:spPr/>
      <dgm:t>
        <a:bodyPr/>
        <a:lstStyle/>
        <a:p>
          <a:endParaRPr lang="en-US"/>
        </a:p>
      </dgm:t>
    </dgm:pt>
    <dgm:pt modelId="{6D2E4C8A-2FD7-43DD-A282-3FCA80DE7E92}" type="sibTrans" cxnId="{8557B02D-9991-481E-B7F9-903D670931B7}">
      <dgm:prSet/>
      <dgm:spPr/>
      <dgm:t>
        <a:bodyPr/>
        <a:lstStyle/>
        <a:p>
          <a:endParaRPr lang="en-US"/>
        </a:p>
      </dgm:t>
    </dgm:pt>
    <dgm:pt modelId="{3AB50ACE-DAA4-49C7-A3E6-B3FC6852221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/>
            <a:t>Solicitação: </a:t>
          </a:r>
          <a:r>
            <a:rPr lang="pt-BR"/>
            <a:t>esta solicitação é o requerimento de adoção de alguma providência por parte da SECTI e/ou FAPESB  </a:t>
          </a:r>
          <a:endParaRPr lang="en-US"/>
        </a:p>
      </dgm:t>
    </dgm:pt>
    <dgm:pt modelId="{FD9C69A1-0DD7-4E1C-AF97-34FDD76D0D81}" type="parTrans" cxnId="{8090B3CD-847D-444C-8630-B346ECCA6D4D}">
      <dgm:prSet/>
      <dgm:spPr/>
      <dgm:t>
        <a:bodyPr/>
        <a:lstStyle/>
        <a:p>
          <a:endParaRPr lang="en-US"/>
        </a:p>
      </dgm:t>
    </dgm:pt>
    <dgm:pt modelId="{0104B511-715C-4995-BCE9-6E7263424247}" type="sibTrans" cxnId="{8090B3CD-847D-444C-8630-B346ECCA6D4D}">
      <dgm:prSet/>
      <dgm:spPr/>
      <dgm:t>
        <a:bodyPr/>
        <a:lstStyle/>
        <a:p>
          <a:endParaRPr lang="en-US"/>
        </a:p>
      </dgm:t>
    </dgm:pt>
    <dgm:pt modelId="{073A1243-41AC-4A62-B684-B6437B5138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 dirty="0"/>
            <a:t>Reclamação</a:t>
          </a:r>
          <a:r>
            <a:rPr lang="pt-BR" dirty="0"/>
            <a:t>: meio em que você pode demonstrar sua insatisfação relativa a serviço público.  </a:t>
          </a:r>
          <a:endParaRPr lang="en-US" dirty="0"/>
        </a:p>
      </dgm:t>
    </dgm:pt>
    <dgm:pt modelId="{8FCED75F-CECC-4373-A1B3-CE81960C6AA2}" type="parTrans" cxnId="{42D26CE7-27D1-4AD2-9128-94E3A9F3B517}">
      <dgm:prSet/>
      <dgm:spPr/>
      <dgm:t>
        <a:bodyPr/>
        <a:lstStyle/>
        <a:p>
          <a:endParaRPr lang="en-US"/>
        </a:p>
      </dgm:t>
    </dgm:pt>
    <dgm:pt modelId="{AE547463-3BD9-407F-BB05-2EA77E7DA578}" type="sibTrans" cxnId="{42D26CE7-27D1-4AD2-9128-94E3A9F3B517}">
      <dgm:prSet/>
      <dgm:spPr/>
      <dgm:t>
        <a:bodyPr/>
        <a:lstStyle/>
        <a:p>
          <a:endParaRPr lang="en-US"/>
        </a:p>
      </dgm:t>
    </dgm:pt>
    <dgm:pt modelId="{C6425418-C745-451D-BE86-043D2AFB0E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 dirty="0"/>
            <a:t>Denúncia: </a:t>
          </a:r>
          <a:r>
            <a:rPr lang="pt-BR" dirty="0"/>
            <a:t>comunicação sobre ato ilícito, que deve ser encaminhado aos órgãos de controle interno ou externo para resolução. </a:t>
          </a:r>
          <a:endParaRPr lang="en-US" dirty="0"/>
        </a:p>
      </dgm:t>
    </dgm:pt>
    <dgm:pt modelId="{B0A61B2F-9931-41B2-A240-401F22A5785B}" type="parTrans" cxnId="{83ED51A2-C5CA-4D7C-99CF-36F6C504F2EA}">
      <dgm:prSet/>
      <dgm:spPr/>
      <dgm:t>
        <a:bodyPr/>
        <a:lstStyle/>
        <a:p>
          <a:endParaRPr lang="en-US"/>
        </a:p>
      </dgm:t>
    </dgm:pt>
    <dgm:pt modelId="{F9C7EA08-23F7-461C-B189-31ACDF7AEB86}" type="sibTrans" cxnId="{83ED51A2-C5CA-4D7C-99CF-36F6C504F2EA}">
      <dgm:prSet/>
      <dgm:spPr/>
      <dgm:t>
        <a:bodyPr/>
        <a:lstStyle/>
        <a:p>
          <a:endParaRPr lang="en-US"/>
        </a:p>
      </dgm:t>
    </dgm:pt>
    <dgm:pt modelId="{CC25AEC7-9C4E-41CB-8B25-76226E324395}" type="pres">
      <dgm:prSet presAssocID="{D0311E85-0E01-473E-806D-B7E48961EA50}" presName="root" presStyleCnt="0">
        <dgm:presLayoutVars>
          <dgm:dir/>
          <dgm:resizeHandles val="exact"/>
        </dgm:presLayoutVars>
      </dgm:prSet>
      <dgm:spPr/>
    </dgm:pt>
    <dgm:pt modelId="{51667B84-F518-4C92-A46A-97B447F8FE70}" type="pres">
      <dgm:prSet presAssocID="{E4799026-8E0A-4A4E-89B2-48B0DDCFA3AE}" presName="compNode" presStyleCnt="0"/>
      <dgm:spPr/>
    </dgm:pt>
    <dgm:pt modelId="{8AF72F6F-9583-4E62-8157-BF6338253A59}" type="pres">
      <dgm:prSet presAssocID="{E4799026-8E0A-4A4E-89B2-48B0DDCFA3AE}" presName="iconBgRect" presStyleLbl="bgShp" presStyleIdx="0" presStyleCnt="5"/>
      <dgm:spPr/>
    </dgm:pt>
    <dgm:pt modelId="{C6BD2C76-377D-4878-AF9F-D498129C8F01}" type="pres">
      <dgm:prSet presAssocID="{E4799026-8E0A-4A4E-89B2-48B0DDCFA3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BA742B87-092A-40F0-8889-AB9BE21254EA}" type="pres">
      <dgm:prSet presAssocID="{E4799026-8E0A-4A4E-89B2-48B0DDCFA3AE}" presName="spaceRect" presStyleCnt="0"/>
      <dgm:spPr/>
    </dgm:pt>
    <dgm:pt modelId="{57B473D2-4C96-4C07-87DF-684E8FD33F87}" type="pres">
      <dgm:prSet presAssocID="{E4799026-8E0A-4A4E-89B2-48B0DDCFA3AE}" presName="textRect" presStyleLbl="revTx" presStyleIdx="0" presStyleCnt="5">
        <dgm:presLayoutVars>
          <dgm:chMax val="1"/>
          <dgm:chPref val="1"/>
        </dgm:presLayoutVars>
      </dgm:prSet>
      <dgm:spPr/>
    </dgm:pt>
    <dgm:pt modelId="{5377745D-D978-4493-B830-EC44D013CE55}" type="pres">
      <dgm:prSet presAssocID="{CEBA804E-9D75-45C3-B7EF-3F284CF3A32C}" presName="sibTrans" presStyleCnt="0"/>
      <dgm:spPr/>
    </dgm:pt>
    <dgm:pt modelId="{79A7CFDE-9E81-46CC-93F5-F19653DD6E14}" type="pres">
      <dgm:prSet presAssocID="{771ACCD0-EEBF-40BD-A73D-77F339991F18}" presName="compNode" presStyleCnt="0"/>
      <dgm:spPr/>
    </dgm:pt>
    <dgm:pt modelId="{96564652-6DD3-402C-8DC5-454360304A91}" type="pres">
      <dgm:prSet presAssocID="{771ACCD0-EEBF-40BD-A73D-77F339991F18}" presName="iconBgRect" presStyleLbl="bgShp" presStyleIdx="1" presStyleCnt="5"/>
      <dgm:spPr/>
    </dgm:pt>
    <dgm:pt modelId="{D0974AA1-CC3F-4B2E-99EB-68B4393FCD46}" type="pres">
      <dgm:prSet presAssocID="{771ACCD0-EEBF-40BD-A73D-77F339991F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íngua"/>
        </a:ext>
      </dgm:extLst>
    </dgm:pt>
    <dgm:pt modelId="{B63DFCE9-0F24-4BC3-BF1A-2AAA9400F64E}" type="pres">
      <dgm:prSet presAssocID="{771ACCD0-EEBF-40BD-A73D-77F339991F18}" presName="spaceRect" presStyleCnt="0"/>
      <dgm:spPr/>
    </dgm:pt>
    <dgm:pt modelId="{22D90A3F-85B9-43FF-A2F1-EA02134EB2F6}" type="pres">
      <dgm:prSet presAssocID="{771ACCD0-EEBF-40BD-A73D-77F339991F18}" presName="textRect" presStyleLbl="revTx" presStyleIdx="1" presStyleCnt="5">
        <dgm:presLayoutVars>
          <dgm:chMax val="1"/>
          <dgm:chPref val="1"/>
        </dgm:presLayoutVars>
      </dgm:prSet>
      <dgm:spPr/>
    </dgm:pt>
    <dgm:pt modelId="{4AE7950F-81D7-4D0F-9759-C0CC7C59E218}" type="pres">
      <dgm:prSet presAssocID="{6D2E4C8A-2FD7-43DD-A282-3FCA80DE7E92}" presName="sibTrans" presStyleCnt="0"/>
      <dgm:spPr/>
    </dgm:pt>
    <dgm:pt modelId="{C983185F-8288-4387-A172-69FDB59AEE00}" type="pres">
      <dgm:prSet presAssocID="{3AB50ACE-DAA4-49C7-A3E6-B3FC6852221C}" presName="compNode" presStyleCnt="0"/>
      <dgm:spPr/>
    </dgm:pt>
    <dgm:pt modelId="{FEA91F27-B037-49B4-98F8-3AF7208B1143}" type="pres">
      <dgm:prSet presAssocID="{3AB50ACE-DAA4-49C7-A3E6-B3FC6852221C}" presName="iconBgRect" presStyleLbl="bgShp" presStyleIdx="2" presStyleCnt="5"/>
      <dgm:spPr/>
    </dgm:pt>
    <dgm:pt modelId="{6B87D0D3-AC1A-4072-A1E8-162B78D21181}" type="pres">
      <dgm:prSet presAssocID="{3AB50ACE-DAA4-49C7-A3E6-B3FC6852221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AEFF6F3F-689B-4A4B-95F6-8075D1A3160D}" type="pres">
      <dgm:prSet presAssocID="{3AB50ACE-DAA4-49C7-A3E6-B3FC6852221C}" presName="spaceRect" presStyleCnt="0"/>
      <dgm:spPr/>
    </dgm:pt>
    <dgm:pt modelId="{EC7EB40C-8E4C-43CE-A271-E99932730D23}" type="pres">
      <dgm:prSet presAssocID="{3AB50ACE-DAA4-49C7-A3E6-B3FC6852221C}" presName="textRect" presStyleLbl="revTx" presStyleIdx="2" presStyleCnt="5">
        <dgm:presLayoutVars>
          <dgm:chMax val="1"/>
          <dgm:chPref val="1"/>
        </dgm:presLayoutVars>
      </dgm:prSet>
      <dgm:spPr/>
    </dgm:pt>
    <dgm:pt modelId="{ED658E41-76D0-404B-ACEC-69711AE8DB62}" type="pres">
      <dgm:prSet presAssocID="{0104B511-715C-4995-BCE9-6E7263424247}" presName="sibTrans" presStyleCnt="0"/>
      <dgm:spPr/>
    </dgm:pt>
    <dgm:pt modelId="{77F82AE2-FE2D-4702-BC2C-2940CD53F8EB}" type="pres">
      <dgm:prSet presAssocID="{073A1243-41AC-4A62-B684-B6437B5138F4}" presName="compNode" presStyleCnt="0"/>
      <dgm:spPr/>
    </dgm:pt>
    <dgm:pt modelId="{014572D4-7298-40FE-9121-D2B83ED11766}" type="pres">
      <dgm:prSet presAssocID="{073A1243-41AC-4A62-B684-B6437B5138F4}" presName="iconBgRect" presStyleLbl="bgShp" presStyleIdx="3" presStyleCnt="5"/>
      <dgm:spPr/>
    </dgm:pt>
    <dgm:pt modelId="{F9E29A30-F445-461F-B118-3FCC5A2B8A13}" type="pres">
      <dgm:prSet presAssocID="{073A1243-41AC-4A62-B684-B6437B5138F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D7D31AD-93C2-4F03-B8AD-6C617B848E2B}" type="pres">
      <dgm:prSet presAssocID="{073A1243-41AC-4A62-B684-B6437B5138F4}" presName="spaceRect" presStyleCnt="0"/>
      <dgm:spPr/>
    </dgm:pt>
    <dgm:pt modelId="{F03BB343-C9E4-4C0A-934C-4B1E054421E5}" type="pres">
      <dgm:prSet presAssocID="{073A1243-41AC-4A62-B684-B6437B5138F4}" presName="textRect" presStyleLbl="revTx" presStyleIdx="3" presStyleCnt="5">
        <dgm:presLayoutVars>
          <dgm:chMax val="1"/>
          <dgm:chPref val="1"/>
        </dgm:presLayoutVars>
      </dgm:prSet>
      <dgm:spPr/>
    </dgm:pt>
    <dgm:pt modelId="{E1D96487-D485-4D55-8F4D-5041CF0301CF}" type="pres">
      <dgm:prSet presAssocID="{AE547463-3BD9-407F-BB05-2EA77E7DA578}" presName="sibTrans" presStyleCnt="0"/>
      <dgm:spPr/>
    </dgm:pt>
    <dgm:pt modelId="{2A6795D0-D0D3-4CCF-B31F-2A3BAD2D152D}" type="pres">
      <dgm:prSet presAssocID="{C6425418-C745-451D-BE86-043D2AFB0E61}" presName="compNode" presStyleCnt="0"/>
      <dgm:spPr/>
    </dgm:pt>
    <dgm:pt modelId="{5E9E2F4F-1159-4AE0-9DF9-45DDFAE65F4E}" type="pres">
      <dgm:prSet presAssocID="{C6425418-C745-451D-BE86-043D2AFB0E61}" presName="iconBgRect" presStyleLbl="bgShp" presStyleIdx="4" presStyleCnt="5"/>
      <dgm:spPr/>
    </dgm:pt>
    <dgm:pt modelId="{46C497D6-3C20-4F65-9D54-70D711674329}" type="pres">
      <dgm:prSet presAssocID="{C6425418-C745-451D-BE86-043D2AFB0E61}" presName="iconRect" presStyleLbl="node1" presStyleIdx="4" presStyleCnt="5" custScaleY="9090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ância"/>
        </a:ext>
      </dgm:extLst>
    </dgm:pt>
    <dgm:pt modelId="{91DCA664-95D7-4AC6-8E96-1F8B378F877E}" type="pres">
      <dgm:prSet presAssocID="{C6425418-C745-451D-BE86-043D2AFB0E61}" presName="spaceRect" presStyleCnt="0"/>
      <dgm:spPr/>
    </dgm:pt>
    <dgm:pt modelId="{CAFB071A-EC79-4721-A669-3AC023E5DE2E}" type="pres">
      <dgm:prSet presAssocID="{C6425418-C745-451D-BE86-043D2AFB0E6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3BF591B-67E2-46BF-9D9C-E5694BBA2A73}" type="presOf" srcId="{C6425418-C745-451D-BE86-043D2AFB0E61}" destId="{CAFB071A-EC79-4721-A669-3AC023E5DE2E}" srcOrd="0" destOrd="0" presId="urn:microsoft.com/office/officeart/2018/5/layout/IconCircleLabelList"/>
    <dgm:cxn modelId="{8557B02D-9991-481E-B7F9-903D670931B7}" srcId="{D0311E85-0E01-473E-806D-B7E48961EA50}" destId="{771ACCD0-EEBF-40BD-A73D-77F339991F18}" srcOrd="1" destOrd="0" parTransId="{07FA7A38-7A84-41AC-9F58-99AA1BDC3DED}" sibTransId="{6D2E4C8A-2FD7-43DD-A282-3FCA80DE7E92}"/>
    <dgm:cxn modelId="{0C7B824C-FF3B-4E72-85B1-8988336AC8CD}" type="presOf" srcId="{3AB50ACE-DAA4-49C7-A3E6-B3FC6852221C}" destId="{EC7EB40C-8E4C-43CE-A271-E99932730D23}" srcOrd="0" destOrd="0" presId="urn:microsoft.com/office/officeart/2018/5/layout/IconCircleLabelList"/>
    <dgm:cxn modelId="{376FDD4C-0E94-4D80-88EF-5AC233DEF0D2}" type="presOf" srcId="{D0311E85-0E01-473E-806D-B7E48961EA50}" destId="{CC25AEC7-9C4E-41CB-8B25-76226E324395}" srcOrd="0" destOrd="0" presId="urn:microsoft.com/office/officeart/2018/5/layout/IconCircleLabelList"/>
    <dgm:cxn modelId="{3964A872-8863-49FB-A158-EFA19D39E2A5}" type="presOf" srcId="{771ACCD0-EEBF-40BD-A73D-77F339991F18}" destId="{22D90A3F-85B9-43FF-A2F1-EA02134EB2F6}" srcOrd="0" destOrd="0" presId="urn:microsoft.com/office/officeart/2018/5/layout/IconCircleLabelList"/>
    <dgm:cxn modelId="{83ED51A2-C5CA-4D7C-99CF-36F6C504F2EA}" srcId="{D0311E85-0E01-473E-806D-B7E48961EA50}" destId="{C6425418-C745-451D-BE86-043D2AFB0E61}" srcOrd="4" destOrd="0" parTransId="{B0A61B2F-9931-41B2-A240-401F22A5785B}" sibTransId="{F9C7EA08-23F7-461C-B189-31ACDF7AEB86}"/>
    <dgm:cxn modelId="{CF85EAAA-8D3B-4F0A-8A69-51B988BB96CE}" type="presOf" srcId="{E4799026-8E0A-4A4E-89B2-48B0DDCFA3AE}" destId="{57B473D2-4C96-4C07-87DF-684E8FD33F87}" srcOrd="0" destOrd="0" presId="urn:microsoft.com/office/officeart/2018/5/layout/IconCircleLabelList"/>
    <dgm:cxn modelId="{BDB732BF-5A42-4F36-9AC4-AB44B1B443E7}" srcId="{D0311E85-0E01-473E-806D-B7E48961EA50}" destId="{E4799026-8E0A-4A4E-89B2-48B0DDCFA3AE}" srcOrd="0" destOrd="0" parTransId="{69AEA0BD-FF42-4DAB-8504-CBC182766780}" sibTransId="{CEBA804E-9D75-45C3-B7EF-3F284CF3A32C}"/>
    <dgm:cxn modelId="{8090B3CD-847D-444C-8630-B346ECCA6D4D}" srcId="{D0311E85-0E01-473E-806D-B7E48961EA50}" destId="{3AB50ACE-DAA4-49C7-A3E6-B3FC6852221C}" srcOrd="2" destOrd="0" parTransId="{FD9C69A1-0DD7-4E1C-AF97-34FDD76D0D81}" sibTransId="{0104B511-715C-4995-BCE9-6E7263424247}"/>
    <dgm:cxn modelId="{42D26CE7-27D1-4AD2-9128-94E3A9F3B517}" srcId="{D0311E85-0E01-473E-806D-B7E48961EA50}" destId="{073A1243-41AC-4A62-B684-B6437B5138F4}" srcOrd="3" destOrd="0" parTransId="{8FCED75F-CECC-4373-A1B3-CE81960C6AA2}" sibTransId="{AE547463-3BD9-407F-BB05-2EA77E7DA578}"/>
    <dgm:cxn modelId="{77D14AF7-3E7B-4FC8-8BB3-B3900F98EEBA}" type="presOf" srcId="{073A1243-41AC-4A62-B684-B6437B5138F4}" destId="{F03BB343-C9E4-4C0A-934C-4B1E054421E5}" srcOrd="0" destOrd="0" presId="urn:microsoft.com/office/officeart/2018/5/layout/IconCircleLabelList"/>
    <dgm:cxn modelId="{9EA25167-FA07-41CD-A0CF-55D6A7440EAD}" type="presParOf" srcId="{CC25AEC7-9C4E-41CB-8B25-76226E324395}" destId="{51667B84-F518-4C92-A46A-97B447F8FE70}" srcOrd="0" destOrd="0" presId="urn:microsoft.com/office/officeart/2018/5/layout/IconCircleLabelList"/>
    <dgm:cxn modelId="{7737024A-E23A-44F3-B1BC-8262623D057E}" type="presParOf" srcId="{51667B84-F518-4C92-A46A-97B447F8FE70}" destId="{8AF72F6F-9583-4E62-8157-BF6338253A59}" srcOrd="0" destOrd="0" presId="urn:microsoft.com/office/officeart/2018/5/layout/IconCircleLabelList"/>
    <dgm:cxn modelId="{5777F627-CBB5-4653-83E3-54AD0EA472ED}" type="presParOf" srcId="{51667B84-F518-4C92-A46A-97B447F8FE70}" destId="{C6BD2C76-377D-4878-AF9F-D498129C8F01}" srcOrd="1" destOrd="0" presId="urn:microsoft.com/office/officeart/2018/5/layout/IconCircleLabelList"/>
    <dgm:cxn modelId="{62084E2C-76A4-4112-A81F-02084A5BD4F5}" type="presParOf" srcId="{51667B84-F518-4C92-A46A-97B447F8FE70}" destId="{BA742B87-092A-40F0-8889-AB9BE21254EA}" srcOrd="2" destOrd="0" presId="urn:microsoft.com/office/officeart/2018/5/layout/IconCircleLabelList"/>
    <dgm:cxn modelId="{2BB92F85-D18C-4F2A-83E8-853D9206E0CD}" type="presParOf" srcId="{51667B84-F518-4C92-A46A-97B447F8FE70}" destId="{57B473D2-4C96-4C07-87DF-684E8FD33F87}" srcOrd="3" destOrd="0" presId="urn:microsoft.com/office/officeart/2018/5/layout/IconCircleLabelList"/>
    <dgm:cxn modelId="{3931A819-1E23-44EB-ACD6-F559247D0889}" type="presParOf" srcId="{CC25AEC7-9C4E-41CB-8B25-76226E324395}" destId="{5377745D-D978-4493-B830-EC44D013CE55}" srcOrd="1" destOrd="0" presId="urn:microsoft.com/office/officeart/2018/5/layout/IconCircleLabelList"/>
    <dgm:cxn modelId="{B58FEFA0-147C-440E-B027-1063D47B2B6B}" type="presParOf" srcId="{CC25AEC7-9C4E-41CB-8B25-76226E324395}" destId="{79A7CFDE-9E81-46CC-93F5-F19653DD6E14}" srcOrd="2" destOrd="0" presId="urn:microsoft.com/office/officeart/2018/5/layout/IconCircleLabelList"/>
    <dgm:cxn modelId="{763BEAF4-3912-4DE1-A59A-097B65903096}" type="presParOf" srcId="{79A7CFDE-9E81-46CC-93F5-F19653DD6E14}" destId="{96564652-6DD3-402C-8DC5-454360304A91}" srcOrd="0" destOrd="0" presId="urn:microsoft.com/office/officeart/2018/5/layout/IconCircleLabelList"/>
    <dgm:cxn modelId="{C4388200-186A-4FE6-8E7B-8858B8AC44EA}" type="presParOf" srcId="{79A7CFDE-9E81-46CC-93F5-F19653DD6E14}" destId="{D0974AA1-CC3F-4B2E-99EB-68B4393FCD46}" srcOrd="1" destOrd="0" presId="urn:microsoft.com/office/officeart/2018/5/layout/IconCircleLabelList"/>
    <dgm:cxn modelId="{EFF9D72A-A52B-4B24-A221-4FC2E34F73C2}" type="presParOf" srcId="{79A7CFDE-9E81-46CC-93F5-F19653DD6E14}" destId="{B63DFCE9-0F24-4BC3-BF1A-2AAA9400F64E}" srcOrd="2" destOrd="0" presId="urn:microsoft.com/office/officeart/2018/5/layout/IconCircleLabelList"/>
    <dgm:cxn modelId="{C6B32A4C-7685-4DEA-9E2B-D0716F37449F}" type="presParOf" srcId="{79A7CFDE-9E81-46CC-93F5-F19653DD6E14}" destId="{22D90A3F-85B9-43FF-A2F1-EA02134EB2F6}" srcOrd="3" destOrd="0" presId="urn:microsoft.com/office/officeart/2018/5/layout/IconCircleLabelList"/>
    <dgm:cxn modelId="{E8639AC6-B68A-41F9-A150-FA563020205D}" type="presParOf" srcId="{CC25AEC7-9C4E-41CB-8B25-76226E324395}" destId="{4AE7950F-81D7-4D0F-9759-C0CC7C59E218}" srcOrd="3" destOrd="0" presId="urn:microsoft.com/office/officeart/2018/5/layout/IconCircleLabelList"/>
    <dgm:cxn modelId="{72BF2196-E992-4104-9B4C-C6029ED455CB}" type="presParOf" srcId="{CC25AEC7-9C4E-41CB-8B25-76226E324395}" destId="{C983185F-8288-4387-A172-69FDB59AEE00}" srcOrd="4" destOrd="0" presId="urn:microsoft.com/office/officeart/2018/5/layout/IconCircleLabelList"/>
    <dgm:cxn modelId="{E45A4BF1-8DD4-4B60-828F-3971F753A8C7}" type="presParOf" srcId="{C983185F-8288-4387-A172-69FDB59AEE00}" destId="{FEA91F27-B037-49B4-98F8-3AF7208B1143}" srcOrd="0" destOrd="0" presId="urn:microsoft.com/office/officeart/2018/5/layout/IconCircleLabelList"/>
    <dgm:cxn modelId="{EC6BC5B6-B535-4A81-BD27-713379E2C661}" type="presParOf" srcId="{C983185F-8288-4387-A172-69FDB59AEE00}" destId="{6B87D0D3-AC1A-4072-A1E8-162B78D21181}" srcOrd="1" destOrd="0" presId="urn:microsoft.com/office/officeart/2018/5/layout/IconCircleLabelList"/>
    <dgm:cxn modelId="{C1685352-C658-4714-AB1B-A8608C3B1EBE}" type="presParOf" srcId="{C983185F-8288-4387-A172-69FDB59AEE00}" destId="{AEFF6F3F-689B-4A4B-95F6-8075D1A3160D}" srcOrd="2" destOrd="0" presId="urn:microsoft.com/office/officeart/2018/5/layout/IconCircleLabelList"/>
    <dgm:cxn modelId="{3D311A05-BD4E-4663-ACC8-82D6DB3FE65C}" type="presParOf" srcId="{C983185F-8288-4387-A172-69FDB59AEE00}" destId="{EC7EB40C-8E4C-43CE-A271-E99932730D23}" srcOrd="3" destOrd="0" presId="urn:microsoft.com/office/officeart/2018/5/layout/IconCircleLabelList"/>
    <dgm:cxn modelId="{629665F8-EB08-47A8-A132-A968732812C7}" type="presParOf" srcId="{CC25AEC7-9C4E-41CB-8B25-76226E324395}" destId="{ED658E41-76D0-404B-ACEC-69711AE8DB62}" srcOrd="5" destOrd="0" presId="urn:microsoft.com/office/officeart/2018/5/layout/IconCircleLabelList"/>
    <dgm:cxn modelId="{50F4667C-64D1-4784-BA9A-C6C3844D29B6}" type="presParOf" srcId="{CC25AEC7-9C4E-41CB-8B25-76226E324395}" destId="{77F82AE2-FE2D-4702-BC2C-2940CD53F8EB}" srcOrd="6" destOrd="0" presId="urn:microsoft.com/office/officeart/2018/5/layout/IconCircleLabelList"/>
    <dgm:cxn modelId="{14857553-B795-4AAC-8A63-CA9F35BC930B}" type="presParOf" srcId="{77F82AE2-FE2D-4702-BC2C-2940CD53F8EB}" destId="{014572D4-7298-40FE-9121-D2B83ED11766}" srcOrd="0" destOrd="0" presId="urn:microsoft.com/office/officeart/2018/5/layout/IconCircleLabelList"/>
    <dgm:cxn modelId="{802EC57F-895B-4F34-955A-ADC916A533B7}" type="presParOf" srcId="{77F82AE2-FE2D-4702-BC2C-2940CD53F8EB}" destId="{F9E29A30-F445-461F-B118-3FCC5A2B8A13}" srcOrd="1" destOrd="0" presId="urn:microsoft.com/office/officeart/2018/5/layout/IconCircleLabelList"/>
    <dgm:cxn modelId="{9DBAD7FA-0459-4627-8359-A09C4FAD0A4C}" type="presParOf" srcId="{77F82AE2-FE2D-4702-BC2C-2940CD53F8EB}" destId="{1D7D31AD-93C2-4F03-B8AD-6C617B848E2B}" srcOrd="2" destOrd="0" presId="urn:microsoft.com/office/officeart/2018/5/layout/IconCircleLabelList"/>
    <dgm:cxn modelId="{6512FB95-872D-40CD-97F7-6DA5F179910A}" type="presParOf" srcId="{77F82AE2-FE2D-4702-BC2C-2940CD53F8EB}" destId="{F03BB343-C9E4-4C0A-934C-4B1E054421E5}" srcOrd="3" destOrd="0" presId="urn:microsoft.com/office/officeart/2018/5/layout/IconCircleLabelList"/>
    <dgm:cxn modelId="{C8776AF6-FFB3-46CD-B541-2A7F7FB81711}" type="presParOf" srcId="{CC25AEC7-9C4E-41CB-8B25-76226E324395}" destId="{E1D96487-D485-4D55-8F4D-5041CF0301CF}" srcOrd="7" destOrd="0" presId="urn:microsoft.com/office/officeart/2018/5/layout/IconCircleLabelList"/>
    <dgm:cxn modelId="{994C435B-5EA6-457B-AA71-0A8B31397520}" type="presParOf" srcId="{CC25AEC7-9C4E-41CB-8B25-76226E324395}" destId="{2A6795D0-D0D3-4CCF-B31F-2A3BAD2D152D}" srcOrd="8" destOrd="0" presId="urn:microsoft.com/office/officeart/2018/5/layout/IconCircleLabelList"/>
    <dgm:cxn modelId="{A70451FC-27D0-45D6-B28C-D51653BEE7DC}" type="presParOf" srcId="{2A6795D0-D0D3-4CCF-B31F-2A3BAD2D152D}" destId="{5E9E2F4F-1159-4AE0-9DF9-45DDFAE65F4E}" srcOrd="0" destOrd="0" presId="urn:microsoft.com/office/officeart/2018/5/layout/IconCircleLabelList"/>
    <dgm:cxn modelId="{2CDEF615-7293-41CB-AB37-A89C832A4FB3}" type="presParOf" srcId="{2A6795D0-D0D3-4CCF-B31F-2A3BAD2D152D}" destId="{46C497D6-3C20-4F65-9D54-70D711674329}" srcOrd="1" destOrd="0" presId="urn:microsoft.com/office/officeart/2018/5/layout/IconCircleLabelList"/>
    <dgm:cxn modelId="{2EBA4F2D-F6A0-4AFC-8EF4-65FE9F9AC496}" type="presParOf" srcId="{2A6795D0-D0D3-4CCF-B31F-2A3BAD2D152D}" destId="{91DCA664-95D7-4AC6-8E96-1F8B378F877E}" srcOrd="2" destOrd="0" presId="urn:microsoft.com/office/officeart/2018/5/layout/IconCircleLabelList"/>
    <dgm:cxn modelId="{9A18B261-F7A5-4303-BA19-7E2469A97CB4}" type="presParOf" srcId="{2A6795D0-D0D3-4CCF-B31F-2A3BAD2D152D}" destId="{CAFB071A-EC79-4721-A669-3AC023E5DE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6E35D-1749-4DE0-8792-91F4E6880FA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3785DCD-32CA-4186-A731-6CDEB2744AE9}">
      <dgm:prSet/>
      <dgm:spPr/>
      <dgm:t>
        <a:bodyPr/>
        <a:lstStyle/>
        <a:p>
          <a:pPr>
            <a:defRPr cap="all"/>
          </a:pPr>
          <a:r>
            <a:rPr lang="en-US" b="1"/>
            <a:t>Pedido de Informação</a:t>
          </a:r>
          <a:r>
            <a:rPr lang="en-US"/>
            <a:t> - este pedido refere-se à disponibilização de informações públicas dados, documentos, arquivos, entre outros.</a:t>
          </a:r>
        </a:p>
      </dgm:t>
    </dgm:pt>
    <dgm:pt modelId="{561F78EF-1BC3-4989-9033-D41E7B2E0FFC}" type="parTrans" cxnId="{8340C37D-0624-4C50-8998-1D56B4BF390B}">
      <dgm:prSet/>
      <dgm:spPr/>
      <dgm:t>
        <a:bodyPr/>
        <a:lstStyle/>
        <a:p>
          <a:endParaRPr lang="en-US"/>
        </a:p>
      </dgm:t>
    </dgm:pt>
    <dgm:pt modelId="{5BEAA4C5-621C-4946-91FE-4770492E4ADF}" type="sibTrans" cxnId="{8340C37D-0624-4C50-8998-1D56B4BF390B}">
      <dgm:prSet/>
      <dgm:spPr/>
      <dgm:t>
        <a:bodyPr/>
        <a:lstStyle/>
        <a:p>
          <a:endParaRPr lang="en-US"/>
        </a:p>
      </dgm:t>
    </dgm:pt>
    <dgm:pt modelId="{5EAB4D57-5ACF-4162-BC8F-900A0D750494}">
      <dgm:prSet/>
      <dgm:spPr/>
      <dgm:t>
        <a:bodyPr/>
        <a:lstStyle/>
        <a:p>
          <a:pPr>
            <a:defRPr cap="all"/>
          </a:pPr>
          <a:r>
            <a:rPr lang="en-US" dirty="0"/>
            <a:t>LEI 12.527 -LAI</a:t>
          </a:r>
        </a:p>
        <a:p>
          <a:pPr>
            <a:defRPr cap="all"/>
          </a:pPr>
          <a:r>
            <a:rPr lang="en-US" dirty="0"/>
            <a:t>Prazo legal: 20 dias, prorrogáveis por mais 10 dias (total: 30 dias)</a:t>
          </a:r>
        </a:p>
      </dgm:t>
    </dgm:pt>
    <dgm:pt modelId="{40F52A8E-A308-4DE8-B663-906C9FB2E9AA}" type="parTrans" cxnId="{AE26AE5D-A586-4151-8A2E-BD8DA6992DA0}">
      <dgm:prSet/>
      <dgm:spPr/>
      <dgm:t>
        <a:bodyPr/>
        <a:lstStyle/>
        <a:p>
          <a:endParaRPr lang="en-US"/>
        </a:p>
      </dgm:t>
    </dgm:pt>
    <dgm:pt modelId="{DD4D195B-1DC1-4A4A-A56E-BCDC00E75295}" type="sibTrans" cxnId="{AE26AE5D-A586-4151-8A2E-BD8DA6992DA0}">
      <dgm:prSet/>
      <dgm:spPr/>
      <dgm:t>
        <a:bodyPr/>
        <a:lstStyle/>
        <a:p>
          <a:endParaRPr lang="en-US"/>
        </a:p>
      </dgm:t>
    </dgm:pt>
    <dgm:pt modelId="{793EBCB4-76D1-44F0-94F9-21CC84E35575}" type="pres">
      <dgm:prSet presAssocID="{CF16E35D-1749-4DE0-8792-91F4E6880FA3}" presName="root" presStyleCnt="0">
        <dgm:presLayoutVars>
          <dgm:dir/>
          <dgm:resizeHandles val="exact"/>
        </dgm:presLayoutVars>
      </dgm:prSet>
      <dgm:spPr/>
    </dgm:pt>
    <dgm:pt modelId="{A1022917-0360-4D19-AD2C-492B9609A792}" type="pres">
      <dgm:prSet presAssocID="{93785DCD-32CA-4186-A731-6CDEB2744AE9}" presName="compNode" presStyleCnt="0"/>
      <dgm:spPr/>
    </dgm:pt>
    <dgm:pt modelId="{76E23A1E-39AB-4600-9039-87721ADAEBDF}" type="pres">
      <dgm:prSet presAssocID="{93785DCD-32CA-4186-A731-6CDEB2744AE9}" presName="iconBgRect" presStyleLbl="bgShp" presStyleIdx="0" presStyleCnt="2"/>
      <dgm:spPr/>
    </dgm:pt>
    <dgm:pt modelId="{C4D3C1AA-44A3-4229-ACC4-F3F537D5881C}" type="pres">
      <dgm:prSet presAssocID="{93785DCD-32CA-4186-A731-6CDEB2744AE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 de dados"/>
        </a:ext>
      </dgm:extLst>
    </dgm:pt>
    <dgm:pt modelId="{D3D6EB7D-82E7-44CF-BD86-71A0A0CE9785}" type="pres">
      <dgm:prSet presAssocID="{93785DCD-32CA-4186-A731-6CDEB2744AE9}" presName="spaceRect" presStyleCnt="0"/>
      <dgm:spPr/>
    </dgm:pt>
    <dgm:pt modelId="{45A2D4A1-CEF1-4DB9-A329-3F372A946E56}" type="pres">
      <dgm:prSet presAssocID="{93785DCD-32CA-4186-A731-6CDEB2744AE9}" presName="textRect" presStyleLbl="revTx" presStyleIdx="0" presStyleCnt="2">
        <dgm:presLayoutVars>
          <dgm:chMax val="1"/>
          <dgm:chPref val="1"/>
        </dgm:presLayoutVars>
      </dgm:prSet>
      <dgm:spPr/>
    </dgm:pt>
    <dgm:pt modelId="{8DD1E91E-45FC-4E89-8F9B-24A8286D8BFB}" type="pres">
      <dgm:prSet presAssocID="{5BEAA4C5-621C-4946-91FE-4770492E4ADF}" presName="sibTrans" presStyleCnt="0"/>
      <dgm:spPr/>
    </dgm:pt>
    <dgm:pt modelId="{4949CE05-E0A5-4BC3-8638-3B7E68AA34BF}" type="pres">
      <dgm:prSet presAssocID="{5EAB4D57-5ACF-4162-BC8F-900A0D750494}" presName="compNode" presStyleCnt="0"/>
      <dgm:spPr/>
    </dgm:pt>
    <dgm:pt modelId="{6150EF28-DF4D-4014-93D4-BE5572F5EE39}" type="pres">
      <dgm:prSet presAssocID="{5EAB4D57-5ACF-4162-BC8F-900A0D750494}" presName="iconBgRect" presStyleLbl="bgShp" presStyleIdx="1" presStyleCnt="2"/>
      <dgm:spPr/>
    </dgm:pt>
    <dgm:pt modelId="{EBC82371-2AD7-4A55-8D97-E25CD77CD788}" type="pres">
      <dgm:prSet presAssocID="{5EAB4D57-5ACF-4162-BC8F-900A0D7504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FA6E7797-8E0A-4015-A53B-D97FBB055E68}" type="pres">
      <dgm:prSet presAssocID="{5EAB4D57-5ACF-4162-BC8F-900A0D750494}" presName="spaceRect" presStyleCnt="0"/>
      <dgm:spPr/>
    </dgm:pt>
    <dgm:pt modelId="{A95258D0-EF0E-425C-BD8E-68A36E3AD2FE}" type="pres">
      <dgm:prSet presAssocID="{5EAB4D57-5ACF-4162-BC8F-900A0D75049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E26AE5D-A586-4151-8A2E-BD8DA6992DA0}" srcId="{CF16E35D-1749-4DE0-8792-91F4E6880FA3}" destId="{5EAB4D57-5ACF-4162-BC8F-900A0D750494}" srcOrd="1" destOrd="0" parTransId="{40F52A8E-A308-4DE8-B663-906C9FB2E9AA}" sibTransId="{DD4D195B-1DC1-4A4A-A56E-BCDC00E75295}"/>
    <dgm:cxn modelId="{8340C37D-0624-4C50-8998-1D56B4BF390B}" srcId="{CF16E35D-1749-4DE0-8792-91F4E6880FA3}" destId="{93785DCD-32CA-4186-A731-6CDEB2744AE9}" srcOrd="0" destOrd="0" parTransId="{561F78EF-1BC3-4989-9033-D41E7B2E0FFC}" sibTransId="{5BEAA4C5-621C-4946-91FE-4770492E4ADF}"/>
    <dgm:cxn modelId="{0EFEBBAA-38D1-403D-BCB7-56F65F16C809}" type="presOf" srcId="{93785DCD-32CA-4186-A731-6CDEB2744AE9}" destId="{45A2D4A1-CEF1-4DB9-A329-3F372A946E56}" srcOrd="0" destOrd="0" presId="urn:microsoft.com/office/officeart/2018/5/layout/IconCircleLabelList"/>
    <dgm:cxn modelId="{B14C76F7-A608-45B8-B9CA-95FF8246CACB}" type="presOf" srcId="{5EAB4D57-5ACF-4162-BC8F-900A0D750494}" destId="{A95258D0-EF0E-425C-BD8E-68A36E3AD2FE}" srcOrd="0" destOrd="0" presId="urn:microsoft.com/office/officeart/2018/5/layout/IconCircleLabelList"/>
    <dgm:cxn modelId="{7222FAF9-3C83-43A0-93B7-F3C0F4933296}" type="presOf" srcId="{CF16E35D-1749-4DE0-8792-91F4E6880FA3}" destId="{793EBCB4-76D1-44F0-94F9-21CC84E35575}" srcOrd="0" destOrd="0" presId="urn:microsoft.com/office/officeart/2018/5/layout/IconCircleLabelList"/>
    <dgm:cxn modelId="{21E503AF-69B3-48D3-ACEF-19278F48170D}" type="presParOf" srcId="{793EBCB4-76D1-44F0-94F9-21CC84E35575}" destId="{A1022917-0360-4D19-AD2C-492B9609A792}" srcOrd="0" destOrd="0" presId="urn:microsoft.com/office/officeart/2018/5/layout/IconCircleLabelList"/>
    <dgm:cxn modelId="{F0C4AEDB-E11D-4011-AD70-E0CC33697922}" type="presParOf" srcId="{A1022917-0360-4D19-AD2C-492B9609A792}" destId="{76E23A1E-39AB-4600-9039-87721ADAEBDF}" srcOrd="0" destOrd="0" presId="urn:microsoft.com/office/officeart/2018/5/layout/IconCircleLabelList"/>
    <dgm:cxn modelId="{02AA72A5-29A0-4D64-A5B4-10E9F8CB5756}" type="presParOf" srcId="{A1022917-0360-4D19-AD2C-492B9609A792}" destId="{C4D3C1AA-44A3-4229-ACC4-F3F537D5881C}" srcOrd="1" destOrd="0" presId="urn:microsoft.com/office/officeart/2018/5/layout/IconCircleLabelList"/>
    <dgm:cxn modelId="{CA512240-C11C-4BB9-87C2-31FD781897E7}" type="presParOf" srcId="{A1022917-0360-4D19-AD2C-492B9609A792}" destId="{D3D6EB7D-82E7-44CF-BD86-71A0A0CE9785}" srcOrd="2" destOrd="0" presId="urn:microsoft.com/office/officeart/2018/5/layout/IconCircleLabelList"/>
    <dgm:cxn modelId="{C4CEE11B-F8F7-4C43-9E32-04435117BD6F}" type="presParOf" srcId="{A1022917-0360-4D19-AD2C-492B9609A792}" destId="{45A2D4A1-CEF1-4DB9-A329-3F372A946E56}" srcOrd="3" destOrd="0" presId="urn:microsoft.com/office/officeart/2018/5/layout/IconCircleLabelList"/>
    <dgm:cxn modelId="{309F001B-23B5-493D-9F26-2E4050D2BE08}" type="presParOf" srcId="{793EBCB4-76D1-44F0-94F9-21CC84E35575}" destId="{8DD1E91E-45FC-4E89-8F9B-24A8286D8BFB}" srcOrd="1" destOrd="0" presId="urn:microsoft.com/office/officeart/2018/5/layout/IconCircleLabelList"/>
    <dgm:cxn modelId="{C1F9563F-8F8D-4745-BB10-D73BBA3F547A}" type="presParOf" srcId="{793EBCB4-76D1-44F0-94F9-21CC84E35575}" destId="{4949CE05-E0A5-4BC3-8638-3B7E68AA34BF}" srcOrd="2" destOrd="0" presId="urn:microsoft.com/office/officeart/2018/5/layout/IconCircleLabelList"/>
    <dgm:cxn modelId="{ABF471E7-D14B-4AB6-A906-FE11B0C8C44A}" type="presParOf" srcId="{4949CE05-E0A5-4BC3-8638-3B7E68AA34BF}" destId="{6150EF28-DF4D-4014-93D4-BE5572F5EE39}" srcOrd="0" destOrd="0" presId="urn:microsoft.com/office/officeart/2018/5/layout/IconCircleLabelList"/>
    <dgm:cxn modelId="{C4908F69-6AE7-45C2-B6A2-ED9150DB4E73}" type="presParOf" srcId="{4949CE05-E0A5-4BC3-8638-3B7E68AA34BF}" destId="{EBC82371-2AD7-4A55-8D97-E25CD77CD788}" srcOrd="1" destOrd="0" presId="urn:microsoft.com/office/officeart/2018/5/layout/IconCircleLabelList"/>
    <dgm:cxn modelId="{F2C16BFD-69D4-469F-BAB9-CF2E655DB365}" type="presParOf" srcId="{4949CE05-E0A5-4BC3-8638-3B7E68AA34BF}" destId="{FA6E7797-8E0A-4015-A53B-D97FBB055E68}" srcOrd="2" destOrd="0" presId="urn:microsoft.com/office/officeart/2018/5/layout/IconCircleLabelList"/>
    <dgm:cxn modelId="{5CBB498B-294F-4810-82CF-D7253ABCB1E0}" type="presParOf" srcId="{4949CE05-E0A5-4BC3-8638-3B7E68AA34BF}" destId="{A95258D0-EF0E-425C-BD8E-68A36E3AD2F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F2960-03D2-42DC-A4E3-258F0D18E8CD}">
      <dsp:nvSpPr>
        <dsp:cNvPr id="0" name=""/>
        <dsp:cNvSpPr/>
      </dsp:nvSpPr>
      <dsp:spPr>
        <a:xfrm>
          <a:off x="0" y="205414"/>
          <a:ext cx="9179881" cy="18735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E797-599D-40EB-9599-1E78DD758795}">
      <dsp:nvSpPr>
        <dsp:cNvPr id="0" name=""/>
        <dsp:cNvSpPr/>
      </dsp:nvSpPr>
      <dsp:spPr>
        <a:xfrm>
          <a:off x="566762" y="626973"/>
          <a:ext cx="1030477" cy="1030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4AC1-3A69-4165-9CF4-0E41B24076CB}">
      <dsp:nvSpPr>
        <dsp:cNvPr id="0" name=""/>
        <dsp:cNvSpPr/>
      </dsp:nvSpPr>
      <dsp:spPr>
        <a:xfrm>
          <a:off x="2164002" y="205414"/>
          <a:ext cx="6885935" cy="210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75" tIns="223075" rIns="223075" bIns="2230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 SECTI/FAPESB atenderam a todas as demandas dentro dos prazos legais estabelecidos, apresentando os seguintes tempos de resposta: 20,45% das demandas foram solucionadas em 1 dia; 15,91% em 5 dias; 38,64% foram encerradas entre 6 à 10 dias; 11,36% em 11 à 20 dias; 11,36% entre 21 à 30 dias; 2,17% em 31 à 60 dias, sem registros de respostas superiores a 60 dias ou pendências. Ressalta-se que todas as solicitações foram tratadas dentro do prazo máximo estipulado de 30 dias para pedidos de informações pela Lei de Acesso à Informação (LAI) e de 60 dias para as demais demandas, conforme gráfico 2.</a:t>
          </a:r>
          <a:endParaRPr lang="en-US" sz="1400" kern="1200" dirty="0"/>
        </a:p>
      </dsp:txBody>
      <dsp:txXfrm>
        <a:off x="2164002" y="205414"/>
        <a:ext cx="6885935" cy="2107795"/>
      </dsp:txXfrm>
    </dsp:sp>
    <dsp:sp modelId="{E0F7CF22-37E8-4E41-88AB-802DD3E64634}">
      <dsp:nvSpPr>
        <dsp:cNvPr id="0" name=""/>
        <dsp:cNvSpPr/>
      </dsp:nvSpPr>
      <dsp:spPr>
        <a:xfrm>
          <a:off x="0" y="2687929"/>
          <a:ext cx="9179881" cy="18735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A5CC4-2857-4AFF-B5D5-5A6AF77D991C}">
      <dsp:nvSpPr>
        <dsp:cNvPr id="0" name=""/>
        <dsp:cNvSpPr/>
      </dsp:nvSpPr>
      <dsp:spPr>
        <a:xfrm>
          <a:off x="566762" y="3109488"/>
          <a:ext cx="1030477" cy="1030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8DF3-691E-4C78-B099-C618D50B0808}">
      <dsp:nvSpPr>
        <dsp:cNvPr id="0" name=""/>
        <dsp:cNvSpPr/>
      </dsp:nvSpPr>
      <dsp:spPr>
        <a:xfrm>
          <a:off x="2164002" y="2687929"/>
          <a:ext cx="6885935" cy="210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75" tIns="223075" rIns="223075" bIns="2230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Pedidos de acesso à informação, de acordo com art. 9º §1º da Lei Estadual 12.618/12, terão prazo de resposta de 20 (vinte) dias, prorrogáveis por mais 10 (dez) dias, mediante justificativa.</a:t>
          </a:r>
          <a:endParaRPr lang="en-US" sz="1400" kern="1200"/>
        </a:p>
      </dsp:txBody>
      <dsp:txXfrm>
        <a:off x="2164002" y="2687929"/>
        <a:ext cx="6885935" cy="210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2F6F-9583-4E62-8157-BF6338253A59}">
      <dsp:nvSpPr>
        <dsp:cNvPr id="0" name=""/>
        <dsp:cNvSpPr/>
      </dsp:nvSpPr>
      <dsp:spPr>
        <a:xfrm>
          <a:off x="325496" y="563066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D2C76-377D-4878-AF9F-D498129C8F01}">
      <dsp:nvSpPr>
        <dsp:cNvPr id="0" name=""/>
        <dsp:cNvSpPr/>
      </dsp:nvSpPr>
      <dsp:spPr>
        <a:xfrm>
          <a:off x="540072" y="777642"/>
          <a:ext cx="577705" cy="577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473D2-4C96-4C07-87DF-684E8FD33F87}">
      <dsp:nvSpPr>
        <dsp:cNvPr id="0" name=""/>
        <dsp:cNvSpPr/>
      </dsp:nvSpPr>
      <dsp:spPr>
        <a:xfrm>
          <a:off x="3632" y="1883534"/>
          <a:ext cx="1650585" cy="96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 dirty="0"/>
            <a:t>Sugestão: </a:t>
          </a:r>
          <a:r>
            <a:rPr lang="pt-BR" sz="1000" kern="1200" dirty="0"/>
            <a:t>através da sugestão você pode propor alguma ideia ou a formulação de proposta de aprimoramento de políticas e serviços prestados pela SECTI e/ou pela FAPESB. </a:t>
          </a:r>
          <a:endParaRPr lang="en-US" sz="1100" kern="1200" dirty="0"/>
        </a:p>
      </dsp:txBody>
      <dsp:txXfrm>
        <a:off x="3632" y="1883534"/>
        <a:ext cx="1650585" cy="969719"/>
      </dsp:txXfrm>
    </dsp:sp>
    <dsp:sp modelId="{96564652-6DD3-402C-8DC5-454360304A91}">
      <dsp:nvSpPr>
        <dsp:cNvPr id="0" name=""/>
        <dsp:cNvSpPr/>
      </dsp:nvSpPr>
      <dsp:spPr>
        <a:xfrm>
          <a:off x="2264934" y="563066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74AA1-CC3F-4B2E-99EB-68B4393FCD46}">
      <dsp:nvSpPr>
        <dsp:cNvPr id="0" name=""/>
        <dsp:cNvSpPr/>
      </dsp:nvSpPr>
      <dsp:spPr>
        <a:xfrm>
          <a:off x="2479510" y="777642"/>
          <a:ext cx="577705" cy="577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90A3F-85B9-43FF-A2F1-EA02134EB2F6}">
      <dsp:nvSpPr>
        <dsp:cNvPr id="0" name=""/>
        <dsp:cNvSpPr/>
      </dsp:nvSpPr>
      <dsp:spPr>
        <a:xfrm>
          <a:off x="1943070" y="1883534"/>
          <a:ext cx="1650585" cy="96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Elogio: </a:t>
          </a:r>
          <a:r>
            <a:rPr lang="pt-BR" sz="1100" kern="1200"/>
            <a:t>através do elogio você pode demonstrar sua satisfação com algum serviço que foi prestado ou com o atendimento.  </a:t>
          </a:r>
          <a:endParaRPr lang="en-US" sz="1100" kern="1200"/>
        </a:p>
      </dsp:txBody>
      <dsp:txXfrm>
        <a:off x="1943070" y="1883534"/>
        <a:ext cx="1650585" cy="969719"/>
      </dsp:txXfrm>
    </dsp:sp>
    <dsp:sp modelId="{FEA91F27-B037-49B4-98F8-3AF7208B1143}">
      <dsp:nvSpPr>
        <dsp:cNvPr id="0" name=""/>
        <dsp:cNvSpPr/>
      </dsp:nvSpPr>
      <dsp:spPr>
        <a:xfrm>
          <a:off x="4204373" y="563066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7D0D3-AC1A-4072-A1E8-162B78D21181}">
      <dsp:nvSpPr>
        <dsp:cNvPr id="0" name=""/>
        <dsp:cNvSpPr/>
      </dsp:nvSpPr>
      <dsp:spPr>
        <a:xfrm>
          <a:off x="4418949" y="777642"/>
          <a:ext cx="577705" cy="577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EB40C-8E4C-43CE-A271-E99932730D23}">
      <dsp:nvSpPr>
        <dsp:cNvPr id="0" name=""/>
        <dsp:cNvSpPr/>
      </dsp:nvSpPr>
      <dsp:spPr>
        <a:xfrm>
          <a:off x="3882509" y="1883534"/>
          <a:ext cx="1650585" cy="96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/>
            <a:t>Solicitação: </a:t>
          </a:r>
          <a:r>
            <a:rPr lang="pt-BR" sz="1100" kern="1200"/>
            <a:t>esta solicitação é o requerimento de adoção de alguma providência por parte da SECTI e/ou FAPESB  </a:t>
          </a:r>
          <a:endParaRPr lang="en-US" sz="1100" kern="1200"/>
        </a:p>
      </dsp:txBody>
      <dsp:txXfrm>
        <a:off x="3882509" y="1883534"/>
        <a:ext cx="1650585" cy="969719"/>
      </dsp:txXfrm>
    </dsp:sp>
    <dsp:sp modelId="{014572D4-7298-40FE-9121-D2B83ED11766}">
      <dsp:nvSpPr>
        <dsp:cNvPr id="0" name=""/>
        <dsp:cNvSpPr/>
      </dsp:nvSpPr>
      <dsp:spPr>
        <a:xfrm>
          <a:off x="6143811" y="563066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29A30-F445-461F-B118-3FCC5A2B8A13}">
      <dsp:nvSpPr>
        <dsp:cNvPr id="0" name=""/>
        <dsp:cNvSpPr/>
      </dsp:nvSpPr>
      <dsp:spPr>
        <a:xfrm>
          <a:off x="6358387" y="777642"/>
          <a:ext cx="577705" cy="577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BB343-C9E4-4C0A-934C-4B1E054421E5}">
      <dsp:nvSpPr>
        <dsp:cNvPr id="0" name=""/>
        <dsp:cNvSpPr/>
      </dsp:nvSpPr>
      <dsp:spPr>
        <a:xfrm>
          <a:off x="5821947" y="1883534"/>
          <a:ext cx="1650585" cy="96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 dirty="0"/>
            <a:t>Reclamação</a:t>
          </a:r>
          <a:r>
            <a:rPr lang="pt-BR" sz="1100" kern="1200" dirty="0"/>
            <a:t>: meio em que você pode demonstrar sua insatisfação relativa a serviço público.  </a:t>
          </a:r>
          <a:endParaRPr lang="en-US" sz="1100" kern="1200" dirty="0"/>
        </a:p>
      </dsp:txBody>
      <dsp:txXfrm>
        <a:off x="5821947" y="1883534"/>
        <a:ext cx="1650585" cy="969719"/>
      </dsp:txXfrm>
    </dsp:sp>
    <dsp:sp modelId="{5E9E2F4F-1159-4AE0-9DF9-45DDFAE65F4E}">
      <dsp:nvSpPr>
        <dsp:cNvPr id="0" name=""/>
        <dsp:cNvSpPr/>
      </dsp:nvSpPr>
      <dsp:spPr>
        <a:xfrm>
          <a:off x="8083250" y="563066"/>
          <a:ext cx="1006857" cy="10068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497D6-3C20-4F65-9D54-70D711674329}">
      <dsp:nvSpPr>
        <dsp:cNvPr id="0" name=""/>
        <dsp:cNvSpPr/>
      </dsp:nvSpPr>
      <dsp:spPr>
        <a:xfrm>
          <a:off x="8297826" y="803901"/>
          <a:ext cx="577705" cy="5251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071A-EC79-4721-A669-3AC023E5DE2E}">
      <dsp:nvSpPr>
        <dsp:cNvPr id="0" name=""/>
        <dsp:cNvSpPr/>
      </dsp:nvSpPr>
      <dsp:spPr>
        <a:xfrm>
          <a:off x="7761385" y="1883534"/>
          <a:ext cx="1650585" cy="96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b="1" kern="1200" dirty="0"/>
            <a:t>Denúncia: </a:t>
          </a:r>
          <a:r>
            <a:rPr lang="pt-BR" sz="1100" kern="1200" dirty="0"/>
            <a:t>comunicação sobre ato ilícito, que deve ser encaminhado aos órgãos de controle interno ou externo para resolução. </a:t>
          </a:r>
          <a:endParaRPr lang="en-US" sz="1100" kern="1200" dirty="0"/>
        </a:p>
      </dsp:txBody>
      <dsp:txXfrm>
        <a:off x="7761385" y="1883534"/>
        <a:ext cx="1650585" cy="969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23A1E-39AB-4600-9039-87721ADAEBD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3C1AA-44A3-4229-ACC4-F3F537D5881C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2D4A1-CEF1-4DB9-A329-3F372A946E56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Pedido de Informação</a:t>
          </a:r>
          <a:r>
            <a:rPr lang="en-US" sz="1300" kern="1200"/>
            <a:t> - este pedido refere-se à disponibilização de informações públicas dados, documentos, arquivos, entre outros.</a:t>
          </a:r>
        </a:p>
      </dsp:txBody>
      <dsp:txXfrm>
        <a:off x="1342800" y="3255669"/>
        <a:ext cx="3600000" cy="720000"/>
      </dsp:txXfrm>
    </dsp:sp>
    <dsp:sp modelId="{6150EF28-DF4D-4014-93D4-BE5572F5EE39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82371-2AD7-4A55-8D97-E25CD77CD78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58D0-EF0E-425C-BD8E-68A36E3AD2FE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LEI 12.527 -LAI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Prazo legal: 20 dias, prorrogáveis por mais 10 dias (total: 30 dias)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6E4C-21F8-4FB2-BA0F-01BEFE5F9E09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584F-1950-4E89-BE1D-3BE7A7080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70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03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72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65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00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9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9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pt-BR" smtClean="0"/>
              <a:pPr marL="38100">
                <a:lnSpc>
                  <a:spcPts val="1240"/>
                </a:lnSpc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1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27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37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99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0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9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7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32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8186-2C20-4B4F-95D6-8EABA74FDFDE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588E4A-753C-4F7A-951A-551ABBF4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ag.ouvidoriageral.ba.gov.br/tag/NovaManif.dll/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9067" y="1236422"/>
            <a:ext cx="6353175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algn="ctr">
              <a:spcBef>
                <a:spcPts val="105"/>
              </a:spcBef>
            </a:pPr>
            <a:r>
              <a:rPr sz="2400" b="1" spc="-25" dirty="0">
                <a:latin typeface="Calibri"/>
                <a:cs typeface="Calibri"/>
              </a:rPr>
              <a:t>RELATÓRIO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lang="pt-BR" sz="2400" b="1" spc="-10" dirty="0">
                <a:latin typeface="Calibri"/>
                <a:cs typeface="Calibri"/>
              </a:rPr>
              <a:t>ANUAL</a:t>
            </a:r>
          </a:p>
          <a:p>
            <a:pPr marL="125095" algn="ctr">
              <a:spcBef>
                <a:spcPts val="105"/>
              </a:spcBef>
            </a:pPr>
            <a:endParaRPr lang="pt-BR" sz="2400" b="1" spc="-10" dirty="0">
              <a:latin typeface="Calibri"/>
              <a:cs typeface="Calibri"/>
            </a:endParaRPr>
          </a:p>
          <a:p>
            <a:pPr marL="125095" algn="ctr">
              <a:spcBef>
                <a:spcPts val="105"/>
              </a:spcBef>
            </a:pPr>
            <a:endParaRPr lang="pt-BR" sz="2400" b="1" spc="-10" dirty="0">
              <a:latin typeface="Calibri"/>
              <a:cs typeface="Calibri"/>
            </a:endParaRPr>
          </a:p>
          <a:p>
            <a:pPr marL="125095" algn="ctr">
              <a:spcBef>
                <a:spcPts val="105"/>
              </a:spcBef>
            </a:pPr>
            <a:endParaRPr lang="pt-BR" sz="2750" dirty="0">
              <a:latin typeface="Calibri"/>
              <a:cs typeface="Calibri"/>
            </a:endParaRPr>
          </a:p>
          <a:p>
            <a:pPr marL="125730" algn="ctr"/>
            <a:r>
              <a:rPr lang="pt-BR" sz="2000" b="1" spc="-5" dirty="0">
                <a:latin typeface="Calibri"/>
                <a:cs typeface="Calibri"/>
              </a:rPr>
              <a:t>SECRETARIA DE CIÊNCIA, TECNOLOGIA E INOVAÇÃO</a:t>
            </a:r>
            <a:endParaRPr lang="pt-BR" sz="2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r>
              <a:rPr lang="pt-BR" sz="2000" b="1" dirty="0">
                <a:latin typeface="Calibri"/>
                <a:cs typeface="Calibri"/>
              </a:rPr>
              <a:t>JANEIRO DE 2023 – DEZEMBRO DE 2023</a:t>
            </a: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lang="pt-BR" sz="2000" b="1" dirty="0">
              <a:latin typeface="Calibri"/>
              <a:cs typeface="Calibri"/>
            </a:endParaRPr>
          </a:p>
          <a:p>
            <a:pPr marL="123825" algn="ctr">
              <a:spcBef>
                <a:spcPts val="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3640" y="6179431"/>
            <a:ext cx="33331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Secretaria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10" dirty="0">
                <a:latin typeface="Calibri"/>
                <a:cs typeface="Calibri"/>
              </a:rPr>
              <a:t> Comunicação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Social- </a:t>
            </a:r>
            <a:r>
              <a:rPr sz="1500" b="1" spc="-10" dirty="0">
                <a:latin typeface="Calibri"/>
                <a:cs typeface="Calibri"/>
              </a:rPr>
              <a:t>SECOM</a:t>
            </a:r>
            <a:endParaRPr sz="1500" dirty="0">
              <a:latin typeface="Calibri"/>
              <a:cs typeface="Calibri"/>
            </a:endParaRPr>
          </a:p>
          <a:p>
            <a:pPr marL="50800">
              <a:lnSpc>
                <a:spcPts val="1620"/>
              </a:lnSpc>
            </a:pPr>
            <a:r>
              <a:rPr sz="1500" b="1" spc="-5" dirty="0">
                <a:latin typeface="Calibri"/>
                <a:cs typeface="Calibri"/>
              </a:rPr>
              <a:t>Ouvidoria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Geral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do</a:t>
            </a:r>
            <a:r>
              <a:rPr sz="1500" b="1" spc="-5" dirty="0">
                <a:latin typeface="Calibri"/>
                <a:cs typeface="Calibri"/>
              </a:rPr>
              <a:t> Estado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da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Bahia-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OGE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60878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</a:t>
            </a:fld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C96A43-7B38-F98E-B0BD-4130B0673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78" y="5557482"/>
            <a:ext cx="20574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B768D51D-5001-D27F-ED6F-B9DD05B9638F}"/>
              </a:ext>
            </a:extLst>
          </p:cNvPr>
          <p:cNvSpPr txBox="1"/>
          <p:nvPr/>
        </p:nvSpPr>
        <p:spPr>
          <a:xfrm>
            <a:off x="1758493" y="392049"/>
            <a:ext cx="73844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lang="pt-BR" sz="800" b="1" spc="-5" dirty="0">
                <a:solidFill>
                  <a:srgbClr val="C0504D"/>
                </a:solidFill>
                <a:latin typeface="Calibri"/>
                <a:cs typeface="Calibri"/>
              </a:rPr>
              <a:t> Especializada da SECTI /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id="{75765FF7-AB31-E0B6-BB95-F329C1378C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8526" y="93079"/>
            <a:ext cx="1232374" cy="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2768600"/>
            <a:ext cx="880970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i="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ANÁLISE DOS DADOS BÁSICOS </a:t>
            </a:r>
            <a:br>
              <a:rPr lang="pt-BR" sz="4800" b="1" i="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</a:br>
            <a:r>
              <a:rPr lang="pt-BR" sz="4800" b="1" i="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 GRÁFICOS</a:t>
            </a:r>
            <a:endParaRPr lang="pt-BR" sz="4800" dirty="0">
              <a:solidFill>
                <a:srgbClr val="149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 I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D04CDAF-D026-C977-E6BC-283AE29E9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872315"/>
              </p:ext>
            </p:extLst>
          </p:nvPr>
        </p:nvGraphicFramePr>
        <p:xfrm>
          <a:off x="372864" y="2611990"/>
          <a:ext cx="4319588" cy="273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247CBC1-5DB8-B679-FA60-C46041856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383117"/>
              </p:ext>
            </p:extLst>
          </p:nvPr>
        </p:nvGraphicFramePr>
        <p:xfrm>
          <a:off x="5197276" y="2592940"/>
          <a:ext cx="4319588" cy="273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D4C51CA-E46F-86EF-B823-5FE50048D913}"/>
              </a:ext>
            </a:extLst>
          </p:cNvPr>
          <p:cNvSpPr txBox="1"/>
          <p:nvPr/>
        </p:nvSpPr>
        <p:spPr>
          <a:xfrm>
            <a:off x="342040" y="1276088"/>
            <a:ext cx="971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0" spc="-1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Porcentagem das Manifestações</a:t>
            </a:r>
            <a:r>
              <a:rPr lang="pt-BR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kern="0" spc="-1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</a:t>
            </a:r>
            <a:r>
              <a:rPr lang="pt-BR" kern="0" spc="1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kern="0" spc="-5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pt-BR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kern="0" spc="-5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</a:t>
            </a:r>
            <a:r>
              <a:rPr lang="pt-BR" kern="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kern="0" spc="-1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públicos</a:t>
            </a:r>
            <a:r>
              <a:rPr lang="pt-BR" kern="0" spc="15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kern="0" spc="-5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estaduais da SECTI – FAPESB </a:t>
            </a:r>
            <a:endParaRPr lang="pt-BR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E410799-F235-1ED8-E8A0-94F570428BDD}"/>
              </a:ext>
            </a:extLst>
          </p:cNvPr>
          <p:cNvSpPr txBox="1"/>
          <p:nvPr/>
        </p:nvSpPr>
        <p:spPr>
          <a:xfrm>
            <a:off x="577763" y="427649"/>
            <a:ext cx="73844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SECTI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C0AB0639-3B7B-B146-4F9F-FF405320A4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6619" y="99492"/>
            <a:ext cx="1232374" cy="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0380477-E160-E796-08A3-7A14EEB15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30530"/>
              </p:ext>
            </p:extLst>
          </p:nvPr>
        </p:nvGraphicFramePr>
        <p:xfrm>
          <a:off x="2435551" y="1008405"/>
          <a:ext cx="7298109" cy="445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63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7" name="Isosceles Triangle 1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1" name="Isosceles Triangle 1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Isosceles Triangle 1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43" name="Rectangle 1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7" name="Isosceles Triangle 2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Isosceles Triangle 2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2" name="Isosceles Triangle 2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53" name="Rectangle 3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5285C7-982E-C306-A7F7-C197580C2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347614"/>
              </p:ext>
            </p:extLst>
          </p:nvPr>
        </p:nvGraphicFramePr>
        <p:xfrm>
          <a:off x="989932" y="1155440"/>
          <a:ext cx="6981825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89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5692" y="239649"/>
            <a:ext cx="73844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SECTI 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4631" y="713936"/>
            <a:ext cx="8307926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/>
              <a:t>Análise</a:t>
            </a:r>
            <a:r>
              <a:rPr sz="2800" b="1" spc="-15" dirty="0"/>
              <a:t> </a:t>
            </a:r>
            <a:r>
              <a:rPr sz="2800" b="1" spc="-20" dirty="0"/>
              <a:t>referente</a:t>
            </a:r>
            <a:r>
              <a:rPr sz="2800" b="1" spc="15" dirty="0"/>
              <a:t> </a:t>
            </a:r>
            <a:r>
              <a:rPr sz="2800" b="1" dirty="0"/>
              <a:t>ao</a:t>
            </a:r>
            <a:r>
              <a:rPr sz="2800" b="1" spc="-5" dirty="0"/>
              <a:t> desdobramento</a:t>
            </a:r>
            <a:r>
              <a:rPr sz="2800" b="1" spc="-20" dirty="0"/>
              <a:t> </a:t>
            </a:r>
            <a:r>
              <a:rPr sz="2800" b="1" spc="-5" dirty="0"/>
              <a:t>das</a:t>
            </a:r>
            <a:r>
              <a:rPr sz="2800" b="1" spc="5" dirty="0"/>
              <a:t> </a:t>
            </a:r>
            <a:r>
              <a:rPr lang="pt-BR" sz="2800" b="1" spc="-5" dirty="0"/>
              <a:t>t</a:t>
            </a:r>
            <a:r>
              <a:rPr sz="2800" b="1" spc="-5" dirty="0"/>
              <a:t>ipologia</a:t>
            </a:r>
            <a:r>
              <a:rPr lang="pt-BR" sz="2800" b="1" spc="-5" dirty="0"/>
              <a:t>s</a:t>
            </a:r>
            <a:r>
              <a:rPr sz="2800" b="1" spc="-5" dirty="0"/>
              <a:t>,</a:t>
            </a:r>
            <a:r>
              <a:rPr sz="2800" b="1" spc="15" dirty="0"/>
              <a:t> </a:t>
            </a:r>
            <a:r>
              <a:rPr sz="2800" b="1" spc="-10" dirty="0"/>
              <a:t>comparando </a:t>
            </a:r>
            <a:r>
              <a:rPr sz="2800" b="1" spc="-395" dirty="0"/>
              <a:t> </a:t>
            </a:r>
            <a:r>
              <a:rPr sz="2800" b="1" spc="-5" dirty="0"/>
              <a:t>os</a:t>
            </a:r>
            <a:r>
              <a:rPr sz="2800" b="1" spc="-15" dirty="0"/>
              <a:t> </a:t>
            </a:r>
            <a:r>
              <a:rPr sz="2800" b="1" dirty="0"/>
              <a:t>anos</a:t>
            </a:r>
            <a:r>
              <a:rPr sz="2800" b="1" spc="5" dirty="0"/>
              <a:t> </a:t>
            </a:r>
            <a:r>
              <a:rPr sz="2800" b="1" spc="-5" dirty="0"/>
              <a:t>de</a:t>
            </a:r>
            <a:r>
              <a:rPr sz="2800" b="1" dirty="0"/>
              <a:t> </a:t>
            </a:r>
            <a:r>
              <a:rPr lang="pt-BR" sz="2800" b="1" dirty="0"/>
              <a:t>2022 </a:t>
            </a:r>
            <a:r>
              <a:rPr sz="2800" b="1" dirty="0"/>
              <a:t>e</a:t>
            </a:r>
            <a:r>
              <a:rPr sz="2800" b="1" spc="-5" dirty="0"/>
              <a:t> </a:t>
            </a:r>
            <a:r>
              <a:rPr lang="pt-BR" sz="2800" b="1" spc="-5" dirty="0"/>
              <a:t>2023</a:t>
            </a:r>
            <a:endParaRPr sz="2800" b="1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91199"/>
              </p:ext>
            </p:extLst>
          </p:nvPr>
        </p:nvGraphicFramePr>
        <p:xfrm>
          <a:off x="937957" y="2364008"/>
          <a:ext cx="3888104" cy="2922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2453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DESDOBRAMENTO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POR TIPOLOGIA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1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100" b="1" dirty="0">
                          <a:latin typeface="Calibri"/>
                          <a:cs typeface="Calibri"/>
                        </a:rPr>
                        <a:t>ANO 2022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pPr marL="382905">
                        <a:lnSpc>
                          <a:spcPts val="128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TIPOLOGIA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QUANTIDADE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endParaRPr lang="pt-BR" sz="11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lang="pt-BR" sz="1100" dirty="0">
                          <a:latin typeface="Calibri"/>
                          <a:cs typeface="Calibri"/>
                        </a:rPr>
                        <a:t>INFORMAÇÃO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84434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RECLAMAÇÃO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spc="-5" dirty="0">
                        <a:latin typeface="+mn-lt"/>
                        <a:cs typeface="Calibri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spc="-5" dirty="0">
                        <a:latin typeface="+mn-lt"/>
                        <a:cs typeface="Calibri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5" dirty="0">
                          <a:latin typeface="+mn-lt"/>
                          <a:cs typeface="Calibri"/>
                        </a:rPr>
                        <a:t>SUGESTÃO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SOLICITAÇÃO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525" marR="0" lvl="0" indent="0" defTabSz="914400" eaLnBrk="1" fontAlgn="auto" latinLnBrk="0" hangingPunct="1">
                        <a:lnSpc>
                          <a:spcPts val="128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5" dirty="0">
                          <a:latin typeface="+mn-lt"/>
                          <a:cs typeface="Calibri"/>
                        </a:rPr>
                        <a:t>DENÚNCIA</a:t>
                      </a:r>
                      <a:endParaRPr lang="pt-BR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2557" y="46114"/>
            <a:ext cx="1232374" cy="552183"/>
          </a:xfrm>
          <a:prstGeom prst="rect">
            <a:avLst/>
          </a:prstGeom>
        </p:spPr>
      </p:pic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DC673F9-2D9C-4B59-9519-5DF21FA97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89089"/>
              </p:ext>
            </p:extLst>
          </p:nvPr>
        </p:nvGraphicFramePr>
        <p:xfrm>
          <a:off x="5384453" y="2351642"/>
          <a:ext cx="3888104" cy="291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2453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DESDOBRAMENTO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POR TIPOLOGIA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1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100" b="1" dirty="0">
                          <a:latin typeface="Calibri"/>
                          <a:cs typeface="Calibri"/>
                        </a:rPr>
                        <a:t>ANO 2023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50">
                <a:tc>
                  <a:txBody>
                    <a:bodyPr/>
                    <a:lstStyle/>
                    <a:p>
                      <a:pPr marL="382905">
                        <a:lnSpc>
                          <a:spcPts val="128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TIPOLOGIA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QUANTIDADE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endParaRPr lang="pt-BR" sz="11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lang="pt-BR" sz="1100" dirty="0">
                          <a:latin typeface="Calibri"/>
                          <a:cs typeface="Calibri"/>
                        </a:rPr>
                        <a:t>INFORMAÇÃO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484434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RECLAMAÇÃO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spc="-5" dirty="0">
                        <a:latin typeface="+mn-lt"/>
                        <a:cs typeface="Calibri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spc="-5" dirty="0">
                        <a:latin typeface="+mn-lt"/>
                        <a:cs typeface="Calibri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5" dirty="0">
                          <a:latin typeface="+mn-lt"/>
                          <a:cs typeface="Calibri"/>
                        </a:rPr>
                        <a:t>SUGESTÃO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80"/>
                        </a:lnSpc>
                        <a:spcBef>
                          <a:spcPts val="91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SOLICITAÇÃO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525" marR="0" lvl="0" indent="0" defTabSz="914400" eaLnBrk="1" fontAlgn="auto" latinLnBrk="0" hangingPunct="1">
                        <a:lnSpc>
                          <a:spcPts val="128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5" dirty="0">
                          <a:latin typeface="+mn-lt"/>
                          <a:cs typeface="Calibri"/>
                        </a:rPr>
                        <a:t>DENÚNCIA</a:t>
                      </a:r>
                      <a:endParaRPr lang="pt-BR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t-BR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8C32DE-29FA-F7EE-9DFF-55793446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37"/>
            <a:ext cx="12192000" cy="65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48" y="3159307"/>
            <a:ext cx="6724978" cy="1320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RECOMENDAÇÕES SECTI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SECTI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4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3845226" y="717079"/>
            <a:ext cx="2765679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RECOMENDAÇÕES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F12F58A1-D62B-792A-1FF0-46056DE7BF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51" y="6203346"/>
            <a:ext cx="1232374" cy="5521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948E6B-D099-55E6-74DF-16C77A0BC79C}"/>
              </a:ext>
            </a:extLst>
          </p:cNvPr>
          <p:cNvSpPr txBox="1"/>
          <p:nvPr/>
        </p:nvSpPr>
        <p:spPr>
          <a:xfrm>
            <a:off x="516151" y="2053501"/>
            <a:ext cx="8882062" cy="347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Ouvidoria Pública desempenha um papel crucial como canal de comunicação entre o cidadão e a Administração Pública. Sua função é garantir a participação e o controle social na gestão pública, tornando-se um espaço estratégico para fortalecer a cidadania e promover a democracia participativa. Nesse contexto, é essencial promover uma ampla divulgação da Ouvidoria Especializada da SECTI/FAPESB, permitindo um acompanhamento claro das satisfações e insatisfações relacionadas a esses entes públicos.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734C4F-8F98-1716-0B7C-66EE71168806}"/>
              </a:ext>
            </a:extLst>
          </p:cNvPr>
          <p:cNvSpPr txBox="1"/>
          <p:nvPr/>
        </p:nvSpPr>
        <p:spPr>
          <a:xfrm>
            <a:off x="1904420" y="5986430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</a:p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Pedidos de acesso à informação, de acordo com art. 9º §1º da Lei Estadual 12.618/12, terão prazo de resposta de 20 (vinte) dias, prorrogáveis por mais 10 (dez) dias, mediante justificativa</a:t>
            </a:r>
          </a:p>
        </p:txBody>
      </p:sp>
    </p:spTree>
    <p:extLst>
      <p:ext uri="{BB962C8B-B14F-4D97-AF65-F5344CB8AC3E}">
        <p14:creationId xmlns:p14="http://schemas.microsoft.com/office/powerpoint/2010/main" val="299981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2816618" y="185995"/>
            <a:ext cx="5004609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RECOMENDAÇÕES CONTINUAÇÃO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F12F58A1-D62B-792A-1FF0-46056DE7BF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51" y="6203346"/>
            <a:ext cx="1232374" cy="5521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948E6B-D099-55E6-74DF-16C77A0BC79C}"/>
              </a:ext>
            </a:extLst>
          </p:cNvPr>
          <p:cNvSpPr txBox="1"/>
          <p:nvPr/>
        </p:nvSpPr>
        <p:spPr>
          <a:xfrm>
            <a:off x="392326" y="737017"/>
            <a:ext cx="8882062" cy="586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Além disso, é fundamental realizar um trabalho de conscientização junto aos gestores e colaboradores dos órgãos, destacando o papel da Ouvidoria como ferramenta de gestão e na garantia do acompanhamento da prestação de um serviço público de qualidade. Em resumo, sugerimos: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Conscientizar internamente os departamentos da Secretaria de Ciência e Tecnologia para priorizar as respostas de cada demanda da Ouvidoria, visando uma resposta eficiente e tempestiva.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Promover a publicização dos canais de comunicação da Ouvidoria tanto interna quanto externamente, para assegurar que os cidadãos estejam cientes e tenham fácil acesso para expressar suas opiniões e demandas.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Essas ações contribuirão significativamente para fortalecer a transparência, a participação cidadã e a qualidade dos serviços públicos prestados pela SECTI/FAPESB.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734C4F-8F98-1716-0B7C-66EE71168806}"/>
              </a:ext>
            </a:extLst>
          </p:cNvPr>
          <p:cNvSpPr txBox="1"/>
          <p:nvPr/>
        </p:nvSpPr>
        <p:spPr>
          <a:xfrm>
            <a:off x="1904420" y="5986430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</a:p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Pedidos de acesso à informação, de acordo com art. 9º §1º da Lei Estadual 12.618/12, terão prazo de resposta de 20 (vinte) dias, prorrogáveis por mais 10 (dez) dias, mediante justificativa</a:t>
            </a:r>
          </a:p>
        </p:txBody>
      </p:sp>
    </p:spTree>
    <p:extLst>
      <p:ext uri="{BB962C8B-B14F-4D97-AF65-F5344CB8AC3E}">
        <p14:creationId xmlns:p14="http://schemas.microsoft.com/office/powerpoint/2010/main" val="299581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9" y="3111843"/>
            <a:ext cx="9419822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CONSIDERAÇÕES FINAIS SECTI/FAPESB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SECTI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4DF72-4EC8-54A0-8E5A-AC4DD811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4" y="914400"/>
            <a:ext cx="4024392" cy="13208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1497C6"/>
                </a:solidFill>
              </a:rPr>
              <a:t>Balanço</a:t>
            </a:r>
            <a:br>
              <a:rPr lang="pt-BR" dirty="0">
                <a:solidFill>
                  <a:srgbClr val="1497C6"/>
                </a:solidFill>
              </a:rPr>
            </a:br>
            <a:r>
              <a:rPr lang="pt-BR" dirty="0">
                <a:solidFill>
                  <a:srgbClr val="1497C6"/>
                </a:solidFill>
              </a:rPr>
              <a:t>Janeiro a Dezembro</a:t>
            </a:r>
            <a:br>
              <a:rPr lang="pt-BR" dirty="0">
                <a:solidFill>
                  <a:srgbClr val="1497C6"/>
                </a:solidFill>
              </a:rPr>
            </a:br>
            <a:r>
              <a:rPr lang="pt-BR" dirty="0">
                <a:solidFill>
                  <a:srgbClr val="1497C6"/>
                </a:solidFill>
              </a:rPr>
              <a:t>2023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D9CB5F5-FE65-FDA7-629C-F6587121ED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6558625"/>
              </p:ext>
            </p:extLst>
          </p:nvPr>
        </p:nvGraphicFramePr>
        <p:xfrm>
          <a:off x="677335" y="3241431"/>
          <a:ext cx="55945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256">
                  <a:extLst>
                    <a:ext uri="{9D8B030D-6E8A-4147-A177-3AD203B41FA5}">
                      <a16:colId xmlns:a16="http://schemas.microsoft.com/office/drawing/2014/main" val="3721271961"/>
                    </a:ext>
                  </a:extLst>
                </a:gridCol>
                <a:gridCol w="1398628">
                  <a:extLst>
                    <a:ext uri="{9D8B030D-6E8A-4147-A177-3AD203B41FA5}">
                      <a16:colId xmlns:a16="http://schemas.microsoft.com/office/drawing/2014/main" val="2561725727"/>
                    </a:ext>
                  </a:extLst>
                </a:gridCol>
                <a:gridCol w="1398628">
                  <a:extLst>
                    <a:ext uri="{9D8B030D-6E8A-4147-A177-3AD203B41FA5}">
                      <a16:colId xmlns:a16="http://schemas.microsoft.com/office/drawing/2014/main" val="257318929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/>
                        <a:t>DESDOBRAMENTO POR LOCAL DO ENCERRAMENTO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7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SECTI/FAPESB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7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SECTI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60779"/>
                  </a:ext>
                </a:extLst>
              </a:tr>
            </a:tbl>
          </a:graphicData>
        </a:graphic>
      </p:graphicFrame>
      <p:pic>
        <p:nvPicPr>
          <p:cNvPr id="5" name="object 8">
            <a:extLst>
              <a:ext uri="{FF2B5EF4-FFF2-40B4-BE49-F238E27FC236}">
                <a16:creationId xmlns:a16="http://schemas.microsoft.com/office/drawing/2014/main" id="{CFB8E7E6-EEE3-CCA1-C2B1-AAD794FB8C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987" y="5943600"/>
            <a:ext cx="1232374" cy="552183"/>
          </a:xfrm>
          <a:prstGeom prst="rect">
            <a:avLst/>
          </a:prstGeom>
        </p:spPr>
      </p:pic>
      <p:pic>
        <p:nvPicPr>
          <p:cNvPr id="6" name="Espaço Reservado para Conteúdo 7">
            <a:extLst>
              <a:ext uri="{FF2B5EF4-FFF2-40B4-BE49-F238E27FC236}">
                <a16:creationId xmlns:a16="http://schemas.microsoft.com/office/drawing/2014/main" id="{A0A5701E-6DEA-527B-8191-2538C49A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2" y="2645446"/>
            <a:ext cx="2255959" cy="2255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33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2983907" y="641859"/>
            <a:ext cx="4402314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Considerações Finais FAPESB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F12F58A1-D62B-792A-1FF0-46056DE7BF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51" y="6203346"/>
            <a:ext cx="1232374" cy="5521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948E6B-D099-55E6-74DF-16C77A0BC79C}"/>
              </a:ext>
            </a:extLst>
          </p:cNvPr>
          <p:cNvSpPr txBox="1"/>
          <p:nvPr/>
        </p:nvSpPr>
        <p:spPr>
          <a:xfrm>
            <a:off x="744033" y="1644250"/>
            <a:ext cx="8882062" cy="398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Com este relatório, a Ouvidoria Setorial SECTI/FAPESB consolida os dados das duas unidades, no período de janeiro de 2023 a dezembro/2023, prosseguindo com as atividades na busca do equilíbrio entre as competências e exigências inerentes à atividade de atendimento ao público, primando pela manutenção do atendimento ao cidadão com qualidade e excelência, para estabelecer a credibilidade e o respeito do cidadão - usuário nos serviços da Ouvidoria.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734C4F-8F98-1716-0B7C-66EE71168806}"/>
              </a:ext>
            </a:extLst>
          </p:cNvPr>
          <p:cNvSpPr txBox="1"/>
          <p:nvPr/>
        </p:nvSpPr>
        <p:spPr>
          <a:xfrm>
            <a:off x="1904420" y="5986430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</a:p>
          <a:p>
            <a:r>
              <a:rPr lang="pt-B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Pedidos de acesso à informação, de acordo com art. 9º §1º da Lei Estadual 12.618/12, terão prazo de resposta de 20 (vinte) dias, prorrogáveis por mais 10 (dez) dias, mediante justificativa</a:t>
            </a:r>
          </a:p>
        </p:txBody>
      </p:sp>
    </p:spTree>
    <p:extLst>
      <p:ext uri="{BB962C8B-B14F-4D97-AF65-F5344CB8AC3E}">
        <p14:creationId xmlns:p14="http://schemas.microsoft.com/office/powerpoint/2010/main" val="99418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4602" y="2963908"/>
            <a:ext cx="11532093" cy="13208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 A OUVIDORIA GERAL DO ESTADO (OGE)</a:t>
            </a:r>
            <a:br>
              <a:rPr lang="en-US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</a:br>
            <a:r>
              <a:rPr lang="en-US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P</a:t>
            </a:r>
            <a:r>
              <a:rPr lang="pt-BR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RAZOS LEGAIS</a:t>
            </a:r>
            <a:endParaRPr lang="pt-BR" sz="3800" dirty="0">
              <a:solidFill>
                <a:srgbClr val="149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Geral</a:t>
            </a:r>
            <a:r>
              <a:rPr sz="800" b="1" spc="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do</a:t>
            </a:r>
            <a:r>
              <a:rPr sz="800" b="1" spc="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Estado</a:t>
            </a:r>
            <a:r>
              <a:rPr sz="800" b="1" spc="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da</a:t>
            </a:r>
            <a:r>
              <a:rPr sz="800" b="1" spc="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Bahia-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87BB0EF-FE2E-6E53-1F4F-C5D7AD77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2" y="2452067"/>
            <a:ext cx="2935720" cy="13079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C89DBC-4A63-D3DC-AFA7-38B5FC26EF17}"/>
              </a:ext>
            </a:extLst>
          </p:cNvPr>
          <p:cNvSpPr txBox="1"/>
          <p:nvPr/>
        </p:nvSpPr>
        <p:spPr>
          <a:xfrm>
            <a:off x="3288339" y="1803376"/>
            <a:ext cx="6024994" cy="360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     A OUVIDORIA GERAL DO ESTADO (OGE)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endParaRPr lang="en-US" sz="16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OGE é um canal de comunicação entre o cidadão e a administração e coordena a Rede de Ouvidorias Especializadas do Estado. A SECTI e a FAPESB fazem parte da Rede de Ouvidorias Especializadas da OGE.</a:t>
            </a:r>
          </a:p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Ela tem previsão na Lei Federal n° 13.460, de 26.06.2017, é regulamentada pela Instrução n° 1 da Ouvidora-geral da União da Controladoria-Geral da União, de 05.11.2014 e pelos decretos estaduais nº 8.803/2003; Decreto Estadual nº 13.976/2012 e pelo Decreto Estadual nº 16.283/2015 e pela Lei nº 12.527/2011.</a:t>
            </a:r>
          </a:p>
        </p:txBody>
      </p:sp>
    </p:spTree>
    <p:extLst>
      <p:ext uri="{BB962C8B-B14F-4D97-AF65-F5344CB8AC3E}">
        <p14:creationId xmlns:p14="http://schemas.microsoft.com/office/powerpoint/2010/main" val="213517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D4C4E34-64C5-B9A7-233B-FBFBAB023083}"/>
              </a:ext>
            </a:extLst>
          </p:cNvPr>
          <p:cNvSpPr/>
          <p:nvPr/>
        </p:nvSpPr>
        <p:spPr>
          <a:xfrm>
            <a:off x="3725334" y="381530"/>
            <a:ext cx="3375378" cy="1625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Os prazos legais, são: 8 dias, prorrogáveis por mais 52 dias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255186-214C-CAC1-47B1-9757FFD1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277" y="5985259"/>
            <a:ext cx="1231499" cy="548688"/>
          </a:xfrm>
          <a:prstGeom prst="rect">
            <a:avLst/>
          </a:prstGeom>
        </p:spPr>
      </p:pic>
      <p:graphicFrame>
        <p:nvGraphicFramePr>
          <p:cNvPr id="7" name="CaixaDeTexto 2">
            <a:extLst>
              <a:ext uri="{FF2B5EF4-FFF2-40B4-BE49-F238E27FC236}">
                <a16:creationId xmlns:a16="http://schemas.microsoft.com/office/drawing/2014/main" id="{08E5F87F-B689-5370-F400-89A4E2724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395818"/>
              </p:ext>
            </p:extLst>
          </p:nvPr>
        </p:nvGraphicFramePr>
        <p:xfrm>
          <a:off x="293958" y="2247350"/>
          <a:ext cx="941560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21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aixaDeTexto 2">
            <a:extLst>
              <a:ext uri="{FF2B5EF4-FFF2-40B4-BE49-F238E27FC236}">
                <a16:creationId xmlns:a16="http://schemas.microsoft.com/office/drawing/2014/main" id="{0F972F00-94D6-E7D7-1A20-89D323A3B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735024"/>
              </p:ext>
            </p:extLst>
          </p:nvPr>
        </p:nvGraphicFramePr>
        <p:xfrm>
          <a:off x="-189089" y="16675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16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4602" y="2963908"/>
            <a:ext cx="11532093" cy="13208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pt-BR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OUVIDORIA ESPECIALIZADA A SECTI</a:t>
            </a:r>
            <a:br>
              <a:rPr lang="en-US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</a:br>
            <a:r>
              <a:rPr lang="pt-BR" sz="3800" b="1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Canais de Comunicação - Responsáveis</a:t>
            </a:r>
            <a:endParaRPr lang="pt-BR" sz="3800" dirty="0">
              <a:solidFill>
                <a:srgbClr val="149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 err="1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pt-BR" sz="800" b="1" dirty="0">
                <a:solidFill>
                  <a:srgbClr val="C0504D"/>
                </a:solidFill>
                <a:latin typeface="Calibri"/>
                <a:cs typeface="Calibri"/>
              </a:rPr>
              <a:t>Especializada da SECTI -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4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FE0CC63-51D9-1940-3A9A-2456753DD84C}"/>
              </a:ext>
            </a:extLst>
          </p:cNvPr>
          <p:cNvSpPr/>
          <p:nvPr/>
        </p:nvSpPr>
        <p:spPr>
          <a:xfrm>
            <a:off x="1439589" y="610648"/>
            <a:ext cx="7225017" cy="24987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MEIOS PARA ENCAMINHAR SUA MANIFESTAÇÃO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- Acesse o site da Ouvidoria Geral do Estado: https://www.tag.ouvidoriageral.ba.gov.br/tag/TagHub.dll/ </a:t>
            </a:r>
            <a:r>
              <a:rPr lang="pt-BR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https://www.tag.ouvidoriageral.ba.gov.br/tag/NovaManif.dll/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 de atendimento por telefone e Whatzapp: 08002840011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presencial:  5ª Avenida, Plataforma II, Ala B - 1º andar, 550, CAB, Salvador - BA, 41745-004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5EB667-AC51-5376-5C5E-D81D45AEC46A}"/>
              </a:ext>
            </a:extLst>
          </p:cNvPr>
          <p:cNvSpPr/>
          <p:nvPr/>
        </p:nvSpPr>
        <p:spPr>
          <a:xfrm>
            <a:off x="1439589" y="3416527"/>
            <a:ext cx="7225017" cy="24987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responder as demandas oriundas das redes sociais?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@ouvidoriasecti (criar)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@zapouvidoria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08002840011 (necessidade de alinhamento com a OGE)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20D0D4D8-A1E3-9B03-8C0D-826090F16B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883" y="6247352"/>
            <a:ext cx="1171853" cy="5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87BB0EF-FE2E-6E53-1F4F-C5D7AD77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3" y="299441"/>
            <a:ext cx="2642395" cy="13079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C89DBC-4A63-D3DC-AFA7-38B5FC26EF17}"/>
              </a:ext>
            </a:extLst>
          </p:cNvPr>
          <p:cNvSpPr txBox="1"/>
          <p:nvPr/>
        </p:nvSpPr>
        <p:spPr>
          <a:xfrm>
            <a:off x="1245020" y="803106"/>
            <a:ext cx="8331599" cy="407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000" dirty="0">
              <a:effectLst/>
              <a:latin typeface="SegUE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6A4DF5-1090-8A74-3A05-621DC329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28" y="5315991"/>
            <a:ext cx="3116827" cy="154200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C432C5-FAA9-DC6B-4CF2-6CDF82CD89A6}"/>
              </a:ext>
            </a:extLst>
          </p:cNvPr>
          <p:cNvSpPr txBox="1"/>
          <p:nvPr/>
        </p:nvSpPr>
        <p:spPr>
          <a:xfrm>
            <a:off x="1245020" y="1465026"/>
            <a:ext cx="5785458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pt-B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pt-BR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OUVIDORIA ESPECIALIZADA A SECTI</a:t>
            </a:r>
            <a:endParaRPr lang="pt-B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pt-BR" sz="1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Titular</a:t>
            </a:r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7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Sahada</a:t>
            </a:r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Josephina </a:t>
            </a:r>
            <a:r>
              <a:rPr lang="pt-BR" sz="17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Luedy</a:t>
            </a:r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Telefone: (71) 3118-5807</a:t>
            </a:r>
          </a:p>
          <a:p>
            <a:pPr algn="l"/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Adjunta</a:t>
            </a:r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Rosilane Carregosa Cardoso Lisboa</a:t>
            </a:r>
          </a:p>
          <a:p>
            <a:pPr algn="l"/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Telefone: (71) 3118-5872</a:t>
            </a:r>
          </a:p>
          <a:p>
            <a:pPr algn="l"/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LAI</a:t>
            </a:r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pt-BR" sz="1700" dirty="0">
                <a:solidFill>
                  <a:srgbClr val="333333"/>
                </a:solidFill>
                <a:latin typeface="Arial" panose="020B0604020202020204" pitchFamily="34" charset="0"/>
              </a:rPr>
              <a:t>Maria Luiza Amorim mendes</a:t>
            </a:r>
            <a:endParaRPr lang="pt-BR" sz="17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Telefone: (71) 3118-5813</a:t>
            </a:r>
          </a:p>
          <a:p>
            <a:pPr algn="l" fontAlgn="base"/>
            <a:br>
              <a:rPr lang="pt-BR" sz="1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17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Horário de Funcionamento</a:t>
            </a:r>
            <a:endParaRPr lang="pt-BR" sz="17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7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8h30 às 12h de 13h30às18h</a:t>
            </a:r>
          </a:p>
        </p:txBody>
      </p:sp>
      <p:pic>
        <p:nvPicPr>
          <p:cNvPr id="12" name="Espaço Reservado para Conteúdo 7">
            <a:extLst>
              <a:ext uri="{FF2B5EF4-FFF2-40B4-BE49-F238E27FC236}">
                <a16:creationId xmlns:a16="http://schemas.microsoft.com/office/drawing/2014/main" id="{FCB0495E-186F-5826-DB0F-B1DBE9F7F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89" y="2612414"/>
            <a:ext cx="2140551" cy="2140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20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6B2239-083D-6395-B0B4-CE637010138B}"/>
              </a:ext>
            </a:extLst>
          </p:cNvPr>
          <p:cNvSpPr txBox="1"/>
          <p:nvPr/>
        </p:nvSpPr>
        <p:spPr>
          <a:xfrm>
            <a:off x="420624" y="1299122"/>
            <a:ext cx="8942832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ano de 2023, a Secretaria de Ciência, Tecnologia e Inovação (SECTI) recebeu 45 demandas por meio do Sistema TAG da Ouvidoria Geral, das quais 35 foram direcionadas à Fundação de Amparo à Pesquisa da Bahia e 10 à própria SECTI, conforme gráfico 1.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0B8504-1208-3A9B-444C-7303F36A70C9}"/>
              </a:ext>
            </a:extLst>
          </p:cNvPr>
          <p:cNvSpPr txBox="1"/>
          <p:nvPr/>
        </p:nvSpPr>
        <p:spPr>
          <a:xfrm>
            <a:off x="2507271" y="2924197"/>
            <a:ext cx="54076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2">
                    <a:lumMod val="50000"/>
                  </a:schemeClr>
                </a:solidFill>
              </a:rPr>
              <a:t>Gráfico 1 - Total de Demandas recebidas pela Ouvidoria SECTI/FAPESB em 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575A9E-8DB0-9DEC-A87A-3DF8E47E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33" y="3170418"/>
            <a:ext cx="5407621" cy="32250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712B78-5398-9DA4-7EF0-774E7F2FDCF0}"/>
              </a:ext>
            </a:extLst>
          </p:cNvPr>
          <p:cNvSpPr txBox="1"/>
          <p:nvPr/>
        </p:nvSpPr>
        <p:spPr>
          <a:xfrm>
            <a:off x="256032" y="505817"/>
            <a:ext cx="10021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RELATÓRIO DA OUVIDORIA ESPECIALIZADA DA SECTI/FAPESB 2023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D4021D-C49C-D6C0-5AC1-6C29F6686C53}"/>
              </a:ext>
            </a:extLst>
          </p:cNvPr>
          <p:cNvSpPr txBox="1"/>
          <p:nvPr/>
        </p:nvSpPr>
        <p:spPr>
          <a:xfrm>
            <a:off x="2601232" y="6395482"/>
            <a:ext cx="25336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accent2">
                    <a:lumMod val="50000"/>
                  </a:schemeClr>
                </a:solidFill>
              </a:rPr>
              <a:t>Fonte: Ouvidoria Especializada da SECTI </a:t>
            </a:r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507E2774-57AE-6D06-6F8B-C992FA1057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4" y="6227112"/>
            <a:ext cx="1232374" cy="55218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635019-2D84-A09C-6643-6ECAA757E14C}"/>
              </a:ext>
            </a:extLst>
          </p:cNvPr>
          <p:cNvSpPr txBox="1"/>
          <p:nvPr/>
        </p:nvSpPr>
        <p:spPr>
          <a:xfrm>
            <a:off x="2509958" y="6521177"/>
            <a:ext cx="4388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kern="0" spc="-5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Não houve manifestação do CEPED.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2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6B2239-083D-6395-B0B4-CE637010138B}"/>
              </a:ext>
            </a:extLst>
          </p:cNvPr>
          <p:cNvSpPr txBox="1"/>
          <p:nvPr/>
        </p:nvSpPr>
        <p:spPr>
          <a:xfrm>
            <a:off x="420624" y="1299122"/>
            <a:ext cx="8942832" cy="18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Secretaria de Ciência, Tecnologia e Inovação recebeu 10 demandas, distribuídas nas seguintes categorias: 3 pedidos de informação, 1 reclamação e 6 solicitações, conforme gráfico 2.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0B8504-1208-3A9B-444C-7303F36A70C9}"/>
              </a:ext>
            </a:extLst>
          </p:cNvPr>
          <p:cNvSpPr txBox="1"/>
          <p:nvPr/>
        </p:nvSpPr>
        <p:spPr>
          <a:xfrm>
            <a:off x="2517566" y="2709178"/>
            <a:ext cx="54076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Gráfico 2 - Tipologias das Demandas - SECTI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712B78-5398-9DA4-7EF0-774E7F2FDCF0}"/>
              </a:ext>
            </a:extLst>
          </p:cNvPr>
          <p:cNvSpPr txBox="1"/>
          <p:nvPr/>
        </p:nvSpPr>
        <p:spPr>
          <a:xfrm>
            <a:off x="1298448" y="468126"/>
            <a:ext cx="10021824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SECRETARIA DE CIÊNCIA, TECNOLOGIA E INOVAÇÃO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5C089E9-121F-C356-C2C2-BA6A8FC4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69" y="2923449"/>
            <a:ext cx="5407622" cy="34664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250B67-39DC-5EC8-875D-62566C3B0229}"/>
              </a:ext>
            </a:extLst>
          </p:cNvPr>
          <p:cNvSpPr txBox="1"/>
          <p:nvPr/>
        </p:nvSpPr>
        <p:spPr>
          <a:xfrm>
            <a:off x="2849622" y="6389874"/>
            <a:ext cx="25336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accent2">
                    <a:lumMod val="50000"/>
                  </a:schemeClr>
                </a:solidFill>
              </a:rPr>
              <a:t>Fonte: Ouvidoria Especializada da SECTI </a:t>
            </a:r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98149A06-DA82-C627-3537-3CAC002DA1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968" y="6221504"/>
            <a:ext cx="1232374" cy="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2AA598-063B-3728-30B3-6133F411A5CB}"/>
              </a:ext>
            </a:extLst>
          </p:cNvPr>
          <p:cNvSpPr txBox="1"/>
          <p:nvPr/>
        </p:nvSpPr>
        <p:spPr>
          <a:xfrm>
            <a:off x="295274" y="1068705"/>
            <a:ext cx="8982075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Fundação de Amparo à Pesquisa da Bahia (FAPESB) recebeu 35 demandas, distribuídas nas seguintes categorias: 10 pedidos de informação, 14 reclamações, 9 solicitações e 2 denúncias, conforme gráfico 3.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1225296" y="449838"/>
            <a:ext cx="10021824" cy="9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FUNDAÇÃO DE AMPARO À PESQUISA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1497C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4C8D1C-9F49-DE62-8B35-A76031B7D3A9}"/>
              </a:ext>
            </a:extLst>
          </p:cNvPr>
          <p:cNvSpPr txBox="1"/>
          <p:nvPr/>
        </p:nvSpPr>
        <p:spPr>
          <a:xfrm>
            <a:off x="2972586" y="2390151"/>
            <a:ext cx="43862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Gráfico 3- Demandas FAPESB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C68CA9-998E-2559-B3CD-8638816E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74" y="2636372"/>
            <a:ext cx="4302974" cy="293747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C3591C-E886-7002-DBB6-D16E957D167C}"/>
              </a:ext>
            </a:extLst>
          </p:cNvPr>
          <p:cNvSpPr txBox="1"/>
          <p:nvPr/>
        </p:nvSpPr>
        <p:spPr>
          <a:xfrm>
            <a:off x="2972586" y="5573851"/>
            <a:ext cx="25336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accent2">
                    <a:lumMod val="50000"/>
                  </a:schemeClr>
                </a:solidFill>
              </a:rPr>
              <a:t>Fonte: Ouvidoria Especializada da SECTI </a:t>
            </a:r>
          </a:p>
        </p:txBody>
      </p:sp>
      <p:pic>
        <p:nvPicPr>
          <p:cNvPr id="13" name="object 8">
            <a:extLst>
              <a:ext uri="{FF2B5EF4-FFF2-40B4-BE49-F238E27FC236}">
                <a16:creationId xmlns:a16="http://schemas.microsoft.com/office/drawing/2014/main" id="{D73FFD51-EC2C-E788-7B04-B305AAFEC8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6902" y="84465"/>
            <a:ext cx="1150447" cy="5589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6D4456-44E0-F491-A252-C541D9D3C1A5}"/>
              </a:ext>
            </a:extLst>
          </p:cNvPr>
          <p:cNvSpPr txBox="1"/>
          <p:nvPr/>
        </p:nvSpPr>
        <p:spPr>
          <a:xfrm>
            <a:off x="692459" y="5820072"/>
            <a:ext cx="8478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Fundação recebeu o total de 35 demandas no Sistema TAG- OGE durante o ano de 2023, acionamentos devidamente tratados e atendidos dentro do prazo estabelecido por lei, sem que houvesse interpelações por parte do demandante.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219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02EE2-7498-F077-24FE-931776C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08" y="3079408"/>
            <a:ext cx="7248557" cy="1320800"/>
          </a:xfrm>
        </p:spPr>
        <p:txBody>
          <a:bodyPr>
            <a:normAutofit/>
          </a:bodyPr>
          <a:lstStyle/>
          <a:p>
            <a:pPr algn="ctr"/>
            <a:r>
              <a:rPr lang="pt-BR" sz="4800" b="1" i="0" dirty="0">
                <a:solidFill>
                  <a:srgbClr val="149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ANÁLISE DA DEMANDA</a:t>
            </a:r>
            <a:endParaRPr lang="pt-BR" sz="4800" dirty="0">
              <a:solidFill>
                <a:srgbClr val="149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58DDC55-C4BD-FB8D-3860-D113014C9491}"/>
              </a:ext>
            </a:extLst>
          </p:cNvPr>
          <p:cNvSpPr txBox="1"/>
          <p:nvPr/>
        </p:nvSpPr>
        <p:spPr>
          <a:xfrm>
            <a:off x="602834" y="689789"/>
            <a:ext cx="81891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srgbClr val="C0504D"/>
                </a:solidFill>
                <a:latin typeface="Calibri"/>
                <a:cs typeface="Calibri"/>
              </a:rPr>
              <a:t>Ouvidoria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 Geral</a:t>
            </a:r>
            <a:r>
              <a:rPr sz="800" b="1" spc="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do</a:t>
            </a:r>
            <a:r>
              <a:rPr sz="800" b="1" spc="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Estado</a:t>
            </a:r>
            <a:r>
              <a:rPr sz="800" b="1" spc="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da</a:t>
            </a:r>
            <a:r>
              <a:rPr sz="800" b="1" spc="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Bahia-</a:t>
            </a:r>
            <a:r>
              <a:rPr sz="800" b="1" spc="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504D"/>
                </a:solidFill>
                <a:latin typeface="Calibri"/>
                <a:cs typeface="Calibri"/>
              </a:rPr>
              <a:t>OGE</a:t>
            </a:r>
            <a:r>
              <a:rPr sz="800" b="1" spc="254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C00000"/>
                </a:solidFill>
                <a:latin typeface="Calibri"/>
                <a:cs typeface="Calibri"/>
              </a:rPr>
              <a:t>--------------------------------------------------------------------------------------------------------------------------------------------------------------------------------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25F8797F-DCC2-FE39-A6FA-851F33888F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577" y="150244"/>
            <a:ext cx="1914894" cy="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2AA598-063B-3728-30B3-6133F411A5CB}"/>
              </a:ext>
            </a:extLst>
          </p:cNvPr>
          <p:cNvSpPr txBox="1"/>
          <p:nvPr/>
        </p:nvSpPr>
        <p:spPr>
          <a:xfrm>
            <a:off x="915695" y="2099795"/>
            <a:ext cx="8077200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relação aos tipos de demanda, destacamos que as demandas mais frequentes recebidas pela Ouvidoria da SECTI/FAPESB dizem respeito a pagamentos e outras questões referentes a bolsas de pesquisa do Edital Centelha 2  e orientações ao cidadão. Em 2023, o concurso e os critérios de avaliação dos editais de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FAPESB foram demandas recorrentes na Ouvidoria. Informamos que as duas denúncias encaminhadas à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Fapesb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foram consideradas improcedentes pela Fundação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352424" y="790173"/>
            <a:ext cx="10021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LISTA DE DEMANDAS POR ASSUNTOS RECEBIDA PELA SECTI/FAPESB 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520C76D5-44B2-6F8D-0571-70C7B48EAD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26" y="6208129"/>
            <a:ext cx="1232374" cy="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8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439A39-1B73-D35D-C3FC-174DDB29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18" y="596265"/>
            <a:ext cx="5388864" cy="63322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3DF673-56FF-7803-D723-01F084B76FCB}"/>
              </a:ext>
            </a:extLst>
          </p:cNvPr>
          <p:cNvSpPr txBox="1"/>
          <p:nvPr/>
        </p:nvSpPr>
        <p:spPr>
          <a:xfrm>
            <a:off x="2544318" y="120134"/>
            <a:ext cx="480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LISTA DE DEMANDAS POR ASSUNTOS </a:t>
            </a:r>
            <a:endParaRPr lang="pt-BR" dirty="0"/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CA389B1E-DF04-A660-6D04-C8A8EB735D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51" y="6155721"/>
            <a:ext cx="1232374" cy="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8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83252C7-8D1A-762C-4821-89CCA96D5961}"/>
              </a:ext>
            </a:extLst>
          </p:cNvPr>
          <p:cNvSpPr txBox="1"/>
          <p:nvPr/>
        </p:nvSpPr>
        <p:spPr>
          <a:xfrm>
            <a:off x="1225296" y="449838"/>
            <a:ext cx="10021824" cy="95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1497C6"/>
                </a:solidFill>
                <a:latin typeface="+mj-lt"/>
                <a:ea typeface="+mj-ea"/>
                <a:cs typeface="+mj-cs"/>
              </a:rPr>
              <a:t>PRAZO DE RESPOSTA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1497C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07497E49-D75C-8ADD-231F-E29BCE068A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51" y="6203346"/>
            <a:ext cx="1232374" cy="552183"/>
          </a:xfrm>
          <a:prstGeom prst="rect">
            <a:avLst/>
          </a:prstGeom>
        </p:spPr>
      </p:pic>
      <p:graphicFrame>
        <p:nvGraphicFramePr>
          <p:cNvPr id="10" name="CaixaDeTexto 4">
            <a:extLst>
              <a:ext uri="{FF2B5EF4-FFF2-40B4-BE49-F238E27FC236}">
                <a16:creationId xmlns:a16="http://schemas.microsoft.com/office/drawing/2014/main" id="{259838FB-D556-BA42-08CA-4A584D7E9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629081"/>
              </p:ext>
            </p:extLst>
          </p:nvPr>
        </p:nvGraphicFramePr>
        <p:xfrm>
          <a:off x="319226" y="1114058"/>
          <a:ext cx="9179881" cy="500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4230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1799</TotalTime>
  <Words>1588</Words>
  <Application>Microsoft Office PowerPoint</Application>
  <PresentationFormat>Widescreen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Helvetica</vt:lpstr>
      <vt:lpstr>Segoe UI</vt:lpstr>
      <vt:lpstr>SegUE</vt:lpstr>
      <vt:lpstr>Times New Roman</vt:lpstr>
      <vt:lpstr>Trebuchet MS</vt:lpstr>
      <vt:lpstr>Wingdings 3</vt:lpstr>
      <vt:lpstr>Facetado</vt:lpstr>
      <vt:lpstr>Apresentação do PowerPoint</vt:lpstr>
      <vt:lpstr>Balanço Janeiro a Dezembro 2023 </vt:lpstr>
      <vt:lpstr>Apresentação do PowerPoint</vt:lpstr>
      <vt:lpstr>Apresentação do PowerPoint</vt:lpstr>
      <vt:lpstr>Apresentação do PowerPoint</vt:lpstr>
      <vt:lpstr>ANÁLISE DA DEMANDA</vt:lpstr>
      <vt:lpstr>Apresentação do PowerPoint</vt:lpstr>
      <vt:lpstr>Apresentação do PowerPoint</vt:lpstr>
      <vt:lpstr>Apresentação do PowerPoint</vt:lpstr>
      <vt:lpstr>ANÁLISE DOS DADOS BÁSICOS   GRÁFICOS</vt:lpstr>
      <vt:lpstr>Apresentação do PowerPoint</vt:lpstr>
      <vt:lpstr>Apresentação do PowerPoint</vt:lpstr>
      <vt:lpstr>Apresentação do PowerPoint</vt:lpstr>
      <vt:lpstr>Análise referente ao desdobramento das tipologias, comparando  os anos de 2022 e 2023</vt:lpstr>
      <vt:lpstr>Apresentação do PowerPoint</vt:lpstr>
      <vt:lpstr>RECOMENDAÇÕES SECTI</vt:lpstr>
      <vt:lpstr>Apresentação do PowerPoint</vt:lpstr>
      <vt:lpstr>Apresentação do PowerPoint</vt:lpstr>
      <vt:lpstr>CONSIDERAÇÕES FINAIS SECTI/FAPESB</vt:lpstr>
      <vt:lpstr>Apresentação do PowerPoint</vt:lpstr>
      <vt:lpstr> A OUVIDORIA GERAL DO ESTADO (OGE) PRAZOS LEGAIS</vt:lpstr>
      <vt:lpstr>Apresentação do PowerPoint</vt:lpstr>
      <vt:lpstr>Apresentação do PowerPoint</vt:lpstr>
      <vt:lpstr>Apresentação do PowerPoint</vt:lpstr>
      <vt:lpstr> OUVIDORIA ESPECIALIZADA A SECTI Canais de Comunicação - Responsáveis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Sahada Luedy</dc:creator>
  <cp:lastModifiedBy>CSM informatica 3</cp:lastModifiedBy>
  <cp:revision>28</cp:revision>
  <dcterms:created xsi:type="dcterms:W3CDTF">2023-04-25T23:35:01Z</dcterms:created>
  <dcterms:modified xsi:type="dcterms:W3CDTF">2024-01-29T18:06:20Z</dcterms:modified>
</cp:coreProperties>
</file>