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323" r:id="rId2"/>
    <p:sldId id="258" r:id="rId3"/>
    <p:sldId id="301" r:id="rId4"/>
    <p:sldId id="304" r:id="rId5"/>
    <p:sldId id="307" r:id="rId6"/>
    <p:sldId id="310" r:id="rId7"/>
    <p:sldId id="312" r:id="rId8"/>
    <p:sldId id="313" r:id="rId9"/>
    <p:sldId id="316" r:id="rId10"/>
    <p:sldId id="317" r:id="rId11"/>
    <p:sldId id="293" r:id="rId12"/>
    <p:sldId id="322" r:id="rId13"/>
  </p:sldIdLst>
  <p:sldSz cx="12192000" cy="6858000"/>
  <p:notesSz cx="6881813" cy="966152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576" y="3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7D20730-F80E-1F41-A81D-4C1B677FD75B}" type="doc">
      <dgm:prSet loTypeId="urn:microsoft.com/office/officeart/2005/8/layout/venn3" loCatId="" qsTypeId="urn:microsoft.com/office/officeart/2005/8/quickstyle/simple4" qsCatId="simple" csTypeId="urn:microsoft.com/office/officeart/2005/8/colors/accent5_5" csCatId="accent5" phldr="1"/>
      <dgm:spPr/>
      <dgm:t>
        <a:bodyPr/>
        <a:lstStyle/>
        <a:p>
          <a:endParaRPr lang="en-US"/>
        </a:p>
      </dgm:t>
    </dgm:pt>
    <dgm:pt modelId="{6C1ECCF4-3E7B-6D45-AB8B-68574908E064}">
      <dgm:prSet phldrT="[Text]"/>
      <dgm:spPr>
        <a:xfrm>
          <a:off x="932291" y="292267"/>
          <a:ext cx="1281343" cy="1281343"/>
        </a:xfrm>
        <a:gradFill rotWithShape="0">
          <a:gsLst>
            <a:gs pos="0">
              <a:srgbClr val="4BACC6">
                <a:shade val="80000"/>
                <a:alpha val="50000"/>
                <a:hueOff val="-8"/>
                <a:satOff val="1597"/>
                <a:lumOff val="1310"/>
                <a:alphaOff val="-7500"/>
                <a:shade val="51000"/>
                <a:satMod val="130000"/>
              </a:srgbClr>
            </a:gs>
            <a:gs pos="80000">
              <a:srgbClr val="4BACC6">
                <a:shade val="80000"/>
                <a:alpha val="50000"/>
                <a:hueOff val="-8"/>
                <a:satOff val="1597"/>
                <a:lumOff val="1310"/>
                <a:alphaOff val="-7500"/>
                <a:shade val="93000"/>
                <a:satMod val="130000"/>
              </a:srgbClr>
            </a:gs>
            <a:gs pos="100000">
              <a:srgbClr val="4BACC6">
                <a:shade val="80000"/>
                <a:alpha val="50000"/>
                <a:hueOff val="-8"/>
                <a:satOff val="1597"/>
                <a:lumOff val="1310"/>
                <a:alphaOff val="-750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/>
      </dgm:spPr>
      <dgm:t>
        <a:bodyPr/>
        <a:lstStyle/>
        <a:p>
          <a:r>
            <a:rPr lang="en-US" b="1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Seleção e Celebração</a:t>
          </a:r>
        </a:p>
      </dgm:t>
    </dgm:pt>
    <dgm:pt modelId="{E67F1193-774B-0A4D-BA51-8673E1F2584C}" type="parTrans" cxnId="{9BED6B39-2C76-7140-967A-1C520A704A14}">
      <dgm:prSet/>
      <dgm:spPr/>
      <dgm:t>
        <a:bodyPr/>
        <a:lstStyle/>
        <a:p>
          <a:endParaRPr lang="en-US"/>
        </a:p>
      </dgm:t>
    </dgm:pt>
    <dgm:pt modelId="{BD854779-60AA-F047-8AD5-C50101932E59}" type="sibTrans" cxnId="{9BED6B39-2C76-7140-967A-1C520A704A14}">
      <dgm:prSet/>
      <dgm:spPr/>
      <dgm:t>
        <a:bodyPr/>
        <a:lstStyle/>
        <a:p>
          <a:endParaRPr lang="en-US"/>
        </a:p>
      </dgm:t>
    </dgm:pt>
    <dgm:pt modelId="{FD045570-FB34-4342-9639-98280A68FF0C}">
      <dgm:prSet phldrT="[Text]"/>
      <dgm:spPr>
        <a:xfrm>
          <a:off x="1796178" y="292267"/>
          <a:ext cx="1281343" cy="1281343"/>
        </a:xfrm>
        <a:gradFill rotWithShape="0">
          <a:gsLst>
            <a:gs pos="0">
              <a:srgbClr val="4BACC6">
                <a:shade val="80000"/>
                <a:alpha val="50000"/>
                <a:hueOff val="-16"/>
                <a:satOff val="3194"/>
                <a:lumOff val="2620"/>
                <a:alphaOff val="-15000"/>
                <a:shade val="51000"/>
                <a:satMod val="130000"/>
              </a:srgbClr>
            </a:gs>
            <a:gs pos="80000">
              <a:srgbClr val="4BACC6">
                <a:shade val="80000"/>
                <a:alpha val="50000"/>
                <a:hueOff val="-16"/>
                <a:satOff val="3194"/>
                <a:lumOff val="2620"/>
                <a:alphaOff val="-15000"/>
                <a:shade val="93000"/>
                <a:satMod val="130000"/>
              </a:srgbClr>
            </a:gs>
            <a:gs pos="100000">
              <a:srgbClr val="4BACC6">
                <a:shade val="80000"/>
                <a:alpha val="50000"/>
                <a:hueOff val="-16"/>
                <a:satOff val="3194"/>
                <a:lumOff val="2620"/>
                <a:alphaOff val="-1500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/>
      </dgm:spPr>
      <dgm:t>
        <a:bodyPr/>
        <a:lstStyle/>
        <a:p>
          <a:r>
            <a:rPr lang="en-US" b="1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Execução</a:t>
          </a:r>
        </a:p>
      </dgm:t>
    </dgm:pt>
    <dgm:pt modelId="{984C6188-C89D-5F4F-87D6-268410B6F42F}" type="parTrans" cxnId="{8A5801F4-18CA-C24E-B158-8783B0588440}">
      <dgm:prSet/>
      <dgm:spPr/>
      <dgm:t>
        <a:bodyPr/>
        <a:lstStyle/>
        <a:p>
          <a:endParaRPr lang="en-US"/>
        </a:p>
      </dgm:t>
    </dgm:pt>
    <dgm:pt modelId="{64594EC2-0444-BF4D-B2A8-6F3F11D74E7F}" type="sibTrans" cxnId="{8A5801F4-18CA-C24E-B158-8783B0588440}">
      <dgm:prSet/>
      <dgm:spPr/>
      <dgm:t>
        <a:bodyPr/>
        <a:lstStyle/>
        <a:p>
          <a:endParaRPr lang="en-US"/>
        </a:p>
      </dgm:t>
    </dgm:pt>
    <dgm:pt modelId="{74D02351-4D25-C248-B4C4-F9E42FF31072}">
      <dgm:prSet phldrT="[Text]"/>
      <dgm:spPr>
        <a:xfrm>
          <a:off x="2768051" y="292267"/>
          <a:ext cx="1281343" cy="1281343"/>
        </a:xfrm>
        <a:gradFill rotWithShape="0">
          <a:gsLst>
            <a:gs pos="0">
              <a:srgbClr val="4BACC6">
                <a:shade val="80000"/>
                <a:alpha val="50000"/>
                <a:hueOff val="-24"/>
                <a:satOff val="4792"/>
                <a:lumOff val="3930"/>
                <a:alphaOff val="-22500"/>
                <a:shade val="51000"/>
                <a:satMod val="130000"/>
              </a:srgbClr>
            </a:gs>
            <a:gs pos="80000">
              <a:srgbClr val="4BACC6">
                <a:shade val="80000"/>
                <a:alpha val="50000"/>
                <a:hueOff val="-24"/>
                <a:satOff val="4792"/>
                <a:lumOff val="3930"/>
                <a:alphaOff val="-22500"/>
                <a:shade val="93000"/>
                <a:satMod val="130000"/>
              </a:srgbClr>
            </a:gs>
            <a:gs pos="100000">
              <a:srgbClr val="4BACC6">
                <a:shade val="80000"/>
                <a:alpha val="50000"/>
                <a:hueOff val="-24"/>
                <a:satOff val="4792"/>
                <a:lumOff val="3930"/>
                <a:alphaOff val="-2250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/>
      </dgm:spPr>
      <dgm:t>
        <a:bodyPr/>
        <a:lstStyle/>
        <a:p>
          <a:r>
            <a:rPr lang="en-US" b="1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Monitoramento e Avaliação</a:t>
          </a:r>
        </a:p>
      </dgm:t>
    </dgm:pt>
    <dgm:pt modelId="{575A32C6-B836-114B-B0D2-ED84CA604C47}" type="parTrans" cxnId="{76D1F279-9996-5748-8A23-9F9BB907B4D3}">
      <dgm:prSet/>
      <dgm:spPr/>
      <dgm:t>
        <a:bodyPr/>
        <a:lstStyle/>
        <a:p>
          <a:endParaRPr lang="en-US"/>
        </a:p>
      </dgm:t>
    </dgm:pt>
    <dgm:pt modelId="{A488C4A4-2D0B-F44A-9B96-A8665B7B1B63}" type="sibTrans" cxnId="{76D1F279-9996-5748-8A23-9F9BB907B4D3}">
      <dgm:prSet/>
      <dgm:spPr/>
      <dgm:t>
        <a:bodyPr/>
        <a:lstStyle/>
        <a:p>
          <a:endParaRPr lang="en-US"/>
        </a:p>
      </dgm:t>
    </dgm:pt>
    <dgm:pt modelId="{C127EAC4-567D-784A-B675-59C533C7340D}">
      <dgm:prSet phldrT="[Text]"/>
      <dgm:spPr>
        <a:xfrm>
          <a:off x="3631933" y="292267"/>
          <a:ext cx="1281343" cy="1281343"/>
        </a:xfrm>
        <a:gradFill rotWithShape="0">
          <a:gsLst>
            <a:gs pos="0">
              <a:srgbClr val="4BACC6">
                <a:shade val="80000"/>
                <a:alpha val="50000"/>
                <a:hueOff val="-32"/>
                <a:satOff val="6389"/>
                <a:lumOff val="5240"/>
                <a:alphaOff val="-30000"/>
                <a:shade val="51000"/>
                <a:satMod val="130000"/>
              </a:srgbClr>
            </a:gs>
            <a:gs pos="80000">
              <a:srgbClr val="4BACC6">
                <a:shade val="80000"/>
                <a:alpha val="50000"/>
                <a:hueOff val="-32"/>
                <a:satOff val="6389"/>
                <a:lumOff val="5240"/>
                <a:alphaOff val="-30000"/>
                <a:shade val="93000"/>
                <a:satMod val="130000"/>
              </a:srgbClr>
            </a:gs>
            <a:gs pos="100000">
              <a:srgbClr val="4BACC6">
                <a:shade val="80000"/>
                <a:alpha val="50000"/>
                <a:hueOff val="-32"/>
                <a:satOff val="6389"/>
                <a:lumOff val="5240"/>
                <a:alphaOff val="-3000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/>
      </dgm:spPr>
      <dgm:t>
        <a:bodyPr/>
        <a:lstStyle/>
        <a:p>
          <a:r>
            <a:rPr lang="en-US" b="1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Prestação de Contas</a:t>
          </a:r>
        </a:p>
      </dgm:t>
    </dgm:pt>
    <dgm:pt modelId="{F1BFF133-6A5E-E441-ADAF-4BFDF871D623}" type="parTrans" cxnId="{4D7B15A2-3BBA-7840-A116-83E68B666308}">
      <dgm:prSet/>
      <dgm:spPr/>
      <dgm:t>
        <a:bodyPr/>
        <a:lstStyle/>
        <a:p>
          <a:endParaRPr lang="en-US"/>
        </a:p>
      </dgm:t>
    </dgm:pt>
    <dgm:pt modelId="{D0345E4E-C182-774A-B0CF-D616737937A4}" type="sibTrans" cxnId="{4D7B15A2-3BBA-7840-A116-83E68B666308}">
      <dgm:prSet/>
      <dgm:spPr/>
      <dgm:t>
        <a:bodyPr/>
        <a:lstStyle/>
        <a:p>
          <a:endParaRPr lang="en-US"/>
        </a:p>
      </dgm:t>
    </dgm:pt>
    <dgm:pt modelId="{0EB9E272-D532-0A46-A9D9-FCAF90DBBB60}">
      <dgm:prSet phldrT="[Text]"/>
      <dgm:spPr>
        <a:xfrm>
          <a:off x="0" y="292267"/>
          <a:ext cx="1281343" cy="1281343"/>
        </a:xfrm>
        <a:gradFill rotWithShape="0">
          <a:gsLst>
            <a:gs pos="0">
              <a:srgbClr val="4BACC6">
                <a:shade val="80000"/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4BACC6">
                <a:shade val="80000"/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4BACC6">
                <a:shade val="80000"/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/>
      </dgm:spPr>
      <dgm:t>
        <a:bodyPr/>
        <a:lstStyle/>
        <a:p>
          <a:r>
            <a:rPr lang="en-US" b="1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Planejamento e Gestão Administrativa</a:t>
          </a:r>
        </a:p>
      </dgm:t>
    </dgm:pt>
    <dgm:pt modelId="{D45F25DE-7B99-3749-998B-CAC61BB00D5A}" type="parTrans" cxnId="{9EAF9D76-CD38-8442-8684-AF6DDAE2EB77}">
      <dgm:prSet/>
      <dgm:spPr/>
      <dgm:t>
        <a:bodyPr/>
        <a:lstStyle/>
        <a:p>
          <a:endParaRPr lang="en-US"/>
        </a:p>
      </dgm:t>
    </dgm:pt>
    <dgm:pt modelId="{CDACBBEF-D585-BF41-99FB-7E46EC2491C7}" type="sibTrans" cxnId="{9EAF9D76-CD38-8442-8684-AF6DDAE2EB77}">
      <dgm:prSet/>
      <dgm:spPr/>
      <dgm:t>
        <a:bodyPr/>
        <a:lstStyle/>
        <a:p>
          <a:endParaRPr lang="en-US"/>
        </a:p>
      </dgm:t>
    </dgm:pt>
    <dgm:pt modelId="{B3B96BEF-B9BA-3648-8E3A-595DD321A622}" type="pres">
      <dgm:prSet presAssocID="{27D20730-F80E-1F41-A81D-4C1B677FD75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9943F8B-CBD5-3142-AD13-115AAA279F93}" type="pres">
      <dgm:prSet presAssocID="{0EB9E272-D532-0A46-A9D9-FCAF90DBBB60}" presName="Name5" presStyleLbl="vennNode1" presStyleIdx="0" presStyleCnt="5" custLinFactNeighborX="-36462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en-US"/>
        </a:p>
      </dgm:t>
    </dgm:pt>
    <dgm:pt modelId="{B448EE39-5302-E14D-84F0-8438098C8D6B}" type="pres">
      <dgm:prSet presAssocID="{CDACBBEF-D585-BF41-99FB-7E46EC2491C7}" presName="space" presStyleCnt="0"/>
      <dgm:spPr/>
    </dgm:pt>
    <dgm:pt modelId="{073E503A-2B27-2A42-A9F3-2A69F3EF058D}" type="pres">
      <dgm:prSet presAssocID="{6C1ECCF4-3E7B-6D45-AB8B-68574908E064}" presName="Name5" presStyleLbl="vennNode1" presStyleIdx="1" presStyleCnt="5" custLinFactNeighborX="-36462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en-US"/>
        </a:p>
      </dgm:t>
    </dgm:pt>
    <dgm:pt modelId="{2341CF4B-383E-3A4B-A405-415193CEC0AA}" type="pres">
      <dgm:prSet presAssocID="{BD854779-60AA-F047-8AD5-C50101932E59}" presName="space" presStyleCnt="0"/>
      <dgm:spPr/>
    </dgm:pt>
    <dgm:pt modelId="{104CB40E-050B-7649-8442-32CEABEF9E6A}" type="pres">
      <dgm:prSet presAssocID="{FD045570-FB34-4342-9639-98280A68FF0C}" presName="Name5" presStyleLbl="vennNode1" presStyleIdx="2" presStyleCnt="5" custLinFactNeighborX="-99360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en-US"/>
        </a:p>
      </dgm:t>
    </dgm:pt>
    <dgm:pt modelId="{E5285CF3-CF66-3746-810A-3061EB1255AB}" type="pres">
      <dgm:prSet presAssocID="{64594EC2-0444-BF4D-B2A8-6F3F11D74E7F}" presName="space" presStyleCnt="0"/>
      <dgm:spPr/>
    </dgm:pt>
    <dgm:pt modelId="{4F769262-0408-5F4C-9ED3-74EA6CAE2690}" type="pres">
      <dgm:prSet presAssocID="{74D02351-4D25-C248-B4C4-F9E42FF31072}" presName="Name5" presStyleLbl="vennNode1" presStyleIdx="3" presStyleCnt="5" custLinFactX="-1740" custLinFactNeighborX="-100000" custLinFactNeighborY="1142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en-US"/>
        </a:p>
      </dgm:t>
    </dgm:pt>
    <dgm:pt modelId="{81965C1B-430E-D648-93B1-B7D7B7C28AB6}" type="pres">
      <dgm:prSet presAssocID="{A488C4A4-2D0B-F44A-9B96-A8665B7B1B63}" presName="space" presStyleCnt="0"/>
      <dgm:spPr/>
    </dgm:pt>
    <dgm:pt modelId="{4F4C714A-0E74-4F44-8B17-0EC4F40BD84D}" type="pres">
      <dgm:prSet presAssocID="{C127EAC4-567D-784A-B675-59C533C7340D}" presName="Name5" presStyleLbl="vennNode1" presStyleIdx="4" presStyleCnt="5" custLinFactX="-16604" custLinFactNeighborX="-100000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en-US"/>
        </a:p>
      </dgm:t>
    </dgm:pt>
  </dgm:ptLst>
  <dgm:cxnLst>
    <dgm:cxn modelId="{76D1F279-9996-5748-8A23-9F9BB907B4D3}" srcId="{27D20730-F80E-1F41-A81D-4C1B677FD75B}" destId="{74D02351-4D25-C248-B4C4-F9E42FF31072}" srcOrd="3" destOrd="0" parTransId="{575A32C6-B836-114B-B0D2-ED84CA604C47}" sibTransId="{A488C4A4-2D0B-F44A-9B96-A8665B7B1B63}"/>
    <dgm:cxn modelId="{57728903-FA64-41BF-A8A2-0FE10B1A86D0}" type="presOf" srcId="{FD045570-FB34-4342-9639-98280A68FF0C}" destId="{104CB40E-050B-7649-8442-32CEABEF9E6A}" srcOrd="0" destOrd="0" presId="urn:microsoft.com/office/officeart/2005/8/layout/venn3"/>
    <dgm:cxn modelId="{8A5801F4-18CA-C24E-B158-8783B0588440}" srcId="{27D20730-F80E-1F41-A81D-4C1B677FD75B}" destId="{FD045570-FB34-4342-9639-98280A68FF0C}" srcOrd="2" destOrd="0" parTransId="{984C6188-C89D-5F4F-87D6-268410B6F42F}" sibTransId="{64594EC2-0444-BF4D-B2A8-6F3F11D74E7F}"/>
    <dgm:cxn modelId="{5BCE4128-7454-41C1-B9F2-B63C93A210B6}" type="presOf" srcId="{0EB9E272-D532-0A46-A9D9-FCAF90DBBB60}" destId="{39943F8B-CBD5-3142-AD13-115AAA279F93}" srcOrd="0" destOrd="0" presId="urn:microsoft.com/office/officeart/2005/8/layout/venn3"/>
    <dgm:cxn modelId="{9EAF9D76-CD38-8442-8684-AF6DDAE2EB77}" srcId="{27D20730-F80E-1F41-A81D-4C1B677FD75B}" destId="{0EB9E272-D532-0A46-A9D9-FCAF90DBBB60}" srcOrd="0" destOrd="0" parTransId="{D45F25DE-7B99-3749-998B-CAC61BB00D5A}" sibTransId="{CDACBBEF-D585-BF41-99FB-7E46EC2491C7}"/>
    <dgm:cxn modelId="{541B602F-4D2D-4064-BD0E-379E850AF8C7}" type="presOf" srcId="{C127EAC4-567D-784A-B675-59C533C7340D}" destId="{4F4C714A-0E74-4F44-8B17-0EC4F40BD84D}" srcOrd="0" destOrd="0" presId="urn:microsoft.com/office/officeart/2005/8/layout/venn3"/>
    <dgm:cxn modelId="{0BBC5935-B528-4315-B5B9-7541BFE19994}" type="presOf" srcId="{74D02351-4D25-C248-B4C4-F9E42FF31072}" destId="{4F769262-0408-5F4C-9ED3-74EA6CAE2690}" srcOrd="0" destOrd="0" presId="urn:microsoft.com/office/officeart/2005/8/layout/venn3"/>
    <dgm:cxn modelId="{9BED6B39-2C76-7140-967A-1C520A704A14}" srcId="{27D20730-F80E-1F41-A81D-4C1B677FD75B}" destId="{6C1ECCF4-3E7B-6D45-AB8B-68574908E064}" srcOrd="1" destOrd="0" parTransId="{E67F1193-774B-0A4D-BA51-8673E1F2584C}" sibTransId="{BD854779-60AA-F047-8AD5-C50101932E59}"/>
    <dgm:cxn modelId="{BB1D08DD-2A8A-436B-B5F7-3AD61EE717DD}" type="presOf" srcId="{6C1ECCF4-3E7B-6D45-AB8B-68574908E064}" destId="{073E503A-2B27-2A42-A9F3-2A69F3EF058D}" srcOrd="0" destOrd="0" presId="urn:microsoft.com/office/officeart/2005/8/layout/venn3"/>
    <dgm:cxn modelId="{52A7E5DC-3537-4972-9EBE-CB26CCDFA7D3}" type="presOf" srcId="{27D20730-F80E-1F41-A81D-4C1B677FD75B}" destId="{B3B96BEF-B9BA-3648-8E3A-595DD321A622}" srcOrd="0" destOrd="0" presId="urn:microsoft.com/office/officeart/2005/8/layout/venn3"/>
    <dgm:cxn modelId="{4D7B15A2-3BBA-7840-A116-83E68B666308}" srcId="{27D20730-F80E-1F41-A81D-4C1B677FD75B}" destId="{C127EAC4-567D-784A-B675-59C533C7340D}" srcOrd="4" destOrd="0" parTransId="{F1BFF133-6A5E-E441-ADAF-4BFDF871D623}" sibTransId="{D0345E4E-C182-774A-B0CF-D616737937A4}"/>
    <dgm:cxn modelId="{456F0DA5-2E17-409C-A579-EC89DEFBEAE2}" type="presParOf" srcId="{B3B96BEF-B9BA-3648-8E3A-595DD321A622}" destId="{39943F8B-CBD5-3142-AD13-115AAA279F93}" srcOrd="0" destOrd="0" presId="urn:microsoft.com/office/officeart/2005/8/layout/venn3"/>
    <dgm:cxn modelId="{4129408A-5090-4AB8-ABEB-8E657D46EF7A}" type="presParOf" srcId="{B3B96BEF-B9BA-3648-8E3A-595DD321A622}" destId="{B448EE39-5302-E14D-84F0-8438098C8D6B}" srcOrd="1" destOrd="0" presId="urn:microsoft.com/office/officeart/2005/8/layout/venn3"/>
    <dgm:cxn modelId="{0727C4F0-233D-4785-BA41-06A7F9ED58A4}" type="presParOf" srcId="{B3B96BEF-B9BA-3648-8E3A-595DD321A622}" destId="{073E503A-2B27-2A42-A9F3-2A69F3EF058D}" srcOrd="2" destOrd="0" presId="urn:microsoft.com/office/officeart/2005/8/layout/venn3"/>
    <dgm:cxn modelId="{20A1FAB2-0A44-4919-B617-4C4BF91273EB}" type="presParOf" srcId="{B3B96BEF-B9BA-3648-8E3A-595DD321A622}" destId="{2341CF4B-383E-3A4B-A405-415193CEC0AA}" srcOrd="3" destOrd="0" presId="urn:microsoft.com/office/officeart/2005/8/layout/venn3"/>
    <dgm:cxn modelId="{EA9F1893-405C-41F7-A19A-DBE76635AFB2}" type="presParOf" srcId="{B3B96BEF-B9BA-3648-8E3A-595DD321A622}" destId="{104CB40E-050B-7649-8442-32CEABEF9E6A}" srcOrd="4" destOrd="0" presId="urn:microsoft.com/office/officeart/2005/8/layout/venn3"/>
    <dgm:cxn modelId="{F3B5D2A7-DC78-45E8-932C-C6DA22606832}" type="presParOf" srcId="{B3B96BEF-B9BA-3648-8E3A-595DD321A622}" destId="{E5285CF3-CF66-3746-810A-3061EB1255AB}" srcOrd="5" destOrd="0" presId="urn:microsoft.com/office/officeart/2005/8/layout/venn3"/>
    <dgm:cxn modelId="{03210491-63E6-4244-BF28-363B74120F82}" type="presParOf" srcId="{B3B96BEF-B9BA-3648-8E3A-595DD321A622}" destId="{4F769262-0408-5F4C-9ED3-74EA6CAE2690}" srcOrd="6" destOrd="0" presId="urn:microsoft.com/office/officeart/2005/8/layout/venn3"/>
    <dgm:cxn modelId="{902693CB-70B7-49B8-8102-1EB6713CB86B}" type="presParOf" srcId="{B3B96BEF-B9BA-3648-8E3A-595DD321A622}" destId="{81965C1B-430E-D648-93B1-B7D7B7C28AB6}" srcOrd="7" destOrd="0" presId="urn:microsoft.com/office/officeart/2005/8/layout/venn3"/>
    <dgm:cxn modelId="{D282E1BE-482A-400C-A5B5-9DCAA628722F}" type="presParOf" srcId="{B3B96BEF-B9BA-3648-8E3A-595DD321A622}" destId="{4F4C714A-0E74-4F44-8B17-0EC4F40BD84D}" srcOrd="8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943F8B-CBD5-3142-AD13-115AAA279F93}">
      <dsp:nvSpPr>
        <dsp:cNvPr id="0" name=""/>
        <dsp:cNvSpPr/>
      </dsp:nvSpPr>
      <dsp:spPr>
        <a:xfrm>
          <a:off x="0" y="1023859"/>
          <a:ext cx="2878533" cy="2878533"/>
        </a:xfrm>
        <a:prstGeom prst="ellipse">
          <a:avLst/>
        </a:prstGeom>
        <a:gradFill rotWithShape="0">
          <a:gsLst>
            <a:gs pos="0">
              <a:srgbClr val="4BACC6">
                <a:shade val="80000"/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4BACC6">
                <a:shade val="80000"/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4BACC6">
                <a:shade val="80000"/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58415" tIns="25400" rIns="158415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Planejamento e Gestão Administrativa</a:t>
          </a:r>
        </a:p>
      </dsp:txBody>
      <dsp:txXfrm>
        <a:off x="421551" y="1445410"/>
        <a:ext cx="2035431" cy="2035431"/>
      </dsp:txXfrm>
    </dsp:sp>
    <dsp:sp modelId="{073E503A-2B27-2A42-A9F3-2A69F3EF058D}">
      <dsp:nvSpPr>
        <dsp:cNvPr id="0" name=""/>
        <dsp:cNvSpPr/>
      </dsp:nvSpPr>
      <dsp:spPr>
        <a:xfrm>
          <a:off x="2094389" y="1023859"/>
          <a:ext cx="2878533" cy="2878533"/>
        </a:xfrm>
        <a:prstGeom prst="ellipse">
          <a:avLst/>
        </a:prstGeom>
        <a:gradFill rotWithShape="0">
          <a:gsLst>
            <a:gs pos="0">
              <a:srgbClr val="4BACC6">
                <a:shade val="80000"/>
                <a:alpha val="50000"/>
                <a:hueOff val="-8"/>
                <a:satOff val="1597"/>
                <a:lumOff val="1310"/>
                <a:alphaOff val="-7500"/>
                <a:shade val="51000"/>
                <a:satMod val="130000"/>
              </a:srgbClr>
            </a:gs>
            <a:gs pos="80000">
              <a:srgbClr val="4BACC6">
                <a:shade val="80000"/>
                <a:alpha val="50000"/>
                <a:hueOff val="-8"/>
                <a:satOff val="1597"/>
                <a:lumOff val="1310"/>
                <a:alphaOff val="-7500"/>
                <a:shade val="93000"/>
                <a:satMod val="130000"/>
              </a:srgbClr>
            </a:gs>
            <a:gs pos="100000">
              <a:srgbClr val="4BACC6">
                <a:shade val="80000"/>
                <a:alpha val="50000"/>
                <a:hueOff val="-8"/>
                <a:satOff val="1597"/>
                <a:lumOff val="1310"/>
                <a:alphaOff val="-750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58415" tIns="25400" rIns="158415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Seleção e Celebração</a:t>
          </a:r>
        </a:p>
      </dsp:txBody>
      <dsp:txXfrm>
        <a:off x="2515940" y="1445410"/>
        <a:ext cx="2035431" cy="2035431"/>
      </dsp:txXfrm>
    </dsp:sp>
    <dsp:sp modelId="{104CB40E-050B-7649-8442-32CEABEF9E6A}">
      <dsp:nvSpPr>
        <dsp:cNvPr id="0" name=""/>
        <dsp:cNvSpPr/>
      </dsp:nvSpPr>
      <dsp:spPr>
        <a:xfrm>
          <a:off x="4035108" y="1023859"/>
          <a:ext cx="2878533" cy="2878533"/>
        </a:xfrm>
        <a:prstGeom prst="ellipse">
          <a:avLst/>
        </a:prstGeom>
        <a:gradFill rotWithShape="0">
          <a:gsLst>
            <a:gs pos="0">
              <a:srgbClr val="4BACC6">
                <a:shade val="80000"/>
                <a:alpha val="50000"/>
                <a:hueOff val="-16"/>
                <a:satOff val="3194"/>
                <a:lumOff val="2620"/>
                <a:alphaOff val="-15000"/>
                <a:shade val="51000"/>
                <a:satMod val="130000"/>
              </a:srgbClr>
            </a:gs>
            <a:gs pos="80000">
              <a:srgbClr val="4BACC6">
                <a:shade val="80000"/>
                <a:alpha val="50000"/>
                <a:hueOff val="-16"/>
                <a:satOff val="3194"/>
                <a:lumOff val="2620"/>
                <a:alphaOff val="-15000"/>
                <a:shade val="93000"/>
                <a:satMod val="130000"/>
              </a:srgbClr>
            </a:gs>
            <a:gs pos="100000">
              <a:srgbClr val="4BACC6">
                <a:shade val="80000"/>
                <a:alpha val="50000"/>
                <a:hueOff val="-16"/>
                <a:satOff val="3194"/>
                <a:lumOff val="2620"/>
                <a:alphaOff val="-1500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58415" tIns="25400" rIns="158415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Execução</a:t>
          </a:r>
        </a:p>
      </dsp:txBody>
      <dsp:txXfrm>
        <a:off x="4456659" y="1445410"/>
        <a:ext cx="2035431" cy="2035431"/>
      </dsp:txXfrm>
    </dsp:sp>
    <dsp:sp modelId="{4F769262-0408-5F4C-9ED3-74EA6CAE2690}">
      <dsp:nvSpPr>
        <dsp:cNvPr id="0" name=""/>
        <dsp:cNvSpPr/>
      </dsp:nvSpPr>
      <dsp:spPr>
        <a:xfrm>
          <a:off x="6284164" y="1056731"/>
          <a:ext cx="2878533" cy="2878533"/>
        </a:xfrm>
        <a:prstGeom prst="ellipse">
          <a:avLst/>
        </a:prstGeom>
        <a:gradFill rotWithShape="0">
          <a:gsLst>
            <a:gs pos="0">
              <a:srgbClr val="4BACC6">
                <a:shade val="80000"/>
                <a:alpha val="50000"/>
                <a:hueOff val="-24"/>
                <a:satOff val="4792"/>
                <a:lumOff val="3930"/>
                <a:alphaOff val="-22500"/>
                <a:shade val="51000"/>
                <a:satMod val="130000"/>
              </a:srgbClr>
            </a:gs>
            <a:gs pos="80000">
              <a:srgbClr val="4BACC6">
                <a:shade val="80000"/>
                <a:alpha val="50000"/>
                <a:hueOff val="-24"/>
                <a:satOff val="4792"/>
                <a:lumOff val="3930"/>
                <a:alphaOff val="-22500"/>
                <a:shade val="93000"/>
                <a:satMod val="130000"/>
              </a:srgbClr>
            </a:gs>
            <a:gs pos="100000">
              <a:srgbClr val="4BACC6">
                <a:shade val="80000"/>
                <a:alpha val="50000"/>
                <a:hueOff val="-24"/>
                <a:satOff val="4792"/>
                <a:lumOff val="3930"/>
                <a:alphaOff val="-2250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58415" tIns="25400" rIns="158415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Monitoramento e Avaliação</a:t>
          </a:r>
        </a:p>
      </dsp:txBody>
      <dsp:txXfrm>
        <a:off x="6705715" y="1478282"/>
        <a:ext cx="2035431" cy="2035431"/>
      </dsp:txXfrm>
    </dsp:sp>
    <dsp:sp modelId="{4F4C714A-0E74-4F44-8B17-0EC4F40BD84D}">
      <dsp:nvSpPr>
        <dsp:cNvPr id="0" name=""/>
        <dsp:cNvSpPr/>
      </dsp:nvSpPr>
      <dsp:spPr>
        <a:xfrm>
          <a:off x="8159126" y="1023859"/>
          <a:ext cx="2878533" cy="2878533"/>
        </a:xfrm>
        <a:prstGeom prst="ellipse">
          <a:avLst/>
        </a:prstGeom>
        <a:gradFill rotWithShape="0">
          <a:gsLst>
            <a:gs pos="0">
              <a:srgbClr val="4BACC6">
                <a:shade val="80000"/>
                <a:alpha val="50000"/>
                <a:hueOff val="-32"/>
                <a:satOff val="6389"/>
                <a:lumOff val="5240"/>
                <a:alphaOff val="-30000"/>
                <a:shade val="51000"/>
                <a:satMod val="130000"/>
              </a:srgbClr>
            </a:gs>
            <a:gs pos="80000">
              <a:srgbClr val="4BACC6">
                <a:shade val="80000"/>
                <a:alpha val="50000"/>
                <a:hueOff val="-32"/>
                <a:satOff val="6389"/>
                <a:lumOff val="5240"/>
                <a:alphaOff val="-30000"/>
                <a:shade val="93000"/>
                <a:satMod val="130000"/>
              </a:srgbClr>
            </a:gs>
            <a:gs pos="100000">
              <a:srgbClr val="4BACC6">
                <a:shade val="80000"/>
                <a:alpha val="50000"/>
                <a:hueOff val="-32"/>
                <a:satOff val="6389"/>
                <a:lumOff val="5240"/>
                <a:alphaOff val="-3000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58415" tIns="25400" rIns="158415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Prestação de Contas</a:t>
          </a:r>
        </a:p>
      </dsp:txBody>
      <dsp:txXfrm>
        <a:off x="8580677" y="1445410"/>
        <a:ext cx="2035431" cy="20354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83076"/>
          </a:xfrm>
          <a:prstGeom prst="rect">
            <a:avLst/>
          </a:prstGeom>
        </p:spPr>
        <p:txBody>
          <a:bodyPr vert="horz" lIns="94531" tIns="47265" rIns="94531" bIns="47265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83076"/>
          </a:xfrm>
          <a:prstGeom prst="rect">
            <a:avLst/>
          </a:prstGeom>
        </p:spPr>
        <p:txBody>
          <a:bodyPr vert="horz" lIns="94531" tIns="47265" rIns="94531" bIns="47265" rtlCol="0"/>
          <a:lstStyle>
            <a:lvl1pPr algn="r">
              <a:defRPr sz="1200"/>
            </a:lvl1pPr>
          </a:lstStyle>
          <a:p>
            <a:fld id="{3B9F172E-B586-48F5-B43B-C382DC22A820}" type="datetimeFigureOut">
              <a:rPr lang="pt-BR" smtClean="0"/>
              <a:t>31/07/2016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176772"/>
            <a:ext cx="2982119" cy="483076"/>
          </a:xfrm>
          <a:prstGeom prst="rect">
            <a:avLst/>
          </a:prstGeom>
        </p:spPr>
        <p:txBody>
          <a:bodyPr vert="horz" lIns="94531" tIns="47265" rIns="94531" bIns="47265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98102" y="9176772"/>
            <a:ext cx="2982119" cy="483076"/>
          </a:xfrm>
          <a:prstGeom prst="rect">
            <a:avLst/>
          </a:prstGeom>
        </p:spPr>
        <p:txBody>
          <a:bodyPr vert="horz" lIns="94531" tIns="47265" rIns="94531" bIns="47265" rtlCol="0" anchor="b"/>
          <a:lstStyle>
            <a:lvl1pPr algn="r">
              <a:defRPr sz="1200"/>
            </a:lvl1pPr>
          </a:lstStyle>
          <a:p>
            <a:fld id="{CAB70A3A-E325-4513-B0AD-4E420C25104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97744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84754"/>
          </a:xfrm>
          <a:prstGeom prst="rect">
            <a:avLst/>
          </a:prstGeom>
        </p:spPr>
        <p:txBody>
          <a:bodyPr vert="horz" lIns="94531" tIns="47265" rIns="94531" bIns="47265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84754"/>
          </a:xfrm>
          <a:prstGeom prst="rect">
            <a:avLst/>
          </a:prstGeom>
        </p:spPr>
        <p:txBody>
          <a:bodyPr vert="horz" lIns="94531" tIns="47265" rIns="94531" bIns="47265" rtlCol="0"/>
          <a:lstStyle>
            <a:lvl1pPr algn="r">
              <a:defRPr sz="1200"/>
            </a:lvl1pPr>
          </a:lstStyle>
          <a:p>
            <a:fld id="{121D405F-51E4-4359-9EC9-4BF623583F3A}" type="datetimeFigureOut">
              <a:rPr lang="pt-BR" smtClean="0"/>
              <a:t>31/07/2016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544513" y="1208088"/>
            <a:ext cx="5794375" cy="3260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531" tIns="47265" rIns="94531" bIns="47265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8182" y="4649609"/>
            <a:ext cx="5505450" cy="3804225"/>
          </a:xfrm>
          <a:prstGeom prst="rect">
            <a:avLst/>
          </a:prstGeom>
        </p:spPr>
        <p:txBody>
          <a:bodyPr vert="horz" lIns="94531" tIns="47265" rIns="94531" bIns="47265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176772"/>
            <a:ext cx="2982119" cy="484753"/>
          </a:xfrm>
          <a:prstGeom prst="rect">
            <a:avLst/>
          </a:prstGeom>
        </p:spPr>
        <p:txBody>
          <a:bodyPr vert="horz" lIns="94531" tIns="47265" rIns="94531" bIns="47265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98102" y="9176772"/>
            <a:ext cx="2982119" cy="484753"/>
          </a:xfrm>
          <a:prstGeom prst="rect">
            <a:avLst/>
          </a:prstGeom>
        </p:spPr>
        <p:txBody>
          <a:bodyPr vert="horz" lIns="94531" tIns="47265" rIns="94531" bIns="47265" rtlCol="0" anchor="b"/>
          <a:lstStyle>
            <a:lvl1pPr algn="r">
              <a:defRPr sz="1200"/>
            </a:lvl1pPr>
          </a:lstStyle>
          <a:p>
            <a:fld id="{65F24858-D670-4936-AB8B-CAF6EE072BC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80300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-85725" y="796925"/>
            <a:ext cx="6991350" cy="3933825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xfrm>
            <a:off x="682157" y="4981928"/>
            <a:ext cx="5456933" cy="280119"/>
          </a:xfrm>
        </p:spPr>
        <p:txBody>
          <a:bodyPr>
            <a:sp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51349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>
              <a:ea typeface="ＭＳ Ｐゴシック" pitchFamily="34" charset="-128"/>
            </a:endParaRPr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7ACC4E6-53ED-4009-940D-E610EE456040}" type="slidenum">
              <a:rPr lang="pt-BR" altLang="pt-BR"/>
              <a:pPr/>
              <a:t>7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2804664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>
              <a:ea typeface="ＭＳ Ｐゴシック" pitchFamily="34" charset="-128"/>
            </a:endParaRPr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7ACC4E6-53ED-4009-940D-E610EE456040}" type="slidenum">
              <a:rPr lang="pt-BR" altLang="pt-BR"/>
              <a:pPr/>
              <a:t>8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7320730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 smtClean="0">
              <a:ea typeface="ＭＳ Ｐゴシック" pitchFamily="34" charset="-128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C30EBC5-2437-4043-BDAD-A74AE90E0C9D}" type="slidenum">
              <a:rPr lang="pt-BR" altLang="pt-BR"/>
              <a:pPr/>
              <a:t>9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868631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27139-A1C2-40C8-B054-0267828FAB90}" type="datetimeFigureOut">
              <a:rPr lang="pt-BR" smtClean="0"/>
              <a:t>31/07/2016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F262A-1CEE-4B3B-B3D0-613DB2276E7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3792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27139-A1C2-40C8-B054-0267828FAB90}" type="datetimeFigureOut">
              <a:rPr lang="pt-BR" smtClean="0"/>
              <a:t>31/07/2016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F262A-1CEE-4B3B-B3D0-613DB2276E7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6669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27139-A1C2-40C8-B054-0267828FAB90}" type="datetimeFigureOut">
              <a:rPr lang="pt-BR" smtClean="0"/>
              <a:t>31/07/2016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F262A-1CEE-4B3B-B3D0-613DB2276E7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6411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27139-A1C2-40C8-B054-0267828FAB90}" type="datetimeFigureOut">
              <a:rPr lang="pt-BR" smtClean="0"/>
              <a:t>31/07/2016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F262A-1CEE-4B3B-B3D0-613DB2276E7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954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27139-A1C2-40C8-B054-0267828FAB90}" type="datetimeFigureOut">
              <a:rPr lang="pt-BR" smtClean="0"/>
              <a:t>31/07/2016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F262A-1CEE-4B3B-B3D0-613DB2276E7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291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27139-A1C2-40C8-B054-0267828FAB90}" type="datetimeFigureOut">
              <a:rPr lang="pt-BR" smtClean="0"/>
              <a:t>31/07/2016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F262A-1CEE-4B3B-B3D0-613DB2276E7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0595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27139-A1C2-40C8-B054-0267828FAB90}" type="datetimeFigureOut">
              <a:rPr lang="pt-BR" smtClean="0"/>
              <a:t>31/07/2016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F262A-1CEE-4B3B-B3D0-613DB2276E7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3317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27139-A1C2-40C8-B054-0267828FAB90}" type="datetimeFigureOut">
              <a:rPr lang="pt-BR" smtClean="0"/>
              <a:t>31/07/2016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F262A-1CEE-4B3B-B3D0-613DB2276E7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7030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27139-A1C2-40C8-B054-0267828FAB90}" type="datetimeFigureOut">
              <a:rPr lang="pt-BR" smtClean="0"/>
              <a:t>31/07/2016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F262A-1CEE-4B3B-B3D0-613DB2276E7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3687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27139-A1C2-40C8-B054-0267828FAB90}" type="datetimeFigureOut">
              <a:rPr lang="pt-BR" smtClean="0"/>
              <a:t>31/07/2016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F262A-1CEE-4B3B-B3D0-613DB2276E7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5345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27139-A1C2-40C8-B054-0267828FAB90}" type="datetimeFigureOut">
              <a:rPr lang="pt-BR" smtClean="0"/>
              <a:t>31/07/2016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F262A-1CEE-4B3B-B3D0-613DB2276E7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4111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F27139-A1C2-40C8-B054-0267828FAB90}" type="datetimeFigureOut">
              <a:rPr lang="pt-BR" smtClean="0"/>
              <a:t>31/07/2016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2F262A-1CEE-4B3B-B3D0-613DB2276E7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2273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abong.org.br/" TargetMode="External"/><Relationship Id="rId3" Type="http://schemas.openxmlformats.org/officeDocument/2006/relationships/hyperlink" Target="http://www.secretariageral.gov.br/atuacao/mrosc" TargetMode="External"/><Relationship Id="rId7" Type="http://schemas.openxmlformats.org/officeDocument/2006/relationships/hyperlink" Target="http://www.portalfederativo.gov.br/" TargetMode="External"/><Relationship Id="rId2" Type="http://schemas.openxmlformats.org/officeDocument/2006/relationships/hyperlink" Target="http://www.participa.br/osc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ortal.convenios.gov.br/pagina-inicial" TargetMode="External"/><Relationship Id="rId5" Type="http://schemas.openxmlformats.org/officeDocument/2006/relationships/hyperlink" Target="https://www.facebook.com/mroscs" TargetMode="External"/><Relationship Id="rId4" Type="http://schemas.openxmlformats.org/officeDocument/2006/relationships/hyperlink" Target="http://www.mapaosc.ipea.gov.br/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86000" y="-857250"/>
            <a:ext cx="13716000" cy="857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46649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908720"/>
          </a:xfrm>
        </p:spPr>
        <p:txBody>
          <a:bodyPr>
            <a:normAutofit/>
          </a:bodyPr>
          <a:lstStyle/>
          <a:p>
            <a:pPr marL="21590" algn="ctr">
              <a:lnSpc>
                <a:spcPct val="115000"/>
              </a:lnSpc>
              <a:defRPr/>
            </a:pPr>
            <a:r>
              <a:rPr lang="pt-BR" sz="2500" b="1" dirty="0">
                <a:solidFill>
                  <a:schemeClr val="accent1">
                    <a:lumMod val="25000"/>
                  </a:schemeClr>
                </a:solidFill>
                <a:latin typeface="+mn-lt"/>
                <a:ea typeface="+mn-ea"/>
                <a:cs typeface="+mn-cs"/>
              </a:rPr>
              <a:t>Decreto 8.726/2016       Alguns destaques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35360" y="908720"/>
            <a:ext cx="11617291" cy="5832648"/>
          </a:xfrm>
        </p:spPr>
        <p:txBody>
          <a:bodyPr>
            <a:normAutofit/>
          </a:bodyPr>
          <a:lstStyle/>
          <a:p>
            <a:pPr marL="0" indent="0" algn="just"/>
            <a:r>
              <a:rPr lang="pt-BR" sz="2500" dirty="0" smtClean="0"/>
              <a:t> </a:t>
            </a:r>
            <a:r>
              <a:rPr lang="pt-BR" sz="2500" dirty="0" smtClean="0">
                <a:solidFill>
                  <a:srgbClr val="0070C0"/>
                </a:solidFill>
              </a:rPr>
              <a:t>Termo de colaboração: </a:t>
            </a:r>
            <a:r>
              <a:rPr lang="pt-BR" sz="2500" dirty="0" smtClean="0"/>
              <a:t>concepção da Administração Pública federal para execução de </a:t>
            </a:r>
            <a:r>
              <a:rPr lang="pt-BR" sz="2500" u="sng" dirty="0" smtClean="0"/>
              <a:t>projetos</a:t>
            </a:r>
            <a:r>
              <a:rPr lang="pt-BR" sz="2500" dirty="0" smtClean="0"/>
              <a:t> ou </a:t>
            </a:r>
            <a:r>
              <a:rPr lang="pt-BR" sz="2500" u="sng" dirty="0" smtClean="0"/>
              <a:t>atividades parametrizadas</a:t>
            </a:r>
            <a:r>
              <a:rPr lang="pt-BR" sz="2500" dirty="0" smtClean="0"/>
              <a:t> pela própria administração.</a:t>
            </a:r>
          </a:p>
          <a:p>
            <a:pPr marL="0" indent="0" algn="just"/>
            <a:r>
              <a:rPr lang="pt-BR" sz="2500" dirty="0" smtClean="0"/>
              <a:t> </a:t>
            </a:r>
            <a:r>
              <a:rPr lang="pt-BR" sz="2500" dirty="0">
                <a:solidFill>
                  <a:srgbClr val="0070C0"/>
                </a:solidFill>
              </a:rPr>
              <a:t>Termo </a:t>
            </a:r>
            <a:r>
              <a:rPr lang="pt-BR" sz="2500" dirty="0" smtClean="0">
                <a:solidFill>
                  <a:srgbClr val="0070C0"/>
                </a:solidFill>
              </a:rPr>
              <a:t>fomento: </a:t>
            </a:r>
            <a:r>
              <a:rPr lang="pt-BR" sz="2500" dirty="0"/>
              <a:t>concepção da </a:t>
            </a:r>
            <a:r>
              <a:rPr lang="pt-BR" sz="2500" dirty="0" smtClean="0"/>
              <a:t>OSC para </a:t>
            </a:r>
            <a:r>
              <a:rPr lang="pt-BR" sz="2500" dirty="0"/>
              <a:t>execução de </a:t>
            </a:r>
            <a:r>
              <a:rPr lang="pt-BR" sz="2500" u="sng" dirty="0" smtClean="0"/>
              <a:t>projetos</a:t>
            </a:r>
            <a:r>
              <a:rPr lang="pt-BR" sz="2500" dirty="0" smtClean="0"/>
              <a:t> desenvolvidos ou criados pelas OSCs</a:t>
            </a:r>
          </a:p>
          <a:p>
            <a:pPr marL="0" indent="0" algn="just"/>
            <a:r>
              <a:rPr lang="pt-BR" sz="2500" dirty="0" smtClean="0"/>
              <a:t> Programas de </a:t>
            </a:r>
            <a:r>
              <a:rPr lang="pt-BR" sz="2500" dirty="0" smtClean="0">
                <a:solidFill>
                  <a:srgbClr val="0070C0"/>
                </a:solidFill>
              </a:rPr>
              <a:t>capacitação</a:t>
            </a:r>
            <a:r>
              <a:rPr lang="pt-BR" sz="2500" dirty="0" smtClean="0"/>
              <a:t> priorizarão a </a:t>
            </a:r>
            <a:r>
              <a:rPr lang="pt-BR" sz="2500" u="sng" dirty="0" smtClean="0"/>
              <a:t>formação conjunta</a:t>
            </a:r>
            <a:r>
              <a:rPr lang="pt-BR" sz="2500" dirty="0"/>
              <a:t> </a:t>
            </a:r>
            <a:r>
              <a:rPr lang="pt-BR" sz="2500" dirty="0" smtClean="0"/>
              <a:t>dos agentes da administração pública e das OSCs.</a:t>
            </a:r>
          </a:p>
          <a:p>
            <a:pPr marL="0" indent="0" algn="just"/>
            <a:r>
              <a:rPr lang="pt-BR" sz="2500" dirty="0" smtClean="0"/>
              <a:t> Admite-se a exigência de </a:t>
            </a:r>
            <a:r>
              <a:rPr lang="pt-BR" sz="2500" dirty="0" smtClean="0">
                <a:solidFill>
                  <a:srgbClr val="0070C0"/>
                </a:solidFill>
              </a:rPr>
              <a:t>contrapartida</a:t>
            </a:r>
            <a:r>
              <a:rPr lang="pt-BR" sz="2500" dirty="0" smtClean="0"/>
              <a:t> de bens e serviços </a:t>
            </a:r>
            <a:r>
              <a:rPr lang="pt-BR" sz="2500" u="sng" dirty="0" smtClean="0"/>
              <a:t>apenas para parcerias de valor superior </a:t>
            </a:r>
            <a:r>
              <a:rPr lang="pt-BR" sz="2500" dirty="0" smtClean="0"/>
              <a:t>a R$ 600.000,00. </a:t>
            </a:r>
          </a:p>
          <a:p>
            <a:pPr marL="0" indent="0" algn="just"/>
            <a:r>
              <a:rPr lang="pt-BR" sz="2500" dirty="0" smtClean="0"/>
              <a:t> Estabelecimento de regras para atuação em </a:t>
            </a:r>
            <a:r>
              <a:rPr lang="pt-BR" sz="2500" dirty="0" smtClean="0">
                <a:solidFill>
                  <a:srgbClr val="0070C0"/>
                </a:solidFill>
              </a:rPr>
              <a:t>rede</a:t>
            </a:r>
            <a:r>
              <a:rPr lang="pt-BR" sz="2500" dirty="0" smtClean="0"/>
              <a:t>, com previsão de requisitos para OSCs celebrantes e executantes.</a:t>
            </a:r>
          </a:p>
          <a:p>
            <a:pPr marL="0" indent="0" algn="just"/>
            <a:endParaRPr lang="pt-BR" sz="2500" dirty="0" smtClean="0"/>
          </a:p>
          <a:p>
            <a:pPr marL="0" indent="0" algn="just"/>
            <a:endParaRPr lang="pt-BR" sz="2500" dirty="0"/>
          </a:p>
        </p:txBody>
      </p:sp>
      <p:pic>
        <p:nvPicPr>
          <p:cNvPr id="4" name="Picture 2" descr="http://www.cese.org.br/wp-content/uploads/2015/11/Plataform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4052" y="6114746"/>
            <a:ext cx="2186178" cy="71847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17774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3339" y="599637"/>
            <a:ext cx="11858259" cy="6258363"/>
          </a:xfrm>
        </p:spPr>
        <p:txBody>
          <a:bodyPr numCol="2">
            <a:noAutofit/>
          </a:bodyPr>
          <a:lstStyle/>
          <a:p>
            <a:pPr marL="0" indent="0">
              <a:buNone/>
            </a:pPr>
            <a:r>
              <a:rPr lang="pt-BR" sz="2500" b="1" dirty="0" smtClean="0"/>
              <a:t>Comunidade OSC no Participa.br</a:t>
            </a:r>
          </a:p>
          <a:p>
            <a:pPr marL="0" indent="0">
              <a:buNone/>
            </a:pPr>
            <a:r>
              <a:rPr lang="pt-BR" sz="2500" dirty="0" smtClean="0">
                <a:hlinkClick r:id="rId2"/>
              </a:rPr>
              <a:t>www.participa.br/osc</a:t>
            </a:r>
            <a:endParaRPr lang="pt-BR" sz="2500" dirty="0"/>
          </a:p>
          <a:p>
            <a:pPr marL="0" indent="0">
              <a:buNone/>
            </a:pPr>
            <a:endParaRPr lang="nl-NL" sz="2500" b="1" dirty="0" smtClean="0"/>
          </a:p>
          <a:p>
            <a:pPr marL="0" indent="0">
              <a:buNone/>
            </a:pPr>
            <a:r>
              <a:rPr lang="nl-NL" sz="2500" b="1" dirty="0" smtClean="0"/>
              <a:t>Seção </a:t>
            </a:r>
            <a:r>
              <a:rPr lang="nl-NL" sz="2500" b="1" dirty="0"/>
              <a:t>do MROSC no site da </a:t>
            </a:r>
            <a:r>
              <a:rPr lang="nl-NL" sz="2500" b="1" dirty="0" smtClean="0"/>
              <a:t>Secretaria de Governo da </a:t>
            </a:r>
            <a:r>
              <a:rPr lang="nl-NL" sz="2500" b="1" dirty="0"/>
              <a:t>Presidência da República</a:t>
            </a:r>
            <a:endParaRPr lang="pt-BR" sz="2500" b="1" dirty="0"/>
          </a:p>
          <a:p>
            <a:pPr marL="0" indent="0">
              <a:buNone/>
            </a:pPr>
            <a:r>
              <a:rPr lang="pt-BR" sz="2500" dirty="0">
                <a:hlinkClick r:id="rId3"/>
              </a:rPr>
              <a:t>http://</a:t>
            </a:r>
            <a:r>
              <a:rPr lang="pt-BR" sz="2500" dirty="0" smtClean="0">
                <a:hlinkClick r:id="rId3"/>
              </a:rPr>
              <a:t>www.sg.gov.br</a:t>
            </a:r>
            <a:r>
              <a:rPr lang="pt-BR" sz="2500" dirty="0">
                <a:hlinkClick r:id="rId3"/>
              </a:rPr>
              <a:t>/atuacao/mrosc</a:t>
            </a:r>
            <a:endParaRPr lang="pt-BR" sz="2500" dirty="0"/>
          </a:p>
          <a:p>
            <a:pPr marL="0" indent="0">
              <a:buNone/>
            </a:pPr>
            <a:endParaRPr lang="pt-BR" sz="2500" b="1" dirty="0"/>
          </a:p>
          <a:p>
            <a:pPr marL="0" indent="0">
              <a:buNone/>
            </a:pPr>
            <a:r>
              <a:rPr lang="pt-BR" sz="2500" b="1" dirty="0"/>
              <a:t>Mapa das </a:t>
            </a:r>
            <a:r>
              <a:rPr lang="pt-BR" sz="2500" b="1" dirty="0" err="1"/>
              <a:t>OSCs</a:t>
            </a:r>
            <a:endParaRPr lang="pt-BR" sz="2500" b="1" dirty="0"/>
          </a:p>
          <a:p>
            <a:pPr marL="0" indent="0">
              <a:buNone/>
            </a:pPr>
            <a:r>
              <a:rPr lang="pt-BR" sz="2500" dirty="0">
                <a:hlinkClick r:id="rId4"/>
              </a:rPr>
              <a:t>www.mapaosc.ipea.gov.br</a:t>
            </a:r>
            <a:endParaRPr lang="en-US" sz="2500" dirty="0"/>
          </a:p>
          <a:p>
            <a:pPr marL="0" indent="0">
              <a:buNone/>
            </a:pPr>
            <a:endParaRPr lang="pt-BR" sz="2500" b="1" dirty="0"/>
          </a:p>
          <a:p>
            <a:pPr marL="0" indent="0">
              <a:buNone/>
            </a:pPr>
            <a:r>
              <a:rPr lang="pt-BR" sz="2500" b="1" dirty="0"/>
              <a:t>Página no </a:t>
            </a:r>
            <a:r>
              <a:rPr lang="pt-BR" sz="2500" b="1" dirty="0" err="1"/>
              <a:t>Facebook</a:t>
            </a:r>
            <a:endParaRPr lang="pt-BR" sz="2500" b="1" dirty="0"/>
          </a:p>
          <a:p>
            <a:pPr marL="0" indent="0">
              <a:buNone/>
            </a:pPr>
            <a:r>
              <a:rPr lang="en-US" sz="2500" dirty="0">
                <a:hlinkClick r:id="rId5"/>
              </a:rPr>
              <a:t>https://</a:t>
            </a:r>
            <a:r>
              <a:rPr lang="en-US" sz="2500" dirty="0" smtClean="0">
                <a:hlinkClick r:id="rId5"/>
              </a:rPr>
              <a:t>www.facebook.com/mroscs</a:t>
            </a:r>
            <a:endParaRPr lang="en-US" sz="2500" dirty="0" smtClean="0"/>
          </a:p>
          <a:p>
            <a:pPr marL="0" indent="0">
              <a:buNone/>
            </a:pPr>
            <a:endParaRPr lang="en-US" sz="2500" dirty="0" smtClean="0"/>
          </a:p>
          <a:p>
            <a:pPr marL="0" indent="0">
              <a:buNone/>
            </a:pPr>
            <a:endParaRPr lang="en-US" sz="2500" dirty="0"/>
          </a:p>
          <a:p>
            <a:pPr marL="0" indent="0">
              <a:buNone/>
            </a:pPr>
            <a:endParaRPr lang="en-US" sz="2500" dirty="0" smtClean="0"/>
          </a:p>
          <a:p>
            <a:pPr marL="0" indent="0">
              <a:buNone/>
            </a:pPr>
            <a:endParaRPr lang="en-US" sz="2500" dirty="0"/>
          </a:p>
          <a:p>
            <a:pPr marL="0" indent="0">
              <a:buNone/>
            </a:pPr>
            <a:r>
              <a:rPr lang="pt-BR" sz="2500" b="1" dirty="0"/>
              <a:t>Rede </a:t>
            </a:r>
            <a:r>
              <a:rPr lang="pt-BR" sz="2500" b="1" dirty="0" err="1"/>
              <a:t>Siconv</a:t>
            </a:r>
            <a:endParaRPr lang="pt-BR" sz="2500" b="1" dirty="0"/>
          </a:p>
          <a:p>
            <a:pPr marL="0" indent="0">
              <a:buNone/>
            </a:pPr>
            <a:r>
              <a:rPr lang="pt-BR" sz="2500" dirty="0">
                <a:hlinkClick r:id="rId6"/>
              </a:rPr>
              <a:t>https://portal.convenios.gov.br/pagina-inicial</a:t>
            </a:r>
            <a:endParaRPr lang="pt-BR" sz="2500" dirty="0"/>
          </a:p>
          <a:p>
            <a:pPr marL="0" indent="0">
              <a:buNone/>
            </a:pPr>
            <a:endParaRPr lang="pt-BR" sz="2500" b="1" dirty="0" smtClean="0"/>
          </a:p>
          <a:p>
            <a:pPr marL="0" indent="0">
              <a:buNone/>
            </a:pPr>
            <a:r>
              <a:rPr lang="pt-BR" sz="2500" b="1" dirty="0" smtClean="0"/>
              <a:t>Portal </a:t>
            </a:r>
            <a:r>
              <a:rPr lang="pt-BR" sz="2500" b="1" dirty="0"/>
              <a:t>Federativo</a:t>
            </a:r>
          </a:p>
          <a:p>
            <a:pPr marL="0" indent="0">
              <a:buNone/>
            </a:pPr>
            <a:r>
              <a:rPr lang="pt-BR" sz="2500" dirty="0">
                <a:hlinkClick r:id="rId7"/>
              </a:rPr>
              <a:t>http://www.portalfederativo.gov.br/</a:t>
            </a:r>
            <a:endParaRPr lang="pt-BR" sz="2500" dirty="0"/>
          </a:p>
          <a:p>
            <a:pPr marL="0" indent="0">
              <a:buNone/>
            </a:pPr>
            <a:endParaRPr lang="pt-BR" sz="2500" dirty="0"/>
          </a:p>
          <a:p>
            <a:pPr marL="0" indent="0">
              <a:buNone/>
            </a:pPr>
            <a:r>
              <a:rPr lang="pt-BR" sz="2500" b="1" dirty="0"/>
              <a:t>Plataforma Bahia</a:t>
            </a:r>
          </a:p>
          <a:p>
            <a:pPr marL="0" indent="0">
              <a:buNone/>
            </a:pPr>
            <a:r>
              <a:rPr lang="pt-BR" sz="2500" u="sng" dirty="0">
                <a:solidFill>
                  <a:schemeClr val="accent5"/>
                </a:solidFill>
              </a:rPr>
              <a:t>http:// </a:t>
            </a:r>
            <a:r>
              <a:rPr lang="pt-BR" sz="2500" b="1" u="sng" dirty="0">
                <a:solidFill>
                  <a:schemeClr val="accent5"/>
                </a:solidFill>
              </a:rPr>
              <a:t>www.mrosc.ba.gov.br</a:t>
            </a:r>
          </a:p>
          <a:p>
            <a:pPr marL="0" indent="0">
              <a:buNone/>
            </a:pPr>
            <a:endParaRPr lang="pt-BR" sz="2500" b="1" dirty="0"/>
          </a:p>
          <a:p>
            <a:pPr marL="0" indent="0">
              <a:buNone/>
            </a:pPr>
            <a:r>
              <a:rPr lang="pt-BR" sz="2500" b="1" dirty="0"/>
              <a:t>ABONG</a:t>
            </a:r>
          </a:p>
          <a:p>
            <a:pPr marL="0" indent="0">
              <a:buNone/>
            </a:pPr>
            <a:r>
              <a:rPr lang="pt-BR" sz="2500" dirty="0">
                <a:hlinkClick r:id="rId8"/>
              </a:rPr>
              <a:t>http://www.abong.org.br/</a:t>
            </a:r>
            <a:endParaRPr lang="pt-BR" sz="2500" dirty="0"/>
          </a:p>
          <a:p>
            <a:pPr marL="0" indent="0">
              <a:buNone/>
            </a:pPr>
            <a:endParaRPr lang="pt-BR" sz="2500" b="1" dirty="0"/>
          </a:p>
          <a:p>
            <a:pPr marL="0" indent="0">
              <a:buNone/>
            </a:pPr>
            <a:endParaRPr lang="pt-BR" sz="2500" b="1" dirty="0"/>
          </a:p>
          <a:p>
            <a:endParaRPr lang="pt-BR" sz="2500" dirty="0"/>
          </a:p>
          <a:p>
            <a:pPr marL="0" indent="0">
              <a:buNone/>
            </a:pPr>
            <a:endParaRPr lang="en-US" sz="2500" dirty="0"/>
          </a:p>
          <a:p>
            <a:pPr marL="0" indent="0">
              <a:buNone/>
            </a:pPr>
            <a:r>
              <a:rPr lang="en-US" sz="2500" dirty="0"/>
              <a:t> </a:t>
            </a:r>
            <a:endParaRPr lang="pt-BR" sz="2500" b="1" dirty="0"/>
          </a:p>
        </p:txBody>
      </p:sp>
      <p:sp>
        <p:nvSpPr>
          <p:cNvPr id="7" name="CaixaDeTexto 73"/>
          <p:cNvSpPr txBox="1"/>
          <p:nvPr/>
        </p:nvSpPr>
        <p:spPr>
          <a:xfrm>
            <a:off x="85341" y="-5318"/>
            <a:ext cx="11916257" cy="553998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marL="342900" indent="-342900"/>
            <a:r>
              <a:rPr lang="pt-BR" sz="3000" b="1" dirty="0" smtClean="0">
                <a:solidFill>
                  <a:schemeClr val="tx2"/>
                </a:solidFill>
                <a:latin typeface="+mj-lt"/>
              </a:rPr>
              <a:t>Links de interesse</a:t>
            </a:r>
          </a:p>
        </p:txBody>
      </p:sp>
      <p:cxnSp>
        <p:nvCxnSpPr>
          <p:cNvPr id="5" name="Conector reto 4"/>
          <p:cNvCxnSpPr/>
          <p:nvPr/>
        </p:nvCxnSpPr>
        <p:spPr>
          <a:xfrm>
            <a:off x="0" y="548680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2604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987899" y="2276873"/>
            <a:ext cx="6096000" cy="4247317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pt-BR" b="1" dirty="0"/>
          </a:p>
          <a:p>
            <a:endParaRPr lang="pt-BR" sz="2800" b="1" dirty="0" smtClean="0"/>
          </a:p>
          <a:p>
            <a:endParaRPr lang="pt-BR" sz="2800" b="1" dirty="0"/>
          </a:p>
          <a:p>
            <a:r>
              <a:rPr lang="pt-BR" sz="2800" b="1" dirty="0" smtClean="0"/>
              <a:t>O </a:t>
            </a:r>
            <a:r>
              <a:rPr lang="pt-BR" sz="2800" b="1" dirty="0" smtClean="0"/>
              <a:t>B R I G A D A !</a:t>
            </a:r>
          </a:p>
          <a:p>
            <a:endParaRPr lang="pt-BR" sz="2400" b="1" dirty="0"/>
          </a:p>
          <a:p>
            <a:r>
              <a:rPr lang="pt-BR" sz="2400" b="1" dirty="0" smtClean="0"/>
              <a:t>Eliana </a:t>
            </a:r>
            <a:r>
              <a:rPr lang="pt-BR" sz="2400" b="1" dirty="0"/>
              <a:t>Rolemberg</a:t>
            </a:r>
            <a:endParaRPr lang="pt-BR" sz="2400" dirty="0"/>
          </a:p>
          <a:p>
            <a:r>
              <a:rPr lang="pt-BR" sz="2400" b="1" dirty="0"/>
              <a:t>Comitê Facilitador da Plataforma </a:t>
            </a:r>
            <a:r>
              <a:rPr lang="pt-BR" sz="2400" b="1"/>
              <a:t>das </a:t>
            </a:r>
            <a:r>
              <a:rPr lang="pt-BR" sz="2400" b="1" smtClean="0"/>
              <a:t>OSC</a:t>
            </a:r>
            <a:endParaRPr lang="pt-BR" sz="2400" dirty="0"/>
          </a:p>
          <a:p>
            <a:r>
              <a:rPr lang="pt-BR" sz="2400" b="1" dirty="0"/>
              <a:t> </a:t>
            </a:r>
            <a:endParaRPr lang="pt-BR" sz="2400" dirty="0"/>
          </a:p>
          <a:p>
            <a:endParaRPr lang="pt-BR" sz="2400" b="1" dirty="0" smtClean="0"/>
          </a:p>
          <a:p>
            <a:endParaRPr lang="pt-BR" sz="2400" b="1" dirty="0"/>
          </a:p>
          <a:p>
            <a:endParaRPr lang="pt-BR" sz="2400" dirty="0"/>
          </a:p>
        </p:txBody>
      </p:sp>
      <p:pic>
        <p:nvPicPr>
          <p:cNvPr id="4" name="Picture 2" descr="http://www.cese.org.br/wp-content/uploads/2015/11/Plataform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99" y="313068"/>
            <a:ext cx="5010799" cy="15486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05523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/>
          <p:cNvSpPr/>
          <p:nvPr/>
        </p:nvSpPr>
        <p:spPr>
          <a:xfrm>
            <a:off x="3092013" y="394697"/>
            <a:ext cx="634660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200" b="1" dirty="0">
                <a:solidFill>
                  <a:srgbClr val="002060"/>
                </a:solidFill>
                <a:latin typeface="Berlin Sans FB Demi" panose="020E0802020502020306" pitchFamily="34" charset="0"/>
              </a:rPr>
              <a:t>APRIMORANDO A DEMOCRACIA</a:t>
            </a:r>
          </a:p>
        </p:txBody>
      </p:sp>
      <p:pic>
        <p:nvPicPr>
          <p:cNvPr id="7" name="Picture 2" descr="http://www.cese.org.br/wp-content/uploads/2015/11/Plataform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0759" y="5860608"/>
            <a:ext cx="2959471" cy="972611"/>
          </a:xfrm>
          <a:prstGeom prst="rect">
            <a:avLst/>
          </a:prstGeom>
          <a:noFill/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6569" y="6196790"/>
            <a:ext cx="3730889" cy="629343"/>
          </a:xfrm>
          <a:prstGeom prst="rect">
            <a:avLst/>
          </a:prstGeom>
        </p:spPr>
      </p:pic>
      <p:pic>
        <p:nvPicPr>
          <p:cNvPr id="8" name="Picture 4" descr="http://revistagambiarra.com.br/site/wp-content/uploads/2015/05/mrosc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0"/>
            <a:ext cx="2376015" cy="150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73" t="19703" r="2363"/>
          <a:stretch/>
        </p:blipFill>
        <p:spPr bwMode="auto">
          <a:xfrm>
            <a:off x="2137893" y="1246648"/>
            <a:ext cx="8010659" cy="4819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66143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42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>
            <a:spLocks noChangeArrowheads="1"/>
          </p:cNvSpPr>
          <p:nvPr/>
        </p:nvSpPr>
        <p:spPr bwMode="auto">
          <a:xfrm>
            <a:off x="1439663" y="3717032"/>
            <a:ext cx="3720235" cy="648072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pt-BR" sz="2200" b="1" dirty="0" smtClean="0">
                <a:solidFill>
                  <a:schemeClr val="bg1"/>
                </a:solidFill>
                <a:ea typeface="+mj-ea"/>
                <a:cs typeface="Arial" pitchFamily="34" charset="0"/>
              </a:rPr>
              <a:t>Chamamento público obrigatório</a:t>
            </a:r>
            <a:endParaRPr lang="pt-BR" sz="2200" b="1" dirty="0">
              <a:solidFill>
                <a:schemeClr val="bg1"/>
              </a:solidFill>
              <a:latin typeface="+mn-lt"/>
              <a:ea typeface="+mj-ea"/>
              <a:cs typeface="Arial" pitchFamily="34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5280087" y="3743076"/>
            <a:ext cx="6720747" cy="65864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21590" algn="just">
              <a:lnSpc>
                <a:spcPct val="115000"/>
              </a:lnSpc>
              <a:spcAft>
                <a:spcPts val="0"/>
              </a:spcAft>
            </a:pPr>
            <a:r>
              <a:rPr lang="pt-BR" sz="1600" b="1" dirty="0" smtClean="0">
                <a:effectLst/>
              </a:rPr>
              <a:t>Transparência e democratização do acesso</a:t>
            </a:r>
            <a:r>
              <a:rPr lang="pt-BR" sz="1600" dirty="0" smtClean="0">
                <a:effectLst/>
              </a:rPr>
              <a:t> às parcerias com editais. Há exceções de dispensa e inexigibilidade.  </a:t>
            </a:r>
            <a:endParaRPr lang="pt-BR" sz="1600" dirty="0">
              <a:ea typeface="Times New Roman"/>
            </a:endParaRPr>
          </a:p>
        </p:txBody>
      </p:sp>
      <p:sp>
        <p:nvSpPr>
          <p:cNvPr id="14" name="Retângulo 13"/>
          <p:cNvSpPr>
            <a:spLocks noChangeArrowheads="1"/>
          </p:cNvSpPr>
          <p:nvPr/>
        </p:nvSpPr>
        <p:spPr bwMode="auto">
          <a:xfrm>
            <a:off x="1441670" y="2996952"/>
            <a:ext cx="3716945" cy="648072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pt-BR" sz="2200" b="1" dirty="0" smtClean="0">
                <a:solidFill>
                  <a:schemeClr val="bg1"/>
                </a:solidFill>
                <a:latin typeface="+mn-lt"/>
                <a:ea typeface="+mj-ea"/>
                <a:cs typeface="Arial" pitchFamily="34" charset="0"/>
              </a:rPr>
              <a:t>Atuação em rede	</a:t>
            </a:r>
            <a:endParaRPr lang="pt-BR" sz="2200" b="1" dirty="0">
              <a:solidFill>
                <a:schemeClr val="bg1"/>
              </a:solidFill>
              <a:latin typeface="+mn-lt"/>
              <a:ea typeface="+mj-ea"/>
              <a:cs typeface="Arial" pitchFamily="34" charset="0"/>
            </a:endParaRPr>
          </a:p>
        </p:txBody>
      </p:sp>
      <p:sp>
        <p:nvSpPr>
          <p:cNvPr id="18" name="Retângulo 34"/>
          <p:cNvSpPr>
            <a:spLocks noChangeArrowheads="1"/>
          </p:cNvSpPr>
          <p:nvPr/>
        </p:nvSpPr>
        <p:spPr bwMode="auto">
          <a:xfrm>
            <a:off x="1439660" y="2276872"/>
            <a:ext cx="3720237" cy="648072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pt-BR" sz="2200" b="1" dirty="0" smtClean="0">
                <a:solidFill>
                  <a:schemeClr val="bg1"/>
                </a:solidFill>
                <a:latin typeface="+mn-lt"/>
                <a:cs typeface="Arial" pitchFamily="34" charset="0"/>
              </a:rPr>
              <a:t>Novas diretrizes e princípios</a:t>
            </a:r>
            <a:endParaRPr lang="pt-BR" sz="2200" b="1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22" name="Retângulo 21"/>
          <p:cNvSpPr>
            <a:spLocks noChangeArrowheads="1"/>
          </p:cNvSpPr>
          <p:nvPr/>
        </p:nvSpPr>
        <p:spPr bwMode="auto">
          <a:xfrm>
            <a:off x="1444021" y="1556792"/>
            <a:ext cx="3711680" cy="648072"/>
          </a:xfrm>
          <a:prstGeom prst="rect">
            <a:avLst/>
          </a:prstGeom>
          <a:solidFill>
            <a:schemeClr val="accent4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pt-BR" sz="2200" b="1" dirty="0" smtClean="0">
                <a:solidFill>
                  <a:schemeClr val="bg1"/>
                </a:solidFill>
                <a:latin typeface="+mn-lt"/>
                <a:ea typeface="+mj-ea"/>
                <a:cs typeface="Arial" pitchFamily="34" charset="0"/>
              </a:rPr>
              <a:t>Instrumentos jurídicos próprios</a:t>
            </a:r>
            <a:endParaRPr lang="pt-BR" sz="2200" b="1" dirty="0">
              <a:solidFill>
                <a:schemeClr val="bg1"/>
              </a:solidFill>
              <a:latin typeface="+mn-lt"/>
              <a:ea typeface="+mj-ea"/>
              <a:cs typeface="Arial" pitchFamily="34" charset="0"/>
            </a:endParaRPr>
          </a:p>
        </p:txBody>
      </p:sp>
      <p:sp>
        <p:nvSpPr>
          <p:cNvPr id="26" name="Retângulo 25"/>
          <p:cNvSpPr>
            <a:spLocks noChangeArrowheads="1"/>
          </p:cNvSpPr>
          <p:nvPr/>
        </p:nvSpPr>
        <p:spPr bwMode="auto">
          <a:xfrm>
            <a:off x="1439148" y="737964"/>
            <a:ext cx="3718325" cy="704720"/>
          </a:xfrm>
          <a:prstGeom prst="rect">
            <a:avLst/>
          </a:prstGeom>
          <a:solidFill>
            <a:schemeClr val="accent5">
              <a:lumMod val="50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pt-BR" sz="2200" b="1" dirty="0" smtClean="0">
                <a:solidFill>
                  <a:schemeClr val="bg1"/>
                </a:solidFill>
                <a:latin typeface="+mn-lt"/>
                <a:cs typeface="Arial" pitchFamily="34" charset="0"/>
              </a:rPr>
              <a:t>Abrangência Nacional</a:t>
            </a:r>
            <a:endParaRPr lang="pt-BR" sz="2200" b="1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33" name="CaixaDeTexto 32"/>
          <p:cNvSpPr txBox="1"/>
          <p:nvPr/>
        </p:nvSpPr>
        <p:spPr>
          <a:xfrm>
            <a:off x="5280087" y="2996952"/>
            <a:ext cx="6720747" cy="3754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21590" algn="just">
              <a:lnSpc>
                <a:spcPct val="115000"/>
              </a:lnSpc>
            </a:pPr>
            <a:r>
              <a:rPr lang="pt-BR" sz="1600" b="1" dirty="0" smtClean="0">
                <a:effectLst/>
              </a:rPr>
              <a:t>Agregação de projetos, </a:t>
            </a:r>
            <a:r>
              <a:rPr lang="pt-BR" sz="1600" dirty="0" smtClean="0">
                <a:effectLst/>
              </a:rPr>
              <a:t>valorizando as redes e a integração entre OSCs.</a:t>
            </a:r>
            <a:endParaRPr lang="pt-BR" sz="1700" dirty="0">
              <a:ea typeface="Times New Roman"/>
            </a:endParaRPr>
          </a:p>
        </p:txBody>
      </p:sp>
      <p:sp>
        <p:nvSpPr>
          <p:cNvPr id="35" name="CaixaDeTexto 34"/>
          <p:cNvSpPr txBox="1"/>
          <p:nvPr/>
        </p:nvSpPr>
        <p:spPr>
          <a:xfrm>
            <a:off x="5280087" y="2282973"/>
            <a:ext cx="6720747" cy="65864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21590" algn="just">
              <a:lnSpc>
                <a:spcPct val="115000"/>
              </a:lnSpc>
              <a:spcAft>
                <a:spcPts val="0"/>
              </a:spcAft>
            </a:pPr>
            <a:r>
              <a:rPr lang="pt-BR" sz="1600" b="1" dirty="0" smtClean="0">
                <a:effectLst/>
              </a:rPr>
              <a:t>Gestão pública democrática, </a:t>
            </a:r>
            <a:r>
              <a:rPr lang="pt-BR" sz="1600" dirty="0" smtClean="0">
                <a:effectLst/>
              </a:rPr>
              <a:t>participação social e fortalecimento da sociedade civil, entre outros.</a:t>
            </a:r>
            <a:endParaRPr lang="pt-BR" sz="1600" dirty="0">
              <a:ea typeface="Times New Roman"/>
            </a:endParaRPr>
          </a:p>
        </p:txBody>
      </p:sp>
      <p:sp>
        <p:nvSpPr>
          <p:cNvPr id="36" name="CaixaDeTexto 35"/>
          <p:cNvSpPr txBox="1"/>
          <p:nvPr/>
        </p:nvSpPr>
        <p:spPr>
          <a:xfrm>
            <a:off x="5280087" y="1556792"/>
            <a:ext cx="6720747" cy="65864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21590" algn="just">
              <a:lnSpc>
                <a:spcPct val="115000"/>
              </a:lnSpc>
              <a:spcAft>
                <a:spcPts val="0"/>
              </a:spcAft>
            </a:pPr>
            <a:r>
              <a:rPr lang="pt-BR" sz="1600" b="1" dirty="0" smtClean="0">
                <a:effectLst/>
              </a:rPr>
              <a:t>Termo de Fomento, Termo de </a:t>
            </a:r>
            <a:r>
              <a:rPr lang="pt-BR" sz="1600" b="1" dirty="0" smtClean="0"/>
              <a:t>Colaboração e Acordo de Cooperação </a:t>
            </a:r>
            <a:r>
              <a:rPr lang="pt-BR" sz="1600" dirty="0" smtClean="0"/>
              <a:t>-</a:t>
            </a:r>
            <a:r>
              <a:rPr lang="pt-BR" sz="1600" b="1" dirty="0" smtClean="0"/>
              <a:t> </a:t>
            </a:r>
            <a:r>
              <a:rPr lang="pt-BR" sz="1600" dirty="0" smtClean="0"/>
              <a:t> parcerias com e sem recursos financeiros.</a:t>
            </a:r>
            <a:endParaRPr lang="pt-BR" sz="1600" dirty="0">
              <a:ea typeface="Times New Roman"/>
            </a:endParaRPr>
          </a:p>
        </p:txBody>
      </p:sp>
      <p:sp>
        <p:nvSpPr>
          <p:cNvPr id="37" name="CaixaDeTexto 36"/>
          <p:cNvSpPr txBox="1"/>
          <p:nvPr/>
        </p:nvSpPr>
        <p:spPr>
          <a:xfrm>
            <a:off x="5280087" y="784042"/>
            <a:ext cx="6696136" cy="65864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21590" algn="just">
              <a:lnSpc>
                <a:spcPct val="115000"/>
              </a:lnSpc>
              <a:spcAft>
                <a:spcPts val="0"/>
              </a:spcAft>
            </a:pPr>
            <a:r>
              <a:rPr lang="pt-BR" sz="1600" dirty="0" smtClean="0">
                <a:effectLst/>
              </a:rPr>
              <a:t>Administração direta e indireta da </a:t>
            </a:r>
            <a:r>
              <a:rPr lang="pt-BR" sz="1600" b="1" dirty="0" smtClean="0"/>
              <a:t>União, Estados, Distrito Federal e Municípios</a:t>
            </a:r>
            <a:r>
              <a:rPr lang="pt-BR" sz="1600" dirty="0" smtClean="0"/>
              <a:t>.</a:t>
            </a:r>
            <a:endParaRPr lang="pt-BR" sz="1600" dirty="0">
              <a:ea typeface="Times New Roman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47329" y="44624"/>
            <a:ext cx="747352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000" b="1" dirty="0" smtClean="0">
                <a:solidFill>
                  <a:schemeClr val="tx2"/>
                </a:solidFill>
              </a:rPr>
              <a:t>O que muda em </a:t>
            </a:r>
            <a:r>
              <a:rPr lang="pt-BR" sz="3000" b="1" dirty="0">
                <a:solidFill>
                  <a:schemeClr val="tx2"/>
                </a:solidFill>
              </a:rPr>
              <a:t>geral com </a:t>
            </a:r>
            <a:r>
              <a:rPr lang="pt-BR" sz="3000" b="1" dirty="0" smtClean="0">
                <a:solidFill>
                  <a:schemeClr val="tx2"/>
                </a:solidFill>
              </a:rPr>
              <a:t>a Lei </a:t>
            </a:r>
            <a:r>
              <a:rPr lang="pt-BR" sz="3000" b="1" dirty="0">
                <a:solidFill>
                  <a:schemeClr val="tx2"/>
                </a:solidFill>
              </a:rPr>
              <a:t>13.019/2014?</a:t>
            </a:r>
          </a:p>
        </p:txBody>
      </p:sp>
      <p:sp>
        <p:nvSpPr>
          <p:cNvPr id="38" name="Seta para a direita 37"/>
          <p:cNvSpPr/>
          <p:nvPr/>
        </p:nvSpPr>
        <p:spPr>
          <a:xfrm>
            <a:off x="863596" y="855994"/>
            <a:ext cx="480053" cy="406061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9" name="Seta para a direita 38"/>
          <p:cNvSpPr/>
          <p:nvPr/>
        </p:nvSpPr>
        <p:spPr>
          <a:xfrm>
            <a:off x="863596" y="1693769"/>
            <a:ext cx="480053" cy="406061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40" name="Seta para a direita 39"/>
          <p:cNvSpPr/>
          <p:nvPr/>
        </p:nvSpPr>
        <p:spPr>
          <a:xfrm>
            <a:off x="863596" y="2446876"/>
            <a:ext cx="480053" cy="406061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41" name="Seta para a direita 40"/>
          <p:cNvSpPr/>
          <p:nvPr/>
        </p:nvSpPr>
        <p:spPr>
          <a:xfrm>
            <a:off x="863596" y="3166956"/>
            <a:ext cx="480053" cy="406061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42" name="Seta para a direita 41"/>
          <p:cNvSpPr/>
          <p:nvPr/>
        </p:nvSpPr>
        <p:spPr>
          <a:xfrm>
            <a:off x="863596" y="3861048"/>
            <a:ext cx="480053" cy="406061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7" name="Retângulo 26"/>
          <p:cNvSpPr>
            <a:spLocks noChangeArrowheads="1"/>
          </p:cNvSpPr>
          <p:nvPr/>
        </p:nvSpPr>
        <p:spPr bwMode="auto">
          <a:xfrm>
            <a:off x="1442066" y="4437112"/>
            <a:ext cx="3716295" cy="692157"/>
          </a:xfrm>
          <a:prstGeom prst="rect">
            <a:avLst/>
          </a:prstGeom>
          <a:solidFill>
            <a:schemeClr val="accent3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pt-BR" sz="2200" b="1" dirty="0" smtClean="0">
                <a:solidFill>
                  <a:schemeClr val="bg1"/>
                </a:solidFill>
                <a:ea typeface="+mj-ea"/>
                <a:cs typeface="Arial" pitchFamily="34" charset="0"/>
              </a:rPr>
              <a:t>Remuneração da equipe de trabalho</a:t>
            </a:r>
            <a:endParaRPr lang="pt-BR" sz="2200" b="1" dirty="0">
              <a:solidFill>
                <a:schemeClr val="bg1"/>
              </a:solidFill>
              <a:latin typeface="+mn-lt"/>
              <a:ea typeface="+mj-ea"/>
              <a:cs typeface="Arial" pitchFamily="34" charset="0"/>
            </a:endParaRPr>
          </a:p>
        </p:txBody>
      </p:sp>
      <p:sp>
        <p:nvSpPr>
          <p:cNvPr id="34" name="Retângulo 33"/>
          <p:cNvSpPr>
            <a:spLocks noChangeArrowheads="1"/>
          </p:cNvSpPr>
          <p:nvPr/>
        </p:nvSpPr>
        <p:spPr bwMode="auto">
          <a:xfrm>
            <a:off x="1437376" y="5209166"/>
            <a:ext cx="3718325" cy="668106"/>
          </a:xfrm>
          <a:prstGeom prst="rect">
            <a:avLst/>
          </a:prstGeom>
          <a:solidFill>
            <a:schemeClr val="accent5">
              <a:lumMod val="50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pt-BR" sz="2200" b="1" dirty="0" smtClean="0">
                <a:solidFill>
                  <a:schemeClr val="bg1"/>
                </a:solidFill>
                <a:latin typeface="+mn-lt"/>
                <a:cs typeface="Arial" pitchFamily="34" charset="0"/>
              </a:rPr>
              <a:t>Remuneração de custos indiretos</a:t>
            </a:r>
            <a:endParaRPr lang="pt-BR" sz="2200" b="1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46" name="CaixaDeTexto 45"/>
          <p:cNvSpPr txBox="1"/>
          <p:nvPr/>
        </p:nvSpPr>
        <p:spPr>
          <a:xfrm>
            <a:off x="5280087" y="4470627"/>
            <a:ext cx="6720747" cy="65864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21590" algn="just">
              <a:lnSpc>
                <a:spcPct val="115000"/>
              </a:lnSpc>
              <a:spcAft>
                <a:spcPts val="0"/>
              </a:spcAft>
            </a:pPr>
            <a:r>
              <a:rPr lang="pt-BR" sz="1600" dirty="0" smtClean="0">
                <a:effectLst/>
              </a:rPr>
              <a:t>Autorização expressa de</a:t>
            </a:r>
            <a:r>
              <a:rPr lang="pt-BR" sz="1600" b="1" dirty="0" smtClean="0">
                <a:effectLst/>
              </a:rPr>
              <a:t> remuneração de pagamento de equipe de trabalho</a:t>
            </a:r>
            <a:r>
              <a:rPr lang="pt-BR" sz="1600" dirty="0" smtClean="0">
                <a:effectLst/>
              </a:rPr>
              <a:t>, com encargos sociais inclusos.</a:t>
            </a:r>
            <a:endParaRPr lang="pt-BR" sz="1700" dirty="0">
              <a:ea typeface="Times New Roman"/>
            </a:endParaRPr>
          </a:p>
        </p:txBody>
      </p:sp>
      <p:sp>
        <p:nvSpPr>
          <p:cNvPr id="47" name="CaixaDeTexto 46"/>
          <p:cNvSpPr txBox="1"/>
          <p:nvPr/>
        </p:nvSpPr>
        <p:spPr>
          <a:xfrm>
            <a:off x="5255476" y="5218630"/>
            <a:ext cx="6775149" cy="65864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21590" algn="just">
              <a:lnSpc>
                <a:spcPct val="115000"/>
              </a:lnSpc>
              <a:spcAft>
                <a:spcPts val="0"/>
              </a:spcAft>
            </a:pPr>
            <a:r>
              <a:rPr lang="pt-BR" sz="1600" dirty="0"/>
              <a:t>Autorização expressa de</a:t>
            </a:r>
            <a:r>
              <a:rPr lang="pt-BR" sz="1600" b="1" dirty="0"/>
              <a:t> </a:t>
            </a:r>
            <a:r>
              <a:rPr lang="pt-BR" sz="1600" b="1" dirty="0" smtClean="0"/>
              <a:t>remuneração </a:t>
            </a:r>
            <a:r>
              <a:rPr lang="pt-BR" sz="1600" b="1" dirty="0"/>
              <a:t>de </a:t>
            </a:r>
            <a:r>
              <a:rPr lang="pt-BR" sz="1600" b="1" dirty="0" smtClean="0"/>
              <a:t>custos </a:t>
            </a:r>
            <a:r>
              <a:rPr lang="pt-BR" sz="1600" b="1" dirty="0"/>
              <a:t>indiretos </a:t>
            </a:r>
            <a:r>
              <a:rPr lang="pt-BR" sz="1600" dirty="0"/>
              <a:t>(despesas </a:t>
            </a:r>
            <a:r>
              <a:rPr lang="pt-BR" sz="1600" dirty="0" smtClean="0"/>
              <a:t>administrativas de consumo, estrutura e gestão).</a:t>
            </a:r>
            <a:endParaRPr lang="pt-BR" sz="1700" dirty="0">
              <a:ea typeface="Times New Roman"/>
            </a:endParaRPr>
          </a:p>
        </p:txBody>
      </p:sp>
      <p:sp>
        <p:nvSpPr>
          <p:cNvPr id="48" name="Seta para a direita 47"/>
          <p:cNvSpPr/>
          <p:nvPr/>
        </p:nvSpPr>
        <p:spPr>
          <a:xfrm>
            <a:off x="863596" y="4607116"/>
            <a:ext cx="480053" cy="406061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49" name="Seta para a direita 48"/>
          <p:cNvSpPr/>
          <p:nvPr/>
        </p:nvSpPr>
        <p:spPr>
          <a:xfrm>
            <a:off x="863596" y="5282457"/>
            <a:ext cx="480053" cy="406061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cxnSp>
        <p:nvCxnSpPr>
          <p:cNvPr id="25" name="Conector reto 13"/>
          <p:cNvCxnSpPr/>
          <p:nvPr/>
        </p:nvCxnSpPr>
        <p:spPr>
          <a:xfrm>
            <a:off x="86987" y="548680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Picture 2" descr="http://www.cese.org.br/wp-content/uploads/2015/11/Plataform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0759" y="5860608"/>
            <a:ext cx="2959471" cy="972611"/>
          </a:xfrm>
          <a:prstGeom prst="rect">
            <a:avLst/>
          </a:prstGeom>
          <a:noFill/>
        </p:spPr>
      </p:pic>
      <p:pic>
        <p:nvPicPr>
          <p:cNvPr id="30" name="Imagem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6569" y="6196790"/>
            <a:ext cx="3730889" cy="629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546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tângulo 28"/>
          <p:cNvSpPr>
            <a:spLocks noChangeArrowheads="1"/>
          </p:cNvSpPr>
          <p:nvPr/>
        </p:nvSpPr>
        <p:spPr bwMode="auto">
          <a:xfrm>
            <a:off x="1203819" y="2332375"/>
            <a:ext cx="3744928" cy="648072"/>
          </a:xfrm>
          <a:prstGeom prst="rect">
            <a:avLst/>
          </a:prstGeom>
          <a:solidFill>
            <a:schemeClr val="accent4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pt-BR" sz="2200" b="1" dirty="0" smtClean="0">
                <a:solidFill>
                  <a:schemeClr val="bg1"/>
                </a:solidFill>
                <a:latin typeface="+mn-lt"/>
                <a:ea typeface="+mj-ea"/>
                <a:cs typeface="Arial" pitchFamily="34" charset="0"/>
              </a:rPr>
              <a:t>Prestação de contas simplificada</a:t>
            </a:r>
            <a:endParaRPr lang="pt-BR" sz="2200" b="1" dirty="0">
              <a:solidFill>
                <a:schemeClr val="bg1"/>
              </a:solidFill>
              <a:latin typeface="+mn-lt"/>
              <a:ea typeface="+mj-ea"/>
              <a:cs typeface="Arial" pitchFamily="34" charset="0"/>
            </a:endParaRPr>
          </a:p>
        </p:txBody>
      </p:sp>
      <p:sp>
        <p:nvSpPr>
          <p:cNvPr id="32" name="CaixaDeTexto 31"/>
          <p:cNvSpPr txBox="1"/>
          <p:nvPr/>
        </p:nvSpPr>
        <p:spPr>
          <a:xfrm>
            <a:off x="5073131" y="2327090"/>
            <a:ext cx="6758899" cy="65864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21590" algn="just">
              <a:lnSpc>
                <a:spcPct val="115000"/>
              </a:lnSpc>
              <a:spcAft>
                <a:spcPts val="0"/>
              </a:spcAft>
            </a:pPr>
            <a:r>
              <a:rPr lang="pt-BR" sz="1600" b="1" dirty="0" smtClean="0">
                <a:effectLst/>
              </a:rPr>
              <a:t>Foco no controle de resultados. </a:t>
            </a:r>
            <a:r>
              <a:rPr lang="pt-BR" sz="1600" dirty="0" smtClean="0">
                <a:effectLst/>
              </a:rPr>
              <a:t>Regulamento deverá prever regras mais simplificadas para prestação de contas.</a:t>
            </a:r>
            <a:endParaRPr lang="pt-BR" sz="1700" dirty="0">
              <a:ea typeface="Times New Roman"/>
            </a:endParaRPr>
          </a:p>
        </p:txBody>
      </p:sp>
      <p:sp>
        <p:nvSpPr>
          <p:cNvPr id="45" name="Seta para a direita 44"/>
          <p:cNvSpPr/>
          <p:nvPr/>
        </p:nvSpPr>
        <p:spPr>
          <a:xfrm>
            <a:off x="694792" y="2476392"/>
            <a:ext cx="480053" cy="406061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46" name="Retângulo 45"/>
          <p:cNvSpPr>
            <a:spLocks noChangeArrowheads="1"/>
          </p:cNvSpPr>
          <p:nvPr/>
        </p:nvSpPr>
        <p:spPr bwMode="auto">
          <a:xfrm>
            <a:off x="1232193" y="1540287"/>
            <a:ext cx="3716945" cy="648072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endParaRPr lang="pt-BR" sz="2200" b="1" dirty="0" smtClean="0">
              <a:solidFill>
                <a:schemeClr val="bg1"/>
              </a:solidFill>
              <a:latin typeface="+mn-lt"/>
              <a:ea typeface="+mj-ea"/>
              <a:cs typeface="Arial" pitchFamily="34" charset="0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pt-BR" sz="2200" b="1" dirty="0" smtClean="0">
                <a:solidFill>
                  <a:schemeClr val="bg1"/>
                </a:solidFill>
                <a:latin typeface="+mn-lt"/>
                <a:ea typeface="+mj-ea"/>
                <a:cs typeface="Arial" pitchFamily="34" charset="0"/>
              </a:rPr>
              <a:t>Monitoramento e Avaliação</a:t>
            </a:r>
          </a:p>
          <a:p>
            <a:pPr fontAlgn="auto">
              <a:spcAft>
                <a:spcPts val="0"/>
              </a:spcAft>
              <a:defRPr/>
            </a:pPr>
            <a:r>
              <a:rPr lang="pt-BR" sz="2200" b="1" dirty="0" smtClean="0">
                <a:solidFill>
                  <a:schemeClr val="bg1"/>
                </a:solidFill>
                <a:latin typeface="+mn-lt"/>
                <a:ea typeface="+mj-ea"/>
                <a:cs typeface="Arial" pitchFamily="34" charset="0"/>
              </a:rPr>
              <a:t>	</a:t>
            </a:r>
            <a:endParaRPr lang="pt-BR" sz="2200" b="1" dirty="0">
              <a:solidFill>
                <a:schemeClr val="bg1"/>
              </a:solidFill>
              <a:latin typeface="+mn-lt"/>
              <a:ea typeface="+mj-ea"/>
              <a:cs typeface="Arial" pitchFamily="34" charset="0"/>
            </a:endParaRPr>
          </a:p>
        </p:txBody>
      </p:sp>
      <p:sp>
        <p:nvSpPr>
          <p:cNvPr id="47" name="Retângulo 34"/>
          <p:cNvSpPr>
            <a:spLocks noChangeArrowheads="1"/>
          </p:cNvSpPr>
          <p:nvPr/>
        </p:nvSpPr>
        <p:spPr bwMode="auto">
          <a:xfrm>
            <a:off x="1232704" y="4563819"/>
            <a:ext cx="3720237" cy="648072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pt-BR" sz="2200" b="1" dirty="0" smtClean="0">
                <a:solidFill>
                  <a:schemeClr val="bg1"/>
                </a:solidFill>
                <a:latin typeface="+mn-lt"/>
                <a:cs typeface="Arial" pitchFamily="34" charset="0"/>
              </a:rPr>
              <a:t>Manifestação de  Interesse Social</a:t>
            </a:r>
            <a:endParaRPr lang="pt-BR" sz="2200" b="1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48" name="Retângulo 47"/>
          <p:cNvSpPr>
            <a:spLocks noChangeArrowheads="1"/>
          </p:cNvSpPr>
          <p:nvPr/>
        </p:nvSpPr>
        <p:spPr bwMode="auto">
          <a:xfrm>
            <a:off x="1225265" y="3794325"/>
            <a:ext cx="3711680" cy="648072"/>
          </a:xfrm>
          <a:prstGeom prst="rect">
            <a:avLst/>
          </a:prstGeom>
          <a:solidFill>
            <a:schemeClr val="accent4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pt-BR" sz="2200" b="1" dirty="0" smtClean="0">
                <a:solidFill>
                  <a:schemeClr val="bg1"/>
                </a:solidFill>
                <a:latin typeface="+mn-lt"/>
                <a:ea typeface="+mj-ea"/>
                <a:cs typeface="Arial" pitchFamily="34" charset="0"/>
              </a:rPr>
              <a:t>Capacitação</a:t>
            </a:r>
            <a:endParaRPr lang="pt-BR" sz="2200" b="1" dirty="0">
              <a:solidFill>
                <a:schemeClr val="bg1"/>
              </a:solidFill>
              <a:latin typeface="+mn-lt"/>
              <a:ea typeface="+mj-ea"/>
              <a:cs typeface="Arial" pitchFamily="34" charset="0"/>
            </a:endParaRPr>
          </a:p>
        </p:txBody>
      </p:sp>
      <p:sp>
        <p:nvSpPr>
          <p:cNvPr id="49" name="Retângulo 48"/>
          <p:cNvSpPr>
            <a:spLocks noChangeArrowheads="1"/>
          </p:cNvSpPr>
          <p:nvPr/>
        </p:nvSpPr>
        <p:spPr bwMode="auto">
          <a:xfrm>
            <a:off x="1228511" y="3060537"/>
            <a:ext cx="3722007" cy="630771"/>
          </a:xfrm>
          <a:prstGeom prst="rect">
            <a:avLst/>
          </a:prstGeom>
          <a:solidFill>
            <a:schemeClr val="accent5">
              <a:lumMod val="50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pt-BR" sz="2000" b="1" dirty="0" smtClean="0">
                <a:solidFill>
                  <a:schemeClr val="bg1"/>
                </a:solidFill>
                <a:cs typeface="Arial" pitchFamily="34" charset="0"/>
              </a:rPr>
              <a:t>Conselho </a:t>
            </a:r>
            <a:r>
              <a:rPr lang="pt-BR" sz="2000" b="1" dirty="0">
                <a:solidFill>
                  <a:schemeClr val="bg1"/>
                </a:solidFill>
                <a:cs typeface="Arial" pitchFamily="34" charset="0"/>
              </a:rPr>
              <a:t>Nacional de Fomento e Colaboração </a:t>
            </a:r>
          </a:p>
        </p:txBody>
      </p:sp>
      <p:sp>
        <p:nvSpPr>
          <p:cNvPr id="50" name="CaixaDeTexto 49"/>
          <p:cNvSpPr txBox="1"/>
          <p:nvPr/>
        </p:nvSpPr>
        <p:spPr>
          <a:xfrm>
            <a:off x="5073131" y="1540287"/>
            <a:ext cx="6687499" cy="65864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21590" algn="just">
              <a:lnSpc>
                <a:spcPct val="115000"/>
              </a:lnSpc>
            </a:pPr>
            <a:r>
              <a:rPr lang="pt-BR" sz="1600" b="1" dirty="0" smtClean="0">
                <a:ea typeface="Times New Roman"/>
              </a:rPr>
              <a:t>Comissões de Monitoramento e Avaliação </a:t>
            </a:r>
            <a:r>
              <a:rPr lang="pt-BR" sz="1600" dirty="0" smtClean="0">
                <a:ea typeface="Times New Roman"/>
              </a:rPr>
              <a:t>nos órgãos, visita técnica </a:t>
            </a:r>
            <a:r>
              <a:rPr lang="pt-BR" sz="1600" i="1" dirty="0" smtClean="0">
                <a:ea typeface="Times New Roman"/>
              </a:rPr>
              <a:t>in loco </a:t>
            </a:r>
            <a:r>
              <a:rPr lang="pt-BR" sz="1600" dirty="0" smtClean="0">
                <a:ea typeface="Times New Roman"/>
              </a:rPr>
              <a:t>e pesquisas junto a beneficiários.</a:t>
            </a:r>
            <a:endParaRPr lang="pt-BR" sz="1600" dirty="0">
              <a:ea typeface="Times New Roman"/>
            </a:endParaRPr>
          </a:p>
        </p:txBody>
      </p:sp>
      <p:sp>
        <p:nvSpPr>
          <p:cNvPr id="51" name="CaixaDeTexto 50"/>
          <p:cNvSpPr txBox="1"/>
          <p:nvPr/>
        </p:nvSpPr>
        <p:spPr>
          <a:xfrm>
            <a:off x="5073131" y="4569920"/>
            <a:ext cx="6720747" cy="65864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21590" algn="just">
              <a:lnSpc>
                <a:spcPct val="115000"/>
              </a:lnSpc>
              <a:spcAft>
                <a:spcPts val="0"/>
              </a:spcAft>
            </a:pPr>
            <a:r>
              <a:rPr lang="pt-BR" sz="1600" dirty="0"/>
              <a:t>E</a:t>
            </a:r>
            <a:r>
              <a:rPr lang="pt-BR" sz="1600" dirty="0" smtClean="0"/>
              <a:t>laboração </a:t>
            </a:r>
            <a:r>
              <a:rPr lang="pt-BR" sz="1600" dirty="0"/>
              <a:t>de </a:t>
            </a:r>
            <a:r>
              <a:rPr lang="pt-BR" sz="1600" b="1" dirty="0"/>
              <a:t>propostas de chamamento público </a:t>
            </a:r>
            <a:r>
              <a:rPr lang="pt-BR" sz="1600" b="1" dirty="0" smtClean="0"/>
              <a:t>pelas próprias  </a:t>
            </a:r>
            <a:r>
              <a:rPr lang="pt-BR" sz="1600" b="1" dirty="0" err="1"/>
              <a:t>OSCs</a:t>
            </a:r>
            <a:r>
              <a:rPr lang="pt-BR" sz="1600" dirty="0"/>
              <a:t>, movimentos sociais e </a:t>
            </a:r>
            <a:r>
              <a:rPr lang="pt-BR" sz="1600" dirty="0" smtClean="0"/>
              <a:t>interessados.</a:t>
            </a:r>
            <a:endParaRPr lang="pt-BR" sz="1600" dirty="0">
              <a:ea typeface="Times New Roman"/>
            </a:endParaRPr>
          </a:p>
        </p:txBody>
      </p:sp>
      <p:sp>
        <p:nvSpPr>
          <p:cNvPr id="52" name="CaixaDeTexto 51"/>
          <p:cNvSpPr txBox="1"/>
          <p:nvPr/>
        </p:nvSpPr>
        <p:spPr>
          <a:xfrm>
            <a:off x="5090077" y="3789040"/>
            <a:ext cx="6725388" cy="65864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21590" algn="just">
              <a:lnSpc>
                <a:spcPct val="115000"/>
              </a:lnSpc>
              <a:spcAft>
                <a:spcPts val="0"/>
              </a:spcAft>
            </a:pPr>
            <a:r>
              <a:rPr lang="pt-BR" sz="1600" dirty="0" smtClean="0">
                <a:ea typeface="Times New Roman"/>
              </a:rPr>
              <a:t>Formação conjunta para</a:t>
            </a:r>
            <a:r>
              <a:rPr lang="pt-BR" sz="1600" b="1" dirty="0" smtClean="0">
                <a:ea typeface="Times New Roman"/>
              </a:rPr>
              <a:t> gestores públicos, conselheiros e representantes das organizações da sociedade civil</a:t>
            </a:r>
            <a:r>
              <a:rPr lang="pt-BR" sz="1600" dirty="0" smtClean="0">
                <a:ea typeface="Times New Roman"/>
              </a:rPr>
              <a:t>.</a:t>
            </a:r>
            <a:endParaRPr lang="pt-BR" sz="1600" dirty="0">
              <a:ea typeface="Times New Roman"/>
            </a:endParaRPr>
          </a:p>
        </p:txBody>
      </p:sp>
      <p:sp>
        <p:nvSpPr>
          <p:cNvPr id="53" name="CaixaDeTexto 52"/>
          <p:cNvSpPr txBox="1"/>
          <p:nvPr/>
        </p:nvSpPr>
        <p:spPr>
          <a:xfrm>
            <a:off x="5090077" y="3106533"/>
            <a:ext cx="6725388" cy="584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21590" algn="just">
              <a:spcAft>
                <a:spcPts val="0"/>
              </a:spcAft>
            </a:pPr>
            <a:r>
              <a:rPr lang="pt-BR" sz="1600" b="1" dirty="0" smtClean="0">
                <a:latin typeface="+mn-lt"/>
              </a:rPr>
              <a:t>Composição paritária </a:t>
            </a:r>
            <a:r>
              <a:rPr lang="pt-BR" sz="1600" dirty="0" smtClean="0">
                <a:latin typeface="+mn-lt"/>
              </a:rPr>
              <a:t>para</a:t>
            </a:r>
            <a:r>
              <a:rPr lang="pt-BR" sz="1600" b="1" dirty="0" smtClean="0">
                <a:latin typeface="+mn-lt"/>
              </a:rPr>
              <a:t> </a:t>
            </a:r>
            <a:r>
              <a:rPr lang="pt-BR" sz="1600" dirty="0" smtClean="0">
                <a:latin typeface="+mn-lt"/>
              </a:rPr>
              <a:t>divulgar boas práticas, propor e apoiar políticas e ações voltadas ao fortalecimento.</a:t>
            </a:r>
            <a:endParaRPr lang="pt-BR" sz="1600" dirty="0">
              <a:ea typeface="Times New Roman"/>
            </a:endParaRPr>
          </a:p>
        </p:txBody>
      </p:sp>
      <p:sp>
        <p:nvSpPr>
          <p:cNvPr id="54" name="Seta para a direita 53"/>
          <p:cNvSpPr/>
          <p:nvPr/>
        </p:nvSpPr>
        <p:spPr>
          <a:xfrm>
            <a:off x="656640" y="3195891"/>
            <a:ext cx="480053" cy="406061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5" name="Seta para a direita 54"/>
          <p:cNvSpPr/>
          <p:nvPr/>
        </p:nvSpPr>
        <p:spPr>
          <a:xfrm>
            <a:off x="654119" y="3974369"/>
            <a:ext cx="480053" cy="406061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6" name="Seta para a direita 55"/>
          <p:cNvSpPr/>
          <p:nvPr/>
        </p:nvSpPr>
        <p:spPr>
          <a:xfrm>
            <a:off x="654119" y="4696211"/>
            <a:ext cx="480053" cy="406061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7" name="Seta para a direita 56"/>
          <p:cNvSpPr/>
          <p:nvPr/>
        </p:nvSpPr>
        <p:spPr>
          <a:xfrm>
            <a:off x="654119" y="1710291"/>
            <a:ext cx="480053" cy="406061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auto">
          <a:xfrm>
            <a:off x="1194987" y="812126"/>
            <a:ext cx="3741959" cy="648072"/>
          </a:xfrm>
          <a:prstGeom prst="rect">
            <a:avLst/>
          </a:prstGeom>
          <a:solidFill>
            <a:schemeClr val="accent3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pt-BR" sz="2200" b="1" dirty="0">
                <a:solidFill>
                  <a:schemeClr val="bg1"/>
                </a:solidFill>
                <a:cs typeface="Arial" pitchFamily="34" charset="0"/>
              </a:rPr>
              <a:t>Contrapartida facultativa</a:t>
            </a:r>
          </a:p>
        </p:txBody>
      </p:sp>
      <p:sp>
        <p:nvSpPr>
          <p:cNvPr id="20" name="CaixaDeTexto 19"/>
          <p:cNvSpPr txBox="1"/>
          <p:nvPr/>
        </p:nvSpPr>
        <p:spPr>
          <a:xfrm>
            <a:off x="5073131" y="784203"/>
            <a:ext cx="6680624" cy="65864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21590" algn="just">
              <a:lnSpc>
                <a:spcPct val="115000"/>
              </a:lnSpc>
            </a:pPr>
            <a:r>
              <a:rPr lang="pt-BR" sz="1600" b="1" dirty="0"/>
              <a:t>Não será mais permitida a exigência de contrapartida financeira, </a:t>
            </a:r>
            <a:r>
              <a:rPr lang="pt-BR" sz="1600" dirty="0"/>
              <a:t>sendo facultativa a de bens e serviços.</a:t>
            </a:r>
            <a:endParaRPr lang="pt-BR" sz="1600" dirty="0">
              <a:ea typeface="Times New Roman"/>
            </a:endParaRPr>
          </a:p>
        </p:txBody>
      </p:sp>
      <p:sp>
        <p:nvSpPr>
          <p:cNvPr id="21" name="Seta para a direita 20"/>
          <p:cNvSpPr/>
          <p:nvPr/>
        </p:nvSpPr>
        <p:spPr>
          <a:xfrm>
            <a:off x="616518" y="982130"/>
            <a:ext cx="480053" cy="406061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2" name="Retângulo 21"/>
          <p:cNvSpPr>
            <a:spLocks noChangeArrowheads="1"/>
          </p:cNvSpPr>
          <p:nvPr/>
        </p:nvSpPr>
        <p:spPr bwMode="auto">
          <a:xfrm>
            <a:off x="1228511" y="5331323"/>
            <a:ext cx="3720235" cy="648072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pt-BR" sz="2200" b="1" dirty="0" smtClean="0">
                <a:solidFill>
                  <a:schemeClr val="bg1"/>
                </a:solidFill>
                <a:ea typeface="+mj-ea"/>
                <a:cs typeface="Arial" pitchFamily="34" charset="0"/>
              </a:rPr>
              <a:t>Comunicação Pública</a:t>
            </a:r>
            <a:endParaRPr lang="pt-BR" sz="2200" b="1" dirty="0">
              <a:solidFill>
                <a:schemeClr val="bg1"/>
              </a:solidFill>
              <a:latin typeface="+mn-lt"/>
              <a:ea typeface="+mj-ea"/>
              <a:cs typeface="Arial" pitchFamily="34" charset="0"/>
            </a:endParaRPr>
          </a:p>
        </p:txBody>
      </p:sp>
      <p:sp>
        <p:nvSpPr>
          <p:cNvPr id="23" name="Seta para a direita 22"/>
          <p:cNvSpPr/>
          <p:nvPr/>
        </p:nvSpPr>
        <p:spPr>
          <a:xfrm>
            <a:off x="669052" y="5502486"/>
            <a:ext cx="480053" cy="406061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4" name="CaixaDeTexto 23"/>
          <p:cNvSpPr txBox="1"/>
          <p:nvPr/>
        </p:nvSpPr>
        <p:spPr>
          <a:xfrm>
            <a:off x="5094717" y="5320753"/>
            <a:ext cx="6720747" cy="65864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21590" algn="just">
              <a:lnSpc>
                <a:spcPct val="115000"/>
              </a:lnSpc>
              <a:spcAft>
                <a:spcPts val="0"/>
              </a:spcAft>
            </a:pPr>
            <a:r>
              <a:rPr lang="pt-BR" sz="1600" b="1" dirty="0" smtClean="0"/>
              <a:t>Divulgação em meios públicos de comunicação,</a:t>
            </a:r>
            <a:r>
              <a:rPr lang="pt-BR" sz="1600" dirty="0" smtClean="0"/>
              <a:t> campanhas e programações desenvolvidas por </a:t>
            </a:r>
            <a:r>
              <a:rPr lang="pt-BR" sz="1600" dirty="0" err="1" smtClean="0"/>
              <a:t>OSCs</a:t>
            </a:r>
            <a:r>
              <a:rPr lang="pt-BR" sz="1600" dirty="0" smtClean="0"/>
              <a:t>.</a:t>
            </a:r>
            <a:endParaRPr lang="pt-BR" sz="1600" dirty="0">
              <a:ea typeface="Times New Roman"/>
            </a:endParaRPr>
          </a:p>
        </p:txBody>
      </p:sp>
      <p:sp>
        <p:nvSpPr>
          <p:cNvPr id="27" name="CaixaDeTexto 1"/>
          <p:cNvSpPr txBox="1"/>
          <p:nvPr/>
        </p:nvSpPr>
        <p:spPr>
          <a:xfrm>
            <a:off x="47329" y="44624"/>
            <a:ext cx="747352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000" b="1" dirty="0" smtClean="0">
                <a:solidFill>
                  <a:schemeClr val="tx2"/>
                </a:solidFill>
              </a:rPr>
              <a:t>O que muda em </a:t>
            </a:r>
            <a:r>
              <a:rPr lang="pt-BR" sz="3000" b="1" dirty="0">
                <a:solidFill>
                  <a:schemeClr val="tx2"/>
                </a:solidFill>
              </a:rPr>
              <a:t>geral </a:t>
            </a:r>
            <a:r>
              <a:rPr lang="pt-BR" sz="3000" b="1" dirty="0" smtClean="0">
                <a:solidFill>
                  <a:schemeClr val="tx2"/>
                </a:solidFill>
              </a:rPr>
              <a:t>com </a:t>
            </a:r>
            <a:r>
              <a:rPr lang="pt-BR" sz="3000" b="1" dirty="0">
                <a:solidFill>
                  <a:schemeClr val="tx2"/>
                </a:solidFill>
              </a:rPr>
              <a:t>a Lei 13.019/2014?</a:t>
            </a:r>
          </a:p>
        </p:txBody>
      </p:sp>
      <p:cxnSp>
        <p:nvCxnSpPr>
          <p:cNvPr id="25" name="Conector reto 13"/>
          <p:cNvCxnSpPr/>
          <p:nvPr/>
        </p:nvCxnSpPr>
        <p:spPr>
          <a:xfrm>
            <a:off x="86987" y="548680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Picture 2" descr="http://www.cese.org.br/wp-content/uploads/2015/11/Plataform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0759" y="5979395"/>
            <a:ext cx="2959471" cy="853824"/>
          </a:xfrm>
          <a:prstGeom prst="rect">
            <a:avLst/>
          </a:prstGeom>
          <a:noFill/>
        </p:spPr>
      </p:pic>
      <p:pic>
        <p:nvPicPr>
          <p:cNvPr id="28" name="Imagem 2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6569" y="6196790"/>
            <a:ext cx="3730889" cy="629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1791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aixaDeTexto 22"/>
          <p:cNvSpPr txBox="1"/>
          <p:nvPr/>
        </p:nvSpPr>
        <p:spPr>
          <a:xfrm>
            <a:off x="4912460" y="4979734"/>
            <a:ext cx="6706336" cy="65864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21590" algn="just">
              <a:lnSpc>
                <a:spcPct val="115000"/>
              </a:lnSpc>
              <a:spcAft>
                <a:spcPts val="0"/>
              </a:spcAft>
            </a:pPr>
            <a:r>
              <a:rPr lang="pt-BR" sz="1600" dirty="0" smtClean="0">
                <a:ea typeface="Times New Roman"/>
              </a:rPr>
              <a:t>Mantém autorização para pagamento de equipe de trabalho, harmoniza com a legislação tributária federal, revoga o título de UPF e universaliza benefícios.</a:t>
            </a:r>
            <a:endParaRPr lang="pt-BR" sz="1600" dirty="0">
              <a:ea typeface="Times New Roman"/>
            </a:endParaRPr>
          </a:p>
        </p:txBody>
      </p:sp>
      <p:sp>
        <p:nvSpPr>
          <p:cNvPr id="29" name="Retângulo 28"/>
          <p:cNvSpPr>
            <a:spLocks noChangeArrowheads="1"/>
          </p:cNvSpPr>
          <p:nvPr/>
        </p:nvSpPr>
        <p:spPr bwMode="auto">
          <a:xfrm>
            <a:off x="922819" y="2206944"/>
            <a:ext cx="3902631" cy="849081"/>
          </a:xfrm>
          <a:prstGeom prst="rect">
            <a:avLst/>
          </a:prstGeom>
          <a:solidFill>
            <a:schemeClr val="accent4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pt-BR" sz="2200" b="1" dirty="0" smtClean="0">
                <a:solidFill>
                  <a:schemeClr val="bg1"/>
                </a:solidFill>
                <a:latin typeface="+mn-lt"/>
                <a:ea typeface="+mj-ea"/>
                <a:cs typeface="Arial" pitchFamily="34" charset="0"/>
              </a:rPr>
              <a:t>Descriminalização dos gestores e de OSCs</a:t>
            </a:r>
            <a:endParaRPr lang="pt-BR" sz="2200" b="1" dirty="0">
              <a:solidFill>
                <a:schemeClr val="bg1"/>
              </a:solidFill>
              <a:latin typeface="+mn-lt"/>
              <a:ea typeface="+mj-ea"/>
              <a:cs typeface="Arial" pitchFamily="34" charset="0"/>
            </a:endParaRPr>
          </a:p>
        </p:txBody>
      </p:sp>
      <p:sp>
        <p:nvSpPr>
          <p:cNvPr id="32" name="CaixaDeTexto 31"/>
          <p:cNvSpPr txBox="1"/>
          <p:nvPr/>
        </p:nvSpPr>
        <p:spPr>
          <a:xfrm>
            <a:off x="4971325" y="2225028"/>
            <a:ext cx="6713211" cy="83099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21590" algn="just">
              <a:spcAft>
                <a:spcPts val="0"/>
              </a:spcAft>
            </a:pPr>
            <a:r>
              <a:rPr lang="pt-BR" sz="1600" dirty="0" smtClean="0">
                <a:ea typeface="Times New Roman"/>
              </a:rPr>
              <a:t>Revogações de dispositivos responsabilidade solidária dos dirigentes, do livre acesso de fornecedores e parecer técnico do gestor sobre capacidade das OSCs.</a:t>
            </a:r>
            <a:endParaRPr lang="pt-BR" sz="1600" dirty="0">
              <a:ea typeface="Times New Roman"/>
            </a:endParaRPr>
          </a:p>
        </p:txBody>
      </p:sp>
      <p:sp>
        <p:nvSpPr>
          <p:cNvPr id="45" name="Seta para a direita 44"/>
          <p:cNvSpPr/>
          <p:nvPr/>
        </p:nvSpPr>
        <p:spPr>
          <a:xfrm>
            <a:off x="364530" y="2492897"/>
            <a:ext cx="480053" cy="406061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46" name="Retângulo 45"/>
          <p:cNvSpPr>
            <a:spLocks noChangeArrowheads="1"/>
          </p:cNvSpPr>
          <p:nvPr/>
        </p:nvSpPr>
        <p:spPr bwMode="auto">
          <a:xfrm>
            <a:off x="922819" y="1466819"/>
            <a:ext cx="3919964" cy="657681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endParaRPr lang="pt-BR" sz="2200" b="1" dirty="0" smtClean="0">
              <a:solidFill>
                <a:schemeClr val="bg1"/>
              </a:solidFill>
              <a:latin typeface="+mn-lt"/>
              <a:ea typeface="+mj-ea"/>
              <a:cs typeface="Arial" pitchFamily="34" charset="0"/>
            </a:endParaRPr>
          </a:p>
        </p:txBody>
      </p:sp>
      <p:sp>
        <p:nvSpPr>
          <p:cNvPr id="48" name="Retângulo 47"/>
          <p:cNvSpPr>
            <a:spLocks noChangeArrowheads="1"/>
          </p:cNvSpPr>
          <p:nvPr/>
        </p:nvSpPr>
        <p:spPr bwMode="auto">
          <a:xfrm>
            <a:off x="868751" y="4069994"/>
            <a:ext cx="3923816" cy="764457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pt-BR" sz="2200" b="1" dirty="0" smtClean="0">
                <a:solidFill>
                  <a:schemeClr val="bg1"/>
                </a:solidFill>
                <a:latin typeface="+mn-lt"/>
                <a:ea typeface="+mj-ea"/>
                <a:cs typeface="Arial" pitchFamily="34" charset="0"/>
              </a:rPr>
              <a:t>Prazo de entrada em vigor</a:t>
            </a:r>
            <a:endParaRPr lang="pt-BR" sz="2200" b="1" dirty="0">
              <a:solidFill>
                <a:schemeClr val="bg1"/>
              </a:solidFill>
              <a:latin typeface="+mn-lt"/>
              <a:ea typeface="+mj-ea"/>
              <a:cs typeface="Arial" pitchFamily="34" charset="0"/>
            </a:endParaRPr>
          </a:p>
        </p:txBody>
      </p:sp>
      <p:sp>
        <p:nvSpPr>
          <p:cNvPr id="49" name="Retângulo 48"/>
          <p:cNvSpPr>
            <a:spLocks noChangeArrowheads="1"/>
          </p:cNvSpPr>
          <p:nvPr/>
        </p:nvSpPr>
        <p:spPr bwMode="auto">
          <a:xfrm>
            <a:off x="902210" y="3138469"/>
            <a:ext cx="3890357" cy="852781"/>
          </a:xfrm>
          <a:prstGeom prst="rect">
            <a:avLst/>
          </a:prstGeom>
          <a:solidFill>
            <a:schemeClr val="accent5">
              <a:lumMod val="50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pt-BR" sz="2200" b="1" dirty="0" smtClean="0">
                <a:solidFill>
                  <a:schemeClr val="bg1"/>
                </a:solidFill>
                <a:cs typeface="Arial" pitchFamily="34" charset="0"/>
              </a:rPr>
              <a:t>Passivo de prestação de contas</a:t>
            </a:r>
            <a:endParaRPr lang="pt-BR" sz="2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2" name="CaixaDeTexto 51"/>
          <p:cNvSpPr txBox="1"/>
          <p:nvPr/>
        </p:nvSpPr>
        <p:spPr>
          <a:xfrm>
            <a:off x="4919535" y="4069994"/>
            <a:ext cx="6706336" cy="584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21590" algn="just">
              <a:spcAft>
                <a:spcPts val="0"/>
              </a:spcAft>
            </a:pPr>
            <a:r>
              <a:rPr lang="pt-BR" sz="1600" dirty="0" smtClean="0">
                <a:ea typeface="Times New Roman"/>
              </a:rPr>
              <a:t>Janeiro de 2016 para União e Estados e a </a:t>
            </a:r>
            <a:r>
              <a:rPr lang="pt-BR" sz="1600" dirty="0">
                <a:ea typeface="Times New Roman"/>
              </a:rPr>
              <a:t>partir de 1º de janeiro de 2017 para Municípios, </a:t>
            </a:r>
            <a:r>
              <a:rPr lang="pt-BR" sz="1600" dirty="0" smtClean="0">
                <a:ea typeface="Times New Roman"/>
              </a:rPr>
              <a:t>facultada a implementação anterior por </a:t>
            </a:r>
            <a:r>
              <a:rPr lang="pt-BR" sz="1600" dirty="0">
                <a:ea typeface="Times New Roman"/>
              </a:rPr>
              <a:t>ato </a:t>
            </a:r>
            <a:r>
              <a:rPr lang="pt-BR" sz="1600" dirty="0" smtClean="0">
                <a:ea typeface="Times New Roman"/>
              </a:rPr>
              <a:t>administrativo.</a:t>
            </a:r>
            <a:endParaRPr lang="pt-BR" sz="1600" dirty="0">
              <a:ea typeface="Times New Roman"/>
            </a:endParaRPr>
          </a:p>
        </p:txBody>
      </p:sp>
      <p:sp>
        <p:nvSpPr>
          <p:cNvPr id="53" name="CaixaDeTexto 52"/>
          <p:cNvSpPr txBox="1"/>
          <p:nvPr/>
        </p:nvSpPr>
        <p:spPr>
          <a:xfrm>
            <a:off x="4955707" y="3160253"/>
            <a:ext cx="6682667" cy="584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21590" algn="just">
              <a:spcAft>
                <a:spcPts val="0"/>
              </a:spcAft>
            </a:pPr>
            <a:r>
              <a:rPr lang="pt-BR" sz="1600" dirty="0" smtClean="0"/>
              <a:t>Ações compensatórias, simplificação e racionalidade dos métodos de prestação de contas, e prescrição sobre as sanções.</a:t>
            </a:r>
          </a:p>
        </p:txBody>
      </p:sp>
      <p:sp>
        <p:nvSpPr>
          <p:cNvPr id="54" name="Seta para a direita 53"/>
          <p:cNvSpPr/>
          <p:nvPr/>
        </p:nvSpPr>
        <p:spPr>
          <a:xfrm>
            <a:off x="380279" y="3242821"/>
            <a:ext cx="480053" cy="406061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5" name="Seta para a direita 54"/>
          <p:cNvSpPr/>
          <p:nvPr/>
        </p:nvSpPr>
        <p:spPr>
          <a:xfrm>
            <a:off x="341675" y="4294155"/>
            <a:ext cx="480053" cy="406061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auto">
          <a:xfrm>
            <a:off x="922819" y="677930"/>
            <a:ext cx="3947416" cy="682113"/>
          </a:xfrm>
          <a:prstGeom prst="rect">
            <a:avLst/>
          </a:prstGeom>
          <a:solidFill>
            <a:schemeClr val="accent3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pt-BR" sz="2200" b="1" dirty="0" smtClean="0">
              <a:solidFill>
                <a:schemeClr val="bg1"/>
              </a:solidFill>
              <a:cs typeface="Arial" pitchFamily="34" charset="0"/>
            </a:endParaRPr>
          </a:p>
          <a:p>
            <a:pPr>
              <a:defRPr/>
            </a:pPr>
            <a:r>
              <a:rPr lang="pt-BR" sz="2200" b="1" dirty="0" smtClean="0">
                <a:solidFill>
                  <a:schemeClr val="bg1"/>
                </a:solidFill>
                <a:cs typeface="Arial" pitchFamily="34" charset="0"/>
              </a:rPr>
              <a:t>Controle de resultados</a:t>
            </a:r>
          </a:p>
          <a:p>
            <a:pPr>
              <a:defRPr/>
            </a:pPr>
            <a:endParaRPr lang="pt-BR" sz="2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0" name="CaixaDeTexto 19"/>
          <p:cNvSpPr txBox="1"/>
          <p:nvPr/>
        </p:nvSpPr>
        <p:spPr>
          <a:xfrm>
            <a:off x="4971325" y="701400"/>
            <a:ext cx="6680624" cy="65864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21590" algn="just">
              <a:lnSpc>
                <a:spcPct val="115000"/>
              </a:lnSpc>
            </a:pPr>
            <a:r>
              <a:rPr lang="pt-BR" sz="1600" dirty="0" smtClean="0"/>
              <a:t>Simplificação do plano de trabalho, revogação do regulamento de compras e controle de resultados.</a:t>
            </a:r>
            <a:endParaRPr lang="pt-BR" sz="1600" dirty="0">
              <a:ea typeface="Times New Roman"/>
            </a:endParaRPr>
          </a:p>
        </p:txBody>
      </p:sp>
      <p:sp>
        <p:nvSpPr>
          <p:cNvPr id="21" name="Seta para a direita 20"/>
          <p:cNvSpPr/>
          <p:nvPr/>
        </p:nvSpPr>
        <p:spPr>
          <a:xfrm>
            <a:off x="341675" y="863927"/>
            <a:ext cx="480053" cy="406061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7" name="CaixaDeTexto 1"/>
          <p:cNvSpPr txBox="1"/>
          <p:nvPr/>
        </p:nvSpPr>
        <p:spPr>
          <a:xfrm>
            <a:off x="341675" y="17155"/>
            <a:ext cx="575991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000" b="1" dirty="0" smtClean="0">
                <a:solidFill>
                  <a:schemeClr val="tx2"/>
                </a:solidFill>
              </a:rPr>
              <a:t>Pontos centrais da Lei 13.204/2015</a:t>
            </a:r>
            <a:endParaRPr lang="pt-BR" sz="3000" b="1" dirty="0">
              <a:solidFill>
                <a:schemeClr val="tx2"/>
              </a:solidFill>
            </a:endParaRPr>
          </a:p>
        </p:txBody>
      </p:sp>
      <p:sp>
        <p:nvSpPr>
          <p:cNvPr id="22" name="Retângulo 21"/>
          <p:cNvSpPr>
            <a:spLocks noChangeArrowheads="1"/>
          </p:cNvSpPr>
          <p:nvPr/>
        </p:nvSpPr>
        <p:spPr bwMode="auto">
          <a:xfrm>
            <a:off x="865122" y="4936329"/>
            <a:ext cx="3927445" cy="985201"/>
          </a:xfrm>
          <a:prstGeom prst="rect">
            <a:avLst/>
          </a:prstGeom>
          <a:solidFill>
            <a:srgbClr val="00206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pt-BR" sz="2200" b="1" dirty="0" smtClean="0">
                <a:solidFill>
                  <a:schemeClr val="bg1"/>
                </a:solidFill>
                <a:latin typeface="+mn-lt"/>
                <a:ea typeface="+mj-ea"/>
                <a:cs typeface="Arial" pitchFamily="34" charset="0"/>
              </a:rPr>
              <a:t>Remuneração de dirigentes</a:t>
            </a:r>
            <a:endParaRPr lang="pt-BR" sz="2200" b="1" dirty="0">
              <a:solidFill>
                <a:schemeClr val="bg1"/>
              </a:solidFill>
              <a:latin typeface="+mn-lt"/>
              <a:ea typeface="+mj-ea"/>
              <a:cs typeface="Arial" pitchFamily="34" charset="0"/>
            </a:endParaRPr>
          </a:p>
        </p:txBody>
      </p:sp>
      <p:sp>
        <p:nvSpPr>
          <p:cNvPr id="24" name="Seta para a direita 23"/>
          <p:cNvSpPr/>
          <p:nvPr/>
        </p:nvSpPr>
        <p:spPr>
          <a:xfrm>
            <a:off x="341675" y="5225898"/>
            <a:ext cx="480053" cy="406061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cxnSp>
        <p:nvCxnSpPr>
          <p:cNvPr id="26" name="Conector reto 13"/>
          <p:cNvCxnSpPr/>
          <p:nvPr/>
        </p:nvCxnSpPr>
        <p:spPr>
          <a:xfrm>
            <a:off x="86987" y="548680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" name="Picture 2" descr="http://www.cese.org.br/wp-content/uploads/2015/11/Plataform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0759" y="5979395"/>
            <a:ext cx="2959471" cy="853824"/>
          </a:xfrm>
          <a:prstGeom prst="rect">
            <a:avLst/>
          </a:prstGeom>
          <a:noFill/>
        </p:spPr>
      </p:pic>
      <p:pic>
        <p:nvPicPr>
          <p:cNvPr id="30" name="Imagem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6569" y="6196790"/>
            <a:ext cx="3730889" cy="629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2528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tângulo 25"/>
          <p:cNvSpPr>
            <a:spLocks noChangeArrowheads="1"/>
          </p:cNvSpPr>
          <p:nvPr/>
        </p:nvSpPr>
        <p:spPr bwMode="auto">
          <a:xfrm>
            <a:off x="1486976" y="1366755"/>
            <a:ext cx="3718325" cy="668106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t-BR" sz="2200" dirty="0">
                <a:solidFill>
                  <a:schemeClr val="bg1"/>
                </a:solidFill>
              </a:rPr>
              <a:t>lógica processual da Lei 13.019/14 </a:t>
            </a:r>
          </a:p>
        </p:txBody>
      </p:sp>
      <p:sp>
        <p:nvSpPr>
          <p:cNvPr id="37" name="CaixaDeTexto 36"/>
          <p:cNvSpPr txBox="1"/>
          <p:nvPr/>
        </p:nvSpPr>
        <p:spPr>
          <a:xfrm>
            <a:off x="5303304" y="1412834"/>
            <a:ext cx="6720747" cy="584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A parceria </a:t>
            </a:r>
            <a:r>
              <a:rPr lang="pt-BR" sz="1600" dirty="0"/>
              <a:t>entre </a:t>
            </a:r>
            <a:r>
              <a:rPr lang="pt-BR" sz="1600" dirty="0" smtClean="0"/>
              <a:t>os órgãos </a:t>
            </a:r>
            <a:r>
              <a:rPr lang="pt-BR" sz="1600" dirty="0"/>
              <a:t>ou </a:t>
            </a:r>
            <a:r>
              <a:rPr lang="pt-BR" sz="1600" dirty="0" smtClean="0"/>
              <a:t>entidades </a:t>
            </a:r>
            <a:r>
              <a:rPr lang="pt-BR" sz="1600" dirty="0"/>
              <a:t>da administração pública e </a:t>
            </a:r>
            <a:r>
              <a:rPr lang="pt-BR" sz="1600" dirty="0" smtClean="0"/>
              <a:t>as </a:t>
            </a:r>
            <a:r>
              <a:rPr lang="pt-BR" sz="1600" dirty="0" err="1" smtClean="0"/>
              <a:t>OSCs</a:t>
            </a:r>
            <a:r>
              <a:rPr lang="pt-BR" sz="1600" dirty="0" smtClean="0"/>
              <a:t> envolve </a:t>
            </a:r>
            <a:r>
              <a:rPr lang="pt-BR" sz="1600" dirty="0"/>
              <a:t>cinco fases principais: 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335360" y="44624"/>
            <a:ext cx="1084920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000" b="1" dirty="0" smtClean="0">
                <a:solidFill>
                  <a:schemeClr val="tx2"/>
                </a:solidFill>
              </a:rPr>
              <a:t>Como está organizada a Lei 13.019/2014?</a:t>
            </a:r>
            <a:endParaRPr lang="pt-BR" sz="3000" b="1" dirty="0">
              <a:solidFill>
                <a:schemeClr val="tx2"/>
              </a:solidFill>
            </a:endParaRPr>
          </a:p>
        </p:txBody>
      </p:sp>
      <p:sp>
        <p:nvSpPr>
          <p:cNvPr id="38" name="Seta para a direita 37"/>
          <p:cNvSpPr/>
          <p:nvPr/>
        </p:nvSpPr>
        <p:spPr>
          <a:xfrm>
            <a:off x="911424" y="1484785"/>
            <a:ext cx="480053" cy="406061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graphicFrame>
        <p:nvGraphicFramePr>
          <p:cNvPr id="25" name="Diagram 21"/>
          <p:cNvGraphicFramePr/>
          <p:nvPr>
            <p:extLst>
              <p:ext uri="{D42A27DB-BD31-4B8C-83A1-F6EECF244321}">
                <p14:modId xmlns:p14="http://schemas.microsoft.com/office/powerpoint/2010/main" val="307553625"/>
              </p:ext>
            </p:extLst>
          </p:nvPr>
        </p:nvGraphicFramePr>
        <p:xfrm>
          <a:off x="435920" y="1268760"/>
          <a:ext cx="12092795" cy="49262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0" name="Conector reto 13"/>
          <p:cNvCxnSpPr/>
          <p:nvPr/>
        </p:nvCxnSpPr>
        <p:spPr>
          <a:xfrm>
            <a:off x="0" y="598622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http://www.cese.org.br/wp-content/uploads/2015/11/Plataforma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164052" y="6114746"/>
            <a:ext cx="2186178" cy="718473"/>
          </a:xfrm>
          <a:prstGeom prst="rect">
            <a:avLst/>
          </a:prstGeom>
          <a:noFill/>
        </p:spPr>
      </p:pic>
      <p:pic>
        <p:nvPicPr>
          <p:cNvPr id="12" name="Imagem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6569" y="6196790"/>
            <a:ext cx="3730889" cy="629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34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527382" y="157164"/>
            <a:ext cx="11034183" cy="6392519"/>
          </a:xfrm>
          <a:prstGeom prst="rect">
            <a:avLst/>
          </a:prstGeom>
        </p:spPr>
        <p:txBody>
          <a:bodyPr>
            <a:spAutoFit/>
          </a:bodyPr>
          <a:lstStyle/>
          <a:p>
            <a:pPr marL="21590" algn="ctr">
              <a:lnSpc>
                <a:spcPct val="115000"/>
              </a:lnSpc>
              <a:spcAft>
                <a:spcPts val="0"/>
              </a:spcAft>
              <a:defRPr/>
            </a:pPr>
            <a:r>
              <a:rPr lang="pt-BR" sz="2800" b="1" dirty="0" smtClean="0">
                <a:solidFill>
                  <a:schemeClr val="accent1">
                    <a:lumMod val="25000"/>
                  </a:schemeClr>
                </a:solidFill>
              </a:rPr>
              <a:t>LEI </a:t>
            </a:r>
            <a:r>
              <a:rPr lang="pt-BR" sz="2800" b="1" dirty="0">
                <a:solidFill>
                  <a:schemeClr val="accent1">
                    <a:lumMod val="25000"/>
                  </a:schemeClr>
                </a:solidFill>
              </a:rPr>
              <a:t>13.019/2014 </a:t>
            </a:r>
          </a:p>
          <a:p>
            <a:pPr marL="21590" algn="ctr">
              <a:lnSpc>
                <a:spcPct val="115000"/>
              </a:lnSpc>
              <a:spcAft>
                <a:spcPts val="0"/>
              </a:spcAft>
              <a:defRPr/>
            </a:pPr>
            <a:r>
              <a:rPr lang="pt-BR" sz="2800" b="1" dirty="0" smtClean="0">
                <a:solidFill>
                  <a:schemeClr val="accent1">
                    <a:lumMod val="25000"/>
                  </a:schemeClr>
                </a:solidFill>
              </a:rPr>
              <a:t>ORGANIZAÇÕES DA SOCIEDADE CIVIL </a:t>
            </a:r>
            <a:endParaRPr lang="pt-BR" sz="2800" b="1" dirty="0">
              <a:solidFill>
                <a:schemeClr val="accent1">
                  <a:lumMod val="25000"/>
                </a:schemeClr>
              </a:solidFill>
            </a:endParaRPr>
          </a:p>
          <a:p>
            <a:pPr marL="21590" algn="just">
              <a:lnSpc>
                <a:spcPct val="115000"/>
              </a:lnSpc>
              <a:spcAft>
                <a:spcPts val="0"/>
              </a:spcAft>
              <a:defRPr/>
            </a:pPr>
            <a:endParaRPr lang="pt-BR" sz="2400" b="1" dirty="0"/>
          </a:p>
          <a:p>
            <a:pPr marL="36449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2400" b="1" dirty="0" smtClean="0">
                <a:solidFill>
                  <a:srgbClr val="0070C0"/>
                </a:solidFill>
                <a:ea typeface="Times New Roman"/>
              </a:rPr>
              <a:t>Associações</a:t>
            </a:r>
          </a:p>
          <a:p>
            <a:pPr marL="36449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2400" b="1" dirty="0" smtClean="0">
                <a:solidFill>
                  <a:srgbClr val="0070C0"/>
                </a:solidFill>
                <a:ea typeface="Times New Roman"/>
              </a:rPr>
              <a:t>Fundações</a:t>
            </a:r>
          </a:p>
          <a:p>
            <a:pPr marL="36449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2400" b="1" dirty="0">
                <a:solidFill>
                  <a:srgbClr val="0070C0"/>
                </a:solidFill>
                <a:ea typeface="Times New Roman"/>
              </a:rPr>
              <a:t>O</a:t>
            </a:r>
            <a:r>
              <a:rPr lang="pt-BR" sz="2400" b="1" dirty="0" smtClean="0">
                <a:solidFill>
                  <a:srgbClr val="0070C0"/>
                </a:solidFill>
                <a:ea typeface="Times New Roman"/>
              </a:rPr>
              <a:t>rganizações Religiosas</a:t>
            </a:r>
            <a:endParaRPr lang="pt-BR" sz="2400" dirty="0">
              <a:solidFill>
                <a:srgbClr val="0070C0"/>
              </a:solidFill>
              <a:ea typeface="Times New Roman"/>
            </a:endParaRPr>
          </a:p>
          <a:p>
            <a:pPr marL="21590"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 smtClean="0">
                <a:ea typeface="Times New Roman"/>
              </a:rPr>
              <a:t>sem fins lucrativos </a:t>
            </a:r>
          </a:p>
          <a:p>
            <a:pPr marL="21590"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 smtClean="0">
                <a:ea typeface="Times New Roman"/>
              </a:rPr>
              <a:t>que </a:t>
            </a:r>
            <a:r>
              <a:rPr lang="pt-BR" sz="2400" dirty="0">
                <a:ea typeface="Times New Roman"/>
              </a:rPr>
              <a:t>se dediquem a </a:t>
            </a:r>
            <a:r>
              <a:rPr lang="pt-BR" sz="2400" dirty="0" smtClean="0">
                <a:ea typeface="Times New Roman"/>
              </a:rPr>
              <a:t>projetos e atividades de interesse público</a:t>
            </a:r>
          </a:p>
          <a:p>
            <a:pPr marL="21590"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 smtClean="0">
                <a:ea typeface="Times New Roman"/>
              </a:rPr>
              <a:t> </a:t>
            </a:r>
            <a:endParaRPr lang="pt-BR" sz="2400" dirty="0" smtClean="0">
              <a:solidFill>
                <a:srgbClr val="0070C0"/>
              </a:solidFill>
              <a:ea typeface="Times New Roman"/>
            </a:endParaRPr>
          </a:p>
          <a:p>
            <a:pPr marL="36449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2400" b="1" dirty="0" smtClean="0">
                <a:solidFill>
                  <a:srgbClr val="0070C0"/>
                </a:solidFill>
                <a:ea typeface="Times New Roman"/>
              </a:rPr>
              <a:t>Sociedades Cooperativas </a:t>
            </a:r>
          </a:p>
          <a:p>
            <a:pPr marL="21590"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 smtClean="0">
                <a:ea typeface="Times New Roman"/>
              </a:rPr>
              <a:t>que </a:t>
            </a:r>
            <a:r>
              <a:rPr lang="pt-BR" sz="2400" dirty="0">
                <a:ea typeface="Times New Roman"/>
              </a:rPr>
              <a:t>atuam com vulnerabilidade social, cooperativas sociais </a:t>
            </a:r>
            <a:r>
              <a:rPr lang="pt-BR" sz="2400" dirty="0"/>
              <a:t>de combate à pobreza e geração de trabalho e renda </a:t>
            </a:r>
            <a:r>
              <a:rPr lang="pt-BR" sz="2400" dirty="0">
                <a:ea typeface="Times New Roman"/>
              </a:rPr>
              <a:t>(art.2º). </a:t>
            </a:r>
          </a:p>
          <a:p>
            <a:pPr marL="307340" indent="-2857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pt-BR" sz="2400" dirty="0">
              <a:ea typeface="Times New Roman"/>
            </a:endParaRPr>
          </a:p>
          <a:p>
            <a:pPr marL="307340" indent="-2857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pt-BR" dirty="0">
              <a:ea typeface="Times New Roman"/>
            </a:endParaRPr>
          </a:p>
          <a:p>
            <a:pPr marL="307340" indent="-2857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pt-BR" dirty="0">
              <a:ea typeface="Times New Roman"/>
            </a:endParaRPr>
          </a:p>
        </p:txBody>
      </p:sp>
      <p:pic>
        <p:nvPicPr>
          <p:cNvPr id="3" name="Picture 2" descr="http://www.cese.org.br/wp-content/uploads/2015/11/Plataform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64052" y="6114746"/>
            <a:ext cx="2186178" cy="71847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2133167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527382" y="836712"/>
            <a:ext cx="11034183" cy="5543056"/>
          </a:xfrm>
          <a:prstGeom prst="rect">
            <a:avLst/>
          </a:prstGeom>
        </p:spPr>
        <p:txBody>
          <a:bodyPr>
            <a:spAutoFit/>
          </a:bodyPr>
          <a:lstStyle/>
          <a:p>
            <a:pPr marL="21590" algn="ctr">
              <a:lnSpc>
                <a:spcPct val="115000"/>
              </a:lnSpc>
              <a:spcAft>
                <a:spcPts val="0"/>
              </a:spcAft>
              <a:defRPr/>
            </a:pPr>
            <a:r>
              <a:rPr lang="pt-BR" sz="2800" b="1" dirty="0" smtClean="0">
                <a:solidFill>
                  <a:schemeClr val="accent1">
                    <a:lumMod val="25000"/>
                  </a:schemeClr>
                </a:solidFill>
              </a:rPr>
              <a:t>LEI </a:t>
            </a:r>
            <a:r>
              <a:rPr lang="pt-BR" sz="2800" b="1" dirty="0">
                <a:solidFill>
                  <a:schemeClr val="accent1">
                    <a:lumMod val="25000"/>
                  </a:schemeClr>
                </a:solidFill>
              </a:rPr>
              <a:t>13.019/2014 </a:t>
            </a:r>
          </a:p>
          <a:p>
            <a:pPr marL="21590" algn="ctr">
              <a:lnSpc>
                <a:spcPct val="115000"/>
              </a:lnSpc>
              <a:spcAft>
                <a:spcPts val="0"/>
              </a:spcAft>
              <a:defRPr/>
            </a:pPr>
            <a:r>
              <a:rPr lang="pt-BR" sz="2800" b="1" dirty="0">
                <a:solidFill>
                  <a:schemeClr val="accent1">
                    <a:lumMod val="25000"/>
                  </a:schemeClr>
                </a:solidFill>
              </a:rPr>
              <a:t>TRÊS INSTRUMENTOS DE PARCERIAS </a:t>
            </a:r>
          </a:p>
          <a:p>
            <a:pPr marL="21590" algn="just">
              <a:lnSpc>
                <a:spcPct val="115000"/>
              </a:lnSpc>
              <a:spcAft>
                <a:spcPts val="0"/>
              </a:spcAft>
              <a:defRPr/>
            </a:pPr>
            <a:endParaRPr lang="pt-BR" sz="2400" b="1" dirty="0"/>
          </a:p>
          <a:p>
            <a:pPr marL="307340" indent="-2857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t-BR" sz="2400" b="1" dirty="0">
                <a:solidFill>
                  <a:srgbClr val="0070C0"/>
                </a:solidFill>
              </a:rPr>
              <a:t>1 - Termo de Fomento </a:t>
            </a:r>
            <a:r>
              <a:rPr lang="pt-BR" sz="2400" dirty="0"/>
              <a:t>– iniciativa da OSC</a:t>
            </a:r>
          </a:p>
          <a:p>
            <a:pPr marL="307340" indent="-2857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t-BR" sz="2400" b="1" dirty="0">
                <a:solidFill>
                  <a:srgbClr val="0070C0"/>
                </a:solidFill>
              </a:rPr>
              <a:t>2 - Termo de Colaboração </a:t>
            </a:r>
            <a:r>
              <a:rPr lang="pt-BR" sz="2400" dirty="0"/>
              <a:t>– iniciativa da Administração Pública </a:t>
            </a:r>
          </a:p>
          <a:p>
            <a:pPr marL="307340" indent="-2857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t-BR" sz="2400" b="1" dirty="0">
                <a:solidFill>
                  <a:srgbClr val="0070C0"/>
                </a:solidFill>
              </a:rPr>
              <a:t>3 - Acordo de Cooperação </a:t>
            </a:r>
            <a:r>
              <a:rPr lang="pt-BR" sz="2400" dirty="0" smtClean="0"/>
              <a:t>- sem </a:t>
            </a:r>
            <a:r>
              <a:rPr lang="pt-BR" sz="2400" dirty="0"/>
              <a:t>repasse de recursos </a:t>
            </a:r>
            <a:r>
              <a:rPr lang="pt-BR" sz="2400" dirty="0" smtClean="0"/>
              <a:t>financeiros.</a:t>
            </a:r>
            <a:endParaRPr lang="pt-BR" sz="2400" dirty="0"/>
          </a:p>
          <a:p>
            <a:pPr marL="21590" algn="just">
              <a:lnSpc>
                <a:spcPct val="115000"/>
              </a:lnSpc>
              <a:spcAft>
                <a:spcPts val="0"/>
              </a:spcAft>
              <a:defRPr/>
            </a:pPr>
            <a:endParaRPr lang="pt-BR" sz="2400" dirty="0"/>
          </a:p>
          <a:p>
            <a:pPr marL="364490" indent="-342900" algn="just">
              <a:lnSpc>
                <a:spcPct val="115000"/>
              </a:lnSpc>
              <a:spcAft>
                <a:spcPts val="0"/>
              </a:spcAft>
              <a:buFont typeface="Arial" charset="0"/>
              <a:buChar char="•"/>
              <a:defRPr/>
            </a:pPr>
            <a:r>
              <a:rPr lang="pt-BR" sz="2400" b="1" dirty="0" smtClean="0"/>
              <a:t>Proíbe </a:t>
            </a:r>
            <a:r>
              <a:rPr lang="pt-BR" sz="2400" b="1" dirty="0"/>
              <a:t>celebração de </a:t>
            </a:r>
            <a:r>
              <a:rPr lang="pt-BR" sz="2400" b="1" dirty="0">
                <a:solidFill>
                  <a:srgbClr val="0070C0"/>
                </a:solidFill>
              </a:rPr>
              <a:t>convênios</a:t>
            </a:r>
            <a:r>
              <a:rPr lang="pt-BR" sz="2400" b="1" dirty="0"/>
              <a:t> </a:t>
            </a:r>
            <a:r>
              <a:rPr lang="pt-BR" sz="2400" dirty="0"/>
              <a:t>para parcerias com </a:t>
            </a:r>
            <a:r>
              <a:rPr lang="pt-BR" sz="2400" dirty="0" smtClean="0"/>
              <a:t>OSC</a:t>
            </a:r>
          </a:p>
          <a:p>
            <a:pPr marL="364490" indent="-342900" algn="just">
              <a:lnSpc>
                <a:spcPct val="115000"/>
              </a:lnSpc>
              <a:spcAft>
                <a:spcPts val="0"/>
              </a:spcAft>
              <a:buFont typeface="Arial" charset="0"/>
              <a:buChar char="•"/>
              <a:defRPr/>
            </a:pPr>
            <a:endParaRPr lang="pt-BR" sz="2400" dirty="0"/>
          </a:p>
          <a:p>
            <a:pPr marL="307340" indent="-2857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t-BR" sz="2400" b="1" i="1" dirty="0">
                <a:solidFill>
                  <a:srgbClr val="0070C0"/>
                </a:solidFill>
                <a:ea typeface="Times New Roman"/>
              </a:rPr>
              <a:t>Exceção aos convênios</a:t>
            </a:r>
            <a:r>
              <a:rPr lang="pt-BR" sz="2400" i="1" dirty="0">
                <a:ea typeface="Times New Roman"/>
              </a:rPr>
              <a:t>: Apenas admite convênios para </a:t>
            </a:r>
            <a:r>
              <a:rPr lang="pt-BR" sz="2400" i="1" dirty="0" err="1">
                <a:ea typeface="Times New Roman"/>
              </a:rPr>
              <a:t>OSCs</a:t>
            </a:r>
            <a:r>
              <a:rPr lang="pt-BR" sz="2400" i="1" dirty="0">
                <a:ea typeface="Times New Roman"/>
              </a:rPr>
              <a:t> </a:t>
            </a:r>
            <a:r>
              <a:rPr lang="pt-BR" sz="2400" b="1" i="1" dirty="0"/>
              <a:t>filantrópicas prestadoras de serviços de saúde no âmbito do SUS  (IV do art. 3</a:t>
            </a:r>
            <a:r>
              <a:rPr lang="pt-BR" sz="2400" b="1" i="1" u="sng" baseline="30000" dirty="0"/>
              <a:t>o</a:t>
            </a:r>
            <a:r>
              <a:rPr lang="pt-BR" sz="2400" b="1" i="1" dirty="0"/>
              <a:t>)</a:t>
            </a:r>
            <a:endParaRPr lang="pt-BR" sz="2400" dirty="0">
              <a:ea typeface="Times New Roman"/>
            </a:endParaRPr>
          </a:p>
          <a:p>
            <a:pPr marL="307340" indent="-2857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pt-BR" dirty="0">
              <a:ea typeface="Times New Roman"/>
            </a:endParaRPr>
          </a:p>
          <a:p>
            <a:pPr marL="307340" indent="-28575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pt-BR" dirty="0">
              <a:ea typeface="Times New Roman"/>
            </a:endParaRPr>
          </a:p>
        </p:txBody>
      </p:sp>
      <p:pic>
        <p:nvPicPr>
          <p:cNvPr id="3" name="Picture 2" descr="http://www.cese.org.br/wp-content/uploads/2015/11/Plataform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64052" y="6114746"/>
            <a:ext cx="2186178" cy="71847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545307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35360" y="0"/>
            <a:ext cx="11856640" cy="615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1590" algn="ctr">
              <a:lnSpc>
                <a:spcPct val="115000"/>
              </a:lnSpc>
              <a:spcAft>
                <a:spcPts val="0"/>
              </a:spcAft>
              <a:defRPr/>
            </a:pPr>
            <a:r>
              <a:rPr lang="pt-BR" sz="2500" b="1" dirty="0">
                <a:solidFill>
                  <a:schemeClr val="accent1">
                    <a:lumMod val="25000"/>
                  </a:schemeClr>
                </a:solidFill>
              </a:rPr>
              <a:t>LEI 13.019/2014 </a:t>
            </a:r>
          </a:p>
          <a:p>
            <a:pPr marL="21590" algn="ctr">
              <a:lnSpc>
                <a:spcPct val="115000"/>
              </a:lnSpc>
              <a:spcAft>
                <a:spcPts val="0"/>
              </a:spcAft>
              <a:defRPr/>
            </a:pPr>
            <a:r>
              <a:rPr lang="pt-BR" sz="2500" b="1" dirty="0">
                <a:solidFill>
                  <a:schemeClr val="accent1">
                    <a:lumMod val="25000"/>
                  </a:schemeClr>
                </a:solidFill>
              </a:rPr>
              <a:t>ORGANIZAÇÕES DA SOCIEDADE CIVIL </a:t>
            </a:r>
          </a:p>
          <a:p>
            <a:pPr algn="just"/>
            <a:endParaRPr lang="pt-BR" sz="2500" dirty="0" smtClean="0"/>
          </a:p>
          <a:p>
            <a:pPr algn="just"/>
            <a:r>
              <a:rPr lang="pt-BR" sz="2500" dirty="0" smtClean="0"/>
              <a:t>Art</a:t>
            </a:r>
            <a:r>
              <a:rPr lang="pt-BR" sz="2500" dirty="0"/>
              <a:t>. 33. </a:t>
            </a:r>
            <a:r>
              <a:rPr lang="pt-BR" sz="2500" dirty="0" smtClean="0"/>
              <a:t>- OSCS devem ter </a:t>
            </a:r>
            <a:r>
              <a:rPr lang="pt-BR" sz="2500" b="1" dirty="0" smtClean="0"/>
              <a:t>NORMAS INTERNAS </a:t>
            </a:r>
            <a:r>
              <a:rPr lang="pt-BR" sz="2500" dirty="0" smtClean="0"/>
              <a:t>que prevejam:</a:t>
            </a:r>
            <a:endParaRPr lang="pt-BR" sz="2500" dirty="0"/>
          </a:p>
          <a:p>
            <a:pPr algn="just"/>
            <a:r>
              <a:rPr lang="pt-BR" sz="2500" b="1" dirty="0"/>
              <a:t>I - </a:t>
            </a:r>
            <a:r>
              <a:rPr lang="pt-BR" sz="2500" dirty="0">
                <a:solidFill>
                  <a:srgbClr val="0070C0"/>
                </a:solidFill>
              </a:rPr>
              <a:t>objetivos</a:t>
            </a:r>
            <a:r>
              <a:rPr lang="pt-BR" sz="2500" dirty="0"/>
              <a:t> voltados à promoção de </a:t>
            </a:r>
            <a:r>
              <a:rPr lang="pt-BR" sz="2500" dirty="0" smtClean="0"/>
              <a:t>atividades </a:t>
            </a:r>
            <a:r>
              <a:rPr lang="pt-BR" sz="2500" dirty="0"/>
              <a:t>e finalidades de relevância pública e social</a:t>
            </a:r>
            <a:r>
              <a:rPr lang="pt-BR" sz="2500" dirty="0" smtClean="0"/>
              <a:t>;</a:t>
            </a:r>
          </a:p>
          <a:p>
            <a:pPr algn="just"/>
            <a:r>
              <a:rPr lang="pt-BR" sz="2500" dirty="0" smtClean="0"/>
              <a:t>II – (</a:t>
            </a:r>
            <a:r>
              <a:rPr lang="pt-BR" sz="2500" i="1" dirty="0" smtClean="0"/>
              <a:t>revogado) </a:t>
            </a:r>
            <a:endParaRPr lang="pt-BR" sz="2500" i="1" dirty="0"/>
          </a:p>
          <a:p>
            <a:pPr algn="just"/>
            <a:r>
              <a:rPr lang="pt-BR" sz="2500" b="1" dirty="0" smtClean="0"/>
              <a:t>III </a:t>
            </a:r>
            <a:r>
              <a:rPr lang="pt-BR" sz="2500" b="1" dirty="0"/>
              <a:t>-</a:t>
            </a:r>
            <a:r>
              <a:rPr lang="pt-BR" sz="2500" dirty="0"/>
              <a:t> </a:t>
            </a:r>
            <a:r>
              <a:rPr lang="pt-BR" sz="2500" dirty="0" smtClean="0"/>
              <a:t> em </a:t>
            </a:r>
            <a:r>
              <a:rPr lang="pt-BR" sz="2500" dirty="0"/>
              <a:t>caso de </a:t>
            </a:r>
            <a:r>
              <a:rPr lang="pt-BR" sz="2500" dirty="0" smtClean="0">
                <a:solidFill>
                  <a:srgbClr val="0070C0"/>
                </a:solidFill>
              </a:rPr>
              <a:t>dissolução</a:t>
            </a:r>
            <a:r>
              <a:rPr lang="pt-BR" sz="2500" dirty="0" smtClean="0"/>
              <a:t>, patrimônio </a:t>
            </a:r>
            <a:r>
              <a:rPr lang="pt-BR" sz="2500" dirty="0"/>
              <a:t>líquido </a:t>
            </a:r>
            <a:r>
              <a:rPr lang="pt-BR" sz="2500" dirty="0" smtClean="0"/>
              <a:t>destinado a OSC </a:t>
            </a:r>
            <a:r>
              <a:rPr lang="pt-BR" sz="2500" dirty="0"/>
              <a:t>que preencha os requisitos desta Lei e </a:t>
            </a:r>
            <a:r>
              <a:rPr lang="pt-BR" sz="2500" dirty="0" smtClean="0"/>
              <a:t>com objeto social, </a:t>
            </a:r>
            <a:r>
              <a:rPr lang="pt-BR" sz="2500" dirty="0"/>
              <a:t>preferencialmente, o mesmo da </a:t>
            </a:r>
            <a:r>
              <a:rPr lang="pt-BR" sz="2500" dirty="0" smtClean="0"/>
              <a:t>extinta</a:t>
            </a:r>
            <a:r>
              <a:rPr lang="pt-BR" sz="2500" dirty="0"/>
              <a:t>;    </a:t>
            </a:r>
          </a:p>
          <a:p>
            <a:pPr algn="just"/>
            <a:r>
              <a:rPr lang="pt-BR" sz="2500" dirty="0"/>
              <a:t>IV - </a:t>
            </a:r>
            <a:r>
              <a:rPr lang="pt-BR" sz="2500" dirty="0" smtClean="0"/>
              <a:t>Normas </a:t>
            </a:r>
            <a:r>
              <a:rPr lang="pt-BR" sz="2500" dirty="0"/>
              <a:t>Brasileiras de Contabilidade;        </a:t>
            </a:r>
            <a:endParaRPr lang="pt-BR" sz="2500" dirty="0" smtClean="0"/>
          </a:p>
          <a:p>
            <a:pPr algn="just"/>
            <a:r>
              <a:rPr lang="pt-BR" sz="2500" dirty="0" smtClean="0"/>
              <a:t>V </a:t>
            </a:r>
            <a:r>
              <a:rPr lang="pt-BR" sz="2500" dirty="0"/>
              <a:t>- possuir:       </a:t>
            </a:r>
            <a:endParaRPr lang="pt-BR" sz="2500" dirty="0" smtClean="0"/>
          </a:p>
          <a:p>
            <a:pPr algn="just"/>
            <a:r>
              <a:rPr lang="pt-BR" sz="2500" dirty="0" smtClean="0"/>
              <a:t>a</a:t>
            </a:r>
            <a:r>
              <a:rPr lang="pt-BR" sz="2500" dirty="0"/>
              <a:t>) </a:t>
            </a:r>
            <a:r>
              <a:rPr lang="pt-BR" sz="2500" dirty="0" smtClean="0"/>
              <a:t>no mínimo, </a:t>
            </a:r>
            <a:r>
              <a:rPr lang="pt-BR" sz="2500" u="sng" dirty="0" smtClean="0">
                <a:solidFill>
                  <a:srgbClr val="0070C0"/>
                </a:solidFill>
              </a:rPr>
              <a:t>um</a:t>
            </a:r>
            <a:r>
              <a:rPr lang="pt-BR" sz="2500" u="sng" dirty="0">
                <a:solidFill>
                  <a:srgbClr val="0070C0"/>
                </a:solidFill>
              </a:rPr>
              <a:t>, </a:t>
            </a:r>
            <a:r>
              <a:rPr lang="pt-BR" sz="2500" u="sng" dirty="0">
                <a:solidFill>
                  <a:srgbClr val="FF0000"/>
                </a:solidFill>
              </a:rPr>
              <a:t>dois</a:t>
            </a:r>
            <a:r>
              <a:rPr lang="pt-BR" sz="2500" u="sng" dirty="0">
                <a:solidFill>
                  <a:srgbClr val="0070C0"/>
                </a:solidFill>
              </a:rPr>
              <a:t> </a:t>
            </a:r>
            <a:r>
              <a:rPr lang="pt-BR" sz="2500" u="sng" dirty="0"/>
              <a:t>ou</a:t>
            </a:r>
            <a:r>
              <a:rPr lang="pt-BR" sz="2500" u="sng" dirty="0">
                <a:solidFill>
                  <a:srgbClr val="0070C0"/>
                </a:solidFill>
              </a:rPr>
              <a:t> </a:t>
            </a:r>
            <a:r>
              <a:rPr lang="pt-BR" sz="2500" u="sng" dirty="0">
                <a:solidFill>
                  <a:srgbClr val="00B050"/>
                </a:solidFill>
              </a:rPr>
              <a:t>três</a:t>
            </a:r>
            <a:r>
              <a:rPr lang="pt-BR" sz="2500" u="sng" dirty="0">
                <a:solidFill>
                  <a:srgbClr val="0070C0"/>
                </a:solidFill>
              </a:rPr>
              <a:t> </a:t>
            </a:r>
            <a:r>
              <a:rPr lang="pt-BR" sz="2500" u="sng" dirty="0"/>
              <a:t>anos</a:t>
            </a:r>
            <a:r>
              <a:rPr lang="pt-BR" sz="2500" dirty="0">
                <a:solidFill>
                  <a:srgbClr val="0070C0"/>
                </a:solidFill>
              </a:rPr>
              <a:t> </a:t>
            </a:r>
            <a:r>
              <a:rPr lang="pt-BR" sz="2500" dirty="0"/>
              <a:t>de </a:t>
            </a:r>
            <a:r>
              <a:rPr lang="pt-BR" sz="2500" dirty="0" smtClean="0"/>
              <a:t>existência - CNPJ  - para parcerias celebradas com </a:t>
            </a:r>
            <a:r>
              <a:rPr lang="pt-BR" sz="2500" u="sng" dirty="0" smtClean="0">
                <a:solidFill>
                  <a:srgbClr val="0070C0"/>
                </a:solidFill>
              </a:rPr>
              <a:t>Municípios</a:t>
            </a:r>
            <a:r>
              <a:rPr lang="pt-BR" sz="2500" u="sng" dirty="0">
                <a:solidFill>
                  <a:srgbClr val="0070C0"/>
                </a:solidFill>
              </a:rPr>
              <a:t>, </a:t>
            </a:r>
            <a:r>
              <a:rPr lang="pt-BR" sz="2500" u="sng" dirty="0" smtClean="0">
                <a:solidFill>
                  <a:srgbClr val="0070C0"/>
                </a:solidFill>
              </a:rPr>
              <a:t>DF</a:t>
            </a:r>
            <a:r>
              <a:rPr lang="pt-BR" sz="2500" u="sng" dirty="0" smtClean="0"/>
              <a:t> </a:t>
            </a:r>
            <a:r>
              <a:rPr lang="pt-BR" sz="2500" u="sng" dirty="0"/>
              <a:t>ou dos </a:t>
            </a:r>
            <a:r>
              <a:rPr lang="pt-BR" sz="2500" u="sng" dirty="0">
                <a:solidFill>
                  <a:srgbClr val="FF0000"/>
                </a:solidFill>
              </a:rPr>
              <a:t>Estados</a:t>
            </a:r>
            <a:r>
              <a:rPr lang="pt-BR" sz="2500" u="sng" dirty="0"/>
              <a:t> e da </a:t>
            </a:r>
            <a:r>
              <a:rPr lang="pt-BR" sz="2500" u="sng" dirty="0" smtClean="0">
                <a:solidFill>
                  <a:srgbClr val="00B050"/>
                </a:solidFill>
              </a:rPr>
              <a:t>União</a:t>
            </a:r>
            <a:endParaRPr lang="pt-BR" sz="2500" u="sng" dirty="0"/>
          </a:p>
          <a:p>
            <a:pPr algn="just"/>
            <a:r>
              <a:rPr lang="pt-BR" sz="2500" dirty="0"/>
              <a:t>b) </a:t>
            </a:r>
            <a:r>
              <a:rPr lang="pt-BR" sz="2500" u="sng" dirty="0">
                <a:solidFill>
                  <a:srgbClr val="0070C0"/>
                </a:solidFill>
              </a:rPr>
              <a:t>experiência prévia </a:t>
            </a:r>
            <a:r>
              <a:rPr lang="pt-BR" sz="2500" dirty="0"/>
              <a:t>na </a:t>
            </a:r>
            <a:r>
              <a:rPr lang="pt-BR" sz="2500" dirty="0" smtClean="0"/>
              <a:t>realização </a:t>
            </a:r>
            <a:r>
              <a:rPr lang="pt-BR" sz="2500" dirty="0"/>
              <a:t>do </a:t>
            </a:r>
            <a:r>
              <a:rPr lang="pt-BR" sz="2500" dirty="0" smtClean="0"/>
              <a:t>objeto;</a:t>
            </a:r>
            <a:endParaRPr lang="pt-BR" sz="2500" dirty="0"/>
          </a:p>
          <a:p>
            <a:pPr algn="just"/>
            <a:r>
              <a:rPr lang="pt-BR" sz="2500" dirty="0"/>
              <a:t>c) </a:t>
            </a:r>
            <a:r>
              <a:rPr lang="pt-BR" sz="2500" u="sng" dirty="0">
                <a:solidFill>
                  <a:srgbClr val="0070C0"/>
                </a:solidFill>
              </a:rPr>
              <a:t>instalações, condições materiais e capacidade técnica e operacional</a:t>
            </a:r>
            <a:r>
              <a:rPr lang="pt-BR" sz="2500" dirty="0"/>
              <a:t> para o desenvolvimento das </a:t>
            </a:r>
            <a:r>
              <a:rPr lang="pt-BR" sz="2500" dirty="0" smtClean="0"/>
              <a:t>atividades</a:t>
            </a:r>
          </a:p>
        </p:txBody>
      </p:sp>
      <p:pic>
        <p:nvPicPr>
          <p:cNvPr id="3" name="Picture 2" descr="http://www.cese.org.br/wp-content/uploads/2015/11/Plataform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64052" y="6114746"/>
            <a:ext cx="2186178" cy="71847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67432323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790</TotalTime>
  <Words>837</Words>
  <Application>Microsoft Office PowerPoint</Application>
  <PresentationFormat>Personalizar</PresentationFormat>
  <Paragraphs>137</Paragraphs>
  <Slides>12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3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Decreto 8.726/2016       Alguns destaques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ESTADO E SOCIEDADE CIVIL</dc:title>
  <dc:creator>Caritas</dc:creator>
  <cp:lastModifiedBy>Jose Rolemberg</cp:lastModifiedBy>
  <cp:revision>152</cp:revision>
  <cp:lastPrinted>2016-07-31T19:46:12Z</cp:lastPrinted>
  <dcterms:created xsi:type="dcterms:W3CDTF">2016-01-23T22:48:23Z</dcterms:created>
  <dcterms:modified xsi:type="dcterms:W3CDTF">2016-07-31T19:50:17Z</dcterms:modified>
</cp:coreProperties>
</file>