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28" r:id="rId3"/>
    <p:sldId id="317" r:id="rId4"/>
    <p:sldId id="329" r:id="rId5"/>
    <p:sldId id="330" r:id="rId6"/>
    <p:sldId id="337" r:id="rId7"/>
    <p:sldId id="339" r:id="rId8"/>
    <p:sldId id="340" r:id="rId9"/>
    <p:sldId id="338" r:id="rId10"/>
    <p:sldId id="331" r:id="rId11"/>
    <p:sldId id="332" r:id="rId12"/>
    <p:sldId id="333" r:id="rId13"/>
    <p:sldId id="334" r:id="rId14"/>
    <p:sldId id="335" r:id="rId15"/>
    <p:sldId id="336" r:id="rId16"/>
  </p:sldIdLst>
  <p:sldSz cx="10080625" cy="7559675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4" d="100"/>
          <a:sy n="64" d="100"/>
        </p:scale>
        <p:origin x="510" y="66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9670" cy="496006"/>
          </a:xfrm>
          <a:prstGeom prst="rect">
            <a:avLst/>
          </a:prstGeom>
          <a:noFill/>
          <a:ln>
            <a:noFill/>
          </a:ln>
        </p:spPr>
        <p:txBody>
          <a:bodyPr vert="horz" wrap="none" lIns="82467" tIns="41234" rIns="82467" bIns="41234" anchorCtr="0" compatLnSpc="0"/>
          <a:lstStyle/>
          <a:p>
            <a:pPr hangingPunct="0">
              <a:defRPr sz="1400"/>
            </a:pPr>
            <a:endParaRPr lang="pt-BR" sz="1300">
              <a:latin typeface="Arial" pitchFamily="18"/>
              <a:ea typeface="WenQuanYi Micro Hei" pitchFamily="2"/>
              <a:cs typeface="Lohit Hindi" pitchFamily="2"/>
            </a:endParaRPr>
          </a:p>
        </p:txBody>
      </p:sp>
      <p:sp>
        <p:nvSpPr>
          <p:cNvPr id="3" name="Espaço Reservado para Data 2"/>
          <p:cNvSpPr txBox="1">
            <a:spLocks noGrp="1"/>
          </p:cNvSpPr>
          <p:nvPr>
            <p:ph type="dt" sz="quarter" idx="1"/>
          </p:nvPr>
        </p:nvSpPr>
        <p:spPr>
          <a:xfrm>
            <a:off x="3847973" y="0"/>
            <a:ext cx="2949670" cy="496006"/>
          </a:xfrm>
          <a:prstGeom prst="rect">
            <a:avLst/>
          </a:prstGeom>
          <a:noFill/>
          <a:ln>
            <a:noFill/>
          </a:ln>
        </p:spPr>
        <p:txBody>
          <a:bodyPr vert="horz" wrap="none" lIns="82467" tIns="41234" rIns="82467" bIns="41234" anchorCtr="0" compatLnSpc="0"/>
          <a:lstStyle/>
          <a:p>
            <a:pPr algn="r" hangingPunct="0">
              <a:defRPr sz="1400"/>
            </a:pPr>
            <a:endParaRPr lang="pt-BR" sz="1300">
              <a:latin typeface="Arial" pitchFamily="18"/>
              <a:ea typeface="WenQuanYi Micro Hei" pitchFamily="2"/>
              <a:cs typeface="Lohit Hindi" pitchFamily="2"/>
            </a:endParaRPr>
          </a:p>
        </p:txBody>
      </p:sp>
      <p:sp>
        <p:nvSpPr>
          <p:cNvPr id="4" name="Espaço Reservado para Rodapé 3"/>
          <p:cNvSpPr txBox="1">
            <a:spLocks noGrp="1"/>
          </p:cNvSpPr>
          <p:nvPr>
            <p:ph type="ftr" sz="quarter" idx="2"/>
          </p:nvPr>
        </p:nvSpPr>
        <p:spPr>
          <a:xfrm>
            <a:off x="0" y="9430471"/>
            <a:ext cx="2949670" cy="496006"/>
          </a:xfrm>
          <a:prstGeom prst="rect">
            <a:avLst/>
          </a:prstGeom>
          <a:noFill/>
          <a:ln>
            <a:noFill/>
          </a:ln>
        </p:spPr>
        <p:txBody>
          <a:bodyPr vert="horz" wrap="none" lIns="82467" tIns="41234" rIns="82467" bIns="41234" anchor="b" anchorCtr="0" compatLnSpc="0"/>
          <a:lstStyle/>
          <a:p>
            <a:pPr hangingPunct="0">
              <a:defRPr sz="1400"/>
            </a:pPr>
            <a:endParaRPr lang="pt-BR" sz="1300">
              <a:latin typeface="Arial" pitchFamily="18"/>
              <a:ea typeface="WenQuanYi Micro Hei" pitchFamily="2"/>
              <a:cs typeface="Lohit Hindi" pitchFamily="2"/>
            </a:endParaRPr>
          </a:p>
        </p:txBody>
      </p:sp>
      <p:sp>
        <p:nvSpPr>
          <p:cNvPr id="5" name="Espaço Reservado para Número de Slide 4"/>
          <p:cNvSpPr txBox="1">
            <a:spLocks noGrp="1"/>
          </p:cNvSpPr>
          <p:nvPr>
            <p:ph type="sldNum" sz="quarter" idx="3"/>
          </p:nvPr>
        </p:nvSpPr>
        <p:spPr>
          <a:xfrm>
            <a:off x="3847973" y="9430471"/>
            <a:ext cx="2949670" cy="496006"/>
          </a:xfrm>
          <a:prstGeom prst="rect">
            <a:avLst/>
          </a:prstGeom>
          <a:noFill/>
          <a:ln>
            <a:noFill/>
          </a:ln>
        </p:spPr>
        <p:txBody>
          <a:bodyPr vert="horz" wrap="none" lIns="82467" tIns="41234" rIns="82467" bIns="41234" anchor="b" anchorCtr="0" compatLnSpc="0"/>
          <a:lstStyle/>
          <a:p>
            <a:pPr algn="r" hangingPunct="0">
              <a:defRPr sz="1400"/>
            </a:pPr>
            <a:fld id="{72B5DBA9-9B3B-4F8F-977C-0D598A174D4A}" type="slidenum">
              <a:rPr/>
              <a:pPr algn="r" hangingPunct="0">
                <a:defRPr sz="1400"/>
              </a:pPr>
              <a:t>‹nº›</a:t>
            </a:fld>
            <a:endParaRPr lang="pt-BR" sz="1300">
              <a:latin typeface="Arial" pitchFamily="18"/>
              <a:ea typeface="WenQuanYi Micro Hei" pitchFamily="2"/>
              <a:cs typeface="Lohit Hind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107185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54063"/>
            <a:ext cx="4962525" cy="3722687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3"/>
          </p:nvPr>
        </p:nvSpPr>
        <p:spPr>
          <a:xfrm>
            <a:off x="679797" y="4715068"/>
            <a:ext cx="5438050" cy="446673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Espaço Reservado para Cabeçalho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9670" cy="49600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pt-BR" sz="13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Espaço Reservado para Data 4"/>
          <p:cNvSpPr txBox="1">
            <a:spLocks noGrp="1"/>
          </p:cNvSpPr>
          <p:nvPr>
            <p:ph type="dt" idx="1"/>
          </p:nvPr>
        </p:nvSpPr>
        <p:spPr>
          <a:xfrm>
            <a:off x="3847973" y="0"/>
            <a:ext cx="2949670" cy="49600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pt-BR" sz="13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Rodapé 5"/>
          <p:cNvSpPr txBox="1">
            <a:spLocks noGrp="1"/>
          </p:cNvSpPr>
          <p:nvPr>
            <p:ph type="ftr" sz="quarter" idx="4"/>
          </p:nvPr>
        </p:nvSpPr>
        <p:spPr>
          <a:xfrm>
            <a:off x="0" y="9430471"/>
            <a:ext cx="2949670" cy="49600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pt-BR" sz="13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xfrm>
            <a:off x="3847973" y="9430471"/>
            <a:ext cx="2949670" cy="49600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pt-BR" sz="13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C67B5BC4-97A1-4E10-9DFC-E6847670E460}" type="slidenum">
              <a:rPr/>
              <a:pPr lv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6596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>
        <a:ln>
          <a:noFill/>
        </a:ln>
        <a:latin typeface="Arial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84932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6725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1499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60621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06491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88493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1349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97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117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94063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5029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4158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58529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73327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917575" y="754063"/>
            <a:ext cx="4960938" cy="3722687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79797" y="4715068"/>
            <a:ext cx="5438050" cy="307777"/>
          </a:xfrm>
        </p:spPr>
        <p:txBody>
          <a:bodyPr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8930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432DD01-82A3-46E8-855D-6E511CF568F1}" type="slidenum">
              <a:rPr/>
              <a:pPr lv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099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9CF5BC-69A5-4CBD-8113-AF7328E847F7}" type="slidenum">
              <a:rPr/>
              <a:pPr lv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1006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B8869F2-0AC7-400A-8151-4F003A78D990}" type="slidenum">
              <a:rPr/>
              <a:pPr lv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259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F166EE9-FAB2-4CEA-8417-D75C57AD0747}" type="slidenum">
              <a:rPr/>
              <a:pPr lv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420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97CD9B9-CC2B-4025-8F42-F4765F5FD6B8}" type="slidenum">
              <a:rPr/>
              <a:pPr lv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714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359275" cy="438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14913" y="1768475"/>
            <a:ext cx="4359275" cy="4384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A77D19A-7FCD-4EFA-9E6A-93C4502C2708}" type="slidenum">
              <a:rPr/>
              <a:pPr lv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5978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89142C3-45A8-499A-94FA-F4757C9B144D}" type="slidenum">
              <a:rPr/>
              <a:pPr lv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900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894E33D-1D16-4D33-B93C-DFCD28794EB3}" type="slidenum">
              <a:rPr/>
              <a:pPr lv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05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2AEEDE3-475A-41E6-A3BB-7481AB229C2F}" type="slidenum">
              <a:rPr/>
              <a:pPr lv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5831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44C109F-333B-4A39-86F1-CFA314FBAB93}" type="slidenum">
              <a:rPr/>
              <a:pPr lv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0996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2548CA6-8B6F-43A5-BCFD-CEED92374A88}" type="slidenum">
              <a:rPr/>
              <a:pPr lvl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2355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88700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pt-BR" sz="2400" b="0" i="0" u="none" strike="noStrike" kern="1200">
                <a:ln>
                  <a:noFill/>
                </a:ln>
                <a:latin typeface="Arial" pitchFamily="18"/>
                <a:ea typeface="WenQuanYi Micro Hei" pitchFamily="2"/>
                <a:cs typeface="Lohit Hindi" pitchFamily="2"/>
              </a:defRPr>
            </a:defPPr>
            <a:lvl1pPr marL="43200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pt-BR" sz="2400" b="0" i="0" u="none" strike="noStrike" kern="1200">
                <a:ln>
                  <a:noFill/>
                </a:ln>
                <a:latin typeface="Arial" pitchFamily="18"/>
                <a:ea typeface="WenQuanYi Micro Hei" pitchFamily="2"/>
                <a:cs typeface="Lohit Hindi" pitchFamily="2"/>
              </a:defRPr>
            </a:lvl1pPr>
            <a:lvl2pPr marL="86400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pt-BR" sz="2800" b="0" i="0" u="none" strike="noStrike" kern="1200">
                <a:ln>
                  <a:noFill/>
                </a:ln>
                <a:latin typeface="Arial" pitchFamily="18"/>
                <a:ea typeface="WenQuanYi Micro Hei" pitchFamily="2"/>
                <a:cs typeface="Lohit Hindi" pitchFamily="2"/>
              </a:defRPr>
            </a:lvl2pPr>
            <a:lvl3pPr marL="1295999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pt-BR" sz="2400" b="0" i="0" u="none" strike="noStrike" kern="1200">
                <a:ln>
                  <a:noFill/>
                </a:ln>
                <a:latin typeface="Arial" pitchFamily="18"/>
                <a:ea typeface="WenQuanYi Micro Hei" pitchFamily="2"/>
                <a:cs typeface="Lohit Hindi" pitchFamily="2"/>
              </a:defRPr>
            </a:lvl3pPr>
            <a:lvl4pPr marL="172800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pt-BR" sz="2000" b="0" i="0" u="none" strike="noStrike" kern="1200">
                <a:ln>
                  <a:noFill/>
                </a:ln>
                <a:latin typeface="Arial" pitchFamily="18"/>
                <a:ea typeface="WenQuanYi Micro Hei" pitchFamily="2"/>
                <a:cs typeface="Lohit Hindi" pitchFamily="2"/>
              </a:defRPr>
            </a:lvl4pPr>
            <a:lvl5pPr marL="216000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latin typeface="Arial" pitchFamily="18"/>
                <a:ea typeface="WenQuanYi Micro Hei" pitchFamily="2"/>
                <a:cs typeface="Lohit Hindi" pitchFamily="2"/>
              </a:defRPr>
            </a:lvl5pPr>
            <a:lvl6pPr marL="259200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latin typeface="Arial" pitchFamily="18"/>
                <a:ea typeface="WenQuanYi Micro Hei" pitchFamily="2"/>
                <a:cs typeface="Lohit Hindi" pitchFamily="2"/>
              </a:defRPr>
            </a:lvl6pPr>
            <a:lvl7pPr marL="302400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latin typeface="Arial" pitchFamily="18"/>
                <a:ea typeface="WenQuanYi Micro Hei" pitchFamily="2"/>
                <a:cs typeface="Lohit Hindi" pitchFamily="2"/>
              </a:defRPr>
            </a:lvl7pPr>
            <a:lvl8pPr marL="345600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latin typeface="Arial" pitchFamily="18"/>
                <a:ea typeface="WenQuanYi Micro Hei" pitchFamily="2"/>
                <a:cs typeface="Lohit Hindi" pitchFamily="2"/>
              </a:defRPr>
            </a:lvl8pPr>
            <a:lvl9pPr marL="3887999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pt-BR" sz="2000" b="0" i="0" u="none" strike="noStrike" kern="1200">
                <a:ln>
                  <a:noFill/>
                </a:ln>
                <a:latin typeface="Arial" pitchFamily="18"/>
                <a:ea typeface="WenQuanYi Micro Hei" pitchFamily="2"/>
                <a:cs typeface="Lohit Hindi" pitchFamily="2"/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pt-BR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pt-BR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4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pt-BR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A30AA826-981A-45E4-B689-A0FB22A83AB0}" type="slidenum">
              <a:rPr/>
              <a:pPr lvl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pt-BR" sz="4400" b="0" i="0" u="none" strike="noStrike" kern="1200">
          <a:ln>
            <a:noFill/>
          </a:ln>
          <a:latin typeface="Arial" pitchFamily="18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pt-BR" sz="2400" b="0" i="0" u="none" strike="noStrike" kern="1200">
          <a:ln>
            <a:noFill/>
          </a:ln>
          <a:latin typeface="Arial" pitchFamily="18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/>
          <p:cNvSpPr/>
          <p:nvPr/>
        </p:nvSpPr>
        <p:spPr>
          <a:xfrm>
            <a:off x="468280" y="2208201"/>
            <a:ext cx="9144064" cy="2571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/>
          <p:cNvSpPr/>
          <p:nvPr/>
        </p:nvSpPr>
        <p:spPr>
          <a:xfrm>
            <a:off x="473074" y="4789735"/>
            <a:ext cx="9139269" cy="138497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" name="Título 3"/>
          <p:cNvSpPr txBox="1">
            <a:spLocks noGrp="1"/>
          </p:cNvSpPr>
          <p:nvPr>
            <p:ph type="title" idx="4294967295"/>
          </p:nvPr>
        </p:nvSpPr>
        <p:spPr>
          <a:xfrm>
            <a:off x="1468412" y="2493953"/>
            <a:ext cx="7344133" cy="20001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sz="4000" b="1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ESTADO E SOCIEDADE CIVIL</a:t>
            </a:r>
            <a:endParaRPr lang="pt-BR" sz="4000" b="1" dirty="0">
              <a:solidFill>
                <a:schemeClr val="bg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96842" y="6494481"/>
            <a:ext cx="5038725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000" dirty="0" smtClean="0">
                <a:solidFill>
                  <a:schemeClr val="tx2">
                    <a:lumMod val="75000"/>
                  </a:schemeClr>
                </a:solidFill>
                <a:latin typeface="Berlin Sans FB Demi" panose="020E0802020502020306" pitchFamily="34" charset="0"/>
              </a:rPr>
              <a:t>Plataforma MROSC/ Bahia</a:t>
            </a:r>
          </a:p>
          <a:p>
            <a:r>
              <a:rPr lang="pt-BR" sz="2000" dirty="0" smtClean="0">
                <a:solidFill>
                  <a:schemeClr val="tx2">
                    <a:lumMod val="75000"/>
                  </a:schemeClr>
                </a:solidFill>
                <a:latin typeface="Berlin Sans FB Demi" panose="020E0802020502020306" pitchFamily="34" charset="0"/>
              </a:rPr>
              <a:t>Novembro de 2015</a:t>
            </a:r>
            <a:endParaRPr lang="pt-BR" sz="2000" dirty="0">
              <a:solidFill>
                <a:schemeClr val="tx2">
                  <a:lumMod val="75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555751" y="5155298"/>
            <a:ext cx="89691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A LUTA POR UM NOVO MARCO REGULATÓRIO</a:t>
            </a:r>
          </a:p>
        </p:txBody>
      </p:sp>
      <p:pic>
        <p:nvPicPr>
          <p:cNvPr id="48130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280" y="279376"/>
            <a:ext cx="4429156" cy="145561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1565259"/>
            <a:ext cx="10080625" cy="464347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Título 2"/>
          <p:cNvSpPr txBox="1">
            <a:spLocks noGrp="1"/>
          </p:cNvSpPr>
          <p:nvPr>
            <p:ph type="title" idx="4294967295"/>
          </p:nvPr>
        </p:nvSpPr>
        <p:spPr>
          <a:xfrm>
            <a:off x="432000" y="324360"/>
            <a:ext cx="9360000" cy="12621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b="1" dirty="0">
                <a:solidFill>
                  <a:srgbClr val="FFFFFF"/>
                </a:solidFill>
                <a:latin typeface="Purisa" pitchFamily="34"/>
              </a:rPr>
              <a:t>O QUE É POLÍTICA </a:t>
            </a:r>
            <a:r>
              <a:rPr lang="pt-BR" b="1" dirty="0" smtClean="0">
                <a:solidFill>
                  <a:srgbClr val="FFFFFF"/>
                </a:solidFill>
                <a:latin typeface="Purisa" pitchFamily="34"/>
              </a:rPr>
              <a:t>SOCIAL?</a:t>
            </a:r>
            <a:endParaRPr lang="pt-BR" b="1" dirty="0">
              <a:solidFill>
                <a:srgbClr val="FFFFFF"/>
              </a:solidFill>
              <a:latin typeface="Purisa" pitchFamily="34"/>
            </a:endParaRPr>
          </a:p>
        </p:txBody>
      </p:sp>
      <p:pic>
        <p:nvPicPr>
          <p:cNvPr id="8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072" y="6280167"/>
            <a:ext cx="3262269" cy="1072123"/>
          </a:xfrm>
          <a:prstGeom prst="rect">
            <a:avLst/>
          </a:prstGeom>
          <a:noFill/>
        </p:spPr>
      </p:pic>
      <p:sp>
        <p:nvSpPr>
          <p:cNvPr id="10" name="Espaço Reservado para Conteúdo 3"/>
          <p:cNvSpPr txBox="1">
            <a:spLocks/>
          </p:cNvSpPr>
          <p:nvPr/>
        </p:nvSpPr>
        <p:spPr>
          <a:xfrm>
            <a:off x="432000" y="1849513"/>
            <a:ext cx="5400400" cy="22903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just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pt-B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</a:rPr>
              <a:t> Uma lei que cria um </a:t>
            </a:r>
            <a:r>
              <a:rPr kumimoji="0" lang="pt-B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</a:rPr>
              <a:t>instrumento próprio </a:t>
            </a:r>
            <a:r>
              <a:rPr kumimoji="0" lang="pt-B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</a:rPr>
              <a:t>para regular a relação da administração pública com as OSC</a:t>
            </a:r>
          </a:p>
          <a:p>
            <a:pPr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kumimoji="0" lang="pt-B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20000"/>
                    <a:lumOff val="80000"/>
                  </a:schemeClr>
                </a:solidFill>
                <a:effectLst/>
                <a:uLnTx/>
                <a:uFillTx/>
              </a:rPr>
              <a:t>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Abrangência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Nacional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: União, Estados e </a:t>
            </a: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Municípios</a:t>
            </a:r>
            <a:endParaRPr lang="pt-BR" sz="24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8194" name="Picture 2" descr="http://nossacausa.com/wp-content/uploads/2015/07/marco-regulatorio-das-osc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9072" y="1521939"/>
            <a:ext cx="3616550" cy="2493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ângulo 4"/>
          <p:cNvSpPr/>
          <p:nvPr/>
        </p:nvSpPr>
        <p:spPr>
          <a:xfrm>
            <a:off x="430558" y="4058487"/>
            <a:ext cx="9360000" cy="19287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A lei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veda o uso do convênio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para repasses  governamentais para OSC</a:t>
            </a: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Mantém</a:t>
            </a: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ainda válidos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outros instrumentos próprios 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como os Termos de Parceria (OSCIP) e Contratos de Gestão (OS)</a:t>
            </a: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Experiência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anterior</a:t>
            </a:r>
            <a:endParaRPr lang="pt-BR" sz="2400" b="1" dirty="0">
              <a:solidFill>
                <a:sysClr val="windowText" lastClr="000000"/>
              </a:solidFill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1326728" y="261819"/>
            <a:ext cx="7427168" cy="10715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erlin Sans FB Demi" pitchFamily="34" charset="0"/>
                <a:ea typeface="ＭＳ Ｐゴシック" pitchFamily="34" charset="-128"/>
              </a:rPr>
              <a:t>QUAIS AS GRANDES INOVAÇÕES E POTENCIAIS DE IMPACTO DA LEI?</a:t>
            </a:r>
            <a:endParaRPr kumimoji="0" lang="pt-BR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erlin Sans FB Dem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850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1565259"/>
            <a:ext cx="10080625" cy="464347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Título 2"/>
          <p:cNvSpPr txBox="1">
            <a:spLocks noGrp="1"/>
          </p:cNvSpPr>
          <p:nvPr>
            <p:ph type="title" idx="4294967295"/>
          </p:nvPr>
        </p:nvSpPr>
        <p:spPr>
          <a:xfrm>
            <a:off x="432000" y="324360"/>
            <a:ext cx="9360000" cy="12621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b="1" dirty="0">
                <a:solidFill>
                  <a:srgbClr val="FFFFFF"/>
                </a:solidFill>
                <a:latin typeface="Purisa" pitchFamily="34"/>
              </a:rPr>
              <a:t>O QUE É POLÍTICA </a:t>
            </a:r>
            <a:r>
              <a:rPr lang="pt-BR" b="1" dirty="0" smtClean="0">
                <a:solidFill>
                  <a:srgbClr val="FFFFFF"/>
                </a:solidFill>
                <a:latin typeface="Purisa" pitchFamily="34"/>
              </a:rPr>
              <a:t>SOCIAL?</a:t>
            </a:r>
            <a:endParaRPr lang="pt-BR" b="1" dirty="0">
              <a:solidFill>
                <a:srgbClr val="FFFFFF"/>
              </a:solidFill>
              <a:latin typeface="Purisa" pitchFamily="34"/>
            </a:endParaRPr>
          </a:p>
        </p:txBody>
      </p:sp>
      <p:pic>
        <p:nvPicPr>
          <p:cNvPr id="8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072" y="6280167"/>
            <a:ext cx="3262269" cy="1072123"/>
          </a:xfrm>
          <a:prstGeom prst="rect">
            <a:avLst/>
          </a:prstGeom>
          <a:noFill/>
        </p:spPr>
      </p:pic>
      <p:sp>
        <p:nvSpPr>
          <p:cNvPr id="10" name="Espaço Reservado para Conteúdo 3"/>
          <p:cNvSpPr txBox="1">
            <a:spLocks/>
          </p:cNvSpPr>
          <p:nvPr/>
        </p:nvSpPr>
        <p:spPr>
          <a:xfrm>
            <a:off x="282589" y="1631898"/>
            <a:ext cx="5903895" cy="243693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Instrumento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para fomento e colaboração</a:t>
            </a: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Chamamento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público 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e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exigência de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experiência</a:t>
            </a: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Possibilidade 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de execução da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parceria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em rede </a:t>
            </a: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e inclusão de algumas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cooperativas</a:t>
            </a:r>
            <a:endParaRPr lang="pt-BR" sz="2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1326728" y="261819"/>
            <a:ext cx="7427168" cy="10715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erlin Sans FB Demi" pitchFamily="34" charset="0"/>
                <a:ea typeface="ＭＳ Ｐゴシック" pitchFamily="34" charset="-128"/>
              </a:rPr>
              <a:t>QUAIS AS GRANDES INOVAÇÕES E POTENCIAIS DE IMPACTO DA LEI?</a:t>
            </a:r>
            <a:endParaRPr kumimoji="0" lang="pt-BR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erlin Sans FB Demi" pitchFamily="34" charset="0"/>
              <a:ea typeface="ＭＳ Ｐゴシック" pitchFamily="34" charset="-128"/>
            </a:endParaRPr>
          </a:p>
        </p:txBody>
      </p:sp>
      <p:pic>
        <p:nvPicPr>
          <p:cNvPr id="14" name="Picture 2" descr="http://nossacausa.com/wp-content/uploads/2015/07/marco-regulatorio-das-osc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9072" y="1521939"/>
            <a:ext cx="3616550" cy="2493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/>
          <p:cNvSpPr/>
          <p:nvPr/>
        </p:nvSpPr>
        <p:spPr>
          <a:xfrm>
            <a:off x="250500" y="3927497"/>
            <a:ext cx="9480841" cy="26571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Prazo para </a:t>
            </a: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apreciação da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prestação de contas</a:t>
            </a: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Regras de controle e transparência </a:t>
            </a: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Controle e punição de fraudes</a:t>
            </a: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Criação de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Conselho Nacional de Fomento e Colaboração</a:t>
            </a:r>
          </a:p>
          <a:p>
            <a:pPr lvl="0" algn="just" hangingPunct="0">
              <a:spcAft>
                <a:spcPts val="1417"/>
              </a:spcAft>
              <a:defRPr/>
            </a:pPr>
            <a:endParaRPr lang="pt-BR" sz="2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74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1565259"/>
            <a:ext cx="10080625" cy="464347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Título 2"/>
          <p:cNvSpPr txBox="1">
            <a:spLocks noGrp="1"/>
          </p:cNvSpPr>
          <p:nvPr>
            <p:ph type="title" idx="4294967295"/>
          </p:nvPr>
        </p:nvSpPr>
        <p:spPr>
          <a:xfrm>
            <a:off x="432000" y="324360"/>
            <a:ext cx="9360000" cy="12621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b="1" dirty="0">
                <a:solidFill>
                  <a:srgbClr val="FFFFFF"/>
                </a:solidFill>
                <a:latin typeface="Purisa" pitchFamily="34"/>
              </a:rPr>
              <a:t>O QUE É POLÍTICA </a:t>
            </a:r>
            <a:r>
              <a:rPr lang="pt-BR" b="1" dirty="0" smtClean="0">
                <a:solidFill>
                  <a:srgbClr val="FFFFFF"/>
                </a:solidFill>
                <a:latin typeface="Purisa" pitchFamily="34"/>
              </a:rPr>
              <a:t>SOCIAL?</a:t>
            </a:r>
            <a:endParaRPr lang="pt-BR" b="1" dirty="0">
              <a:solidFill>
                <a:srgbClr val="FFFFFF"/>
              </a:solidFill>
              <a:latin typeface="Purisa" pitchFamily="34"/>
            </a:endParaRPr>
          </a:p>
        </p:txBody>
      </p:sp>
      <p:pic>
        <p:nvPicPr>
          <p:cNvPr id="8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072" y="6280167"/>
            <a:ext cx="3262269" cy="1072123"/>
          </a:xfrm>
          <a:prstGeom prst="rect">
            <a:avLst/>
          </a:prstGeom>
          <a:noFill/>
        </p:spPr>
      </p:pic>
      <p:sp>
        <p:nvSpPr>
          <p:cNvPr id="10" name="Espaço Reservado para Conteúdo 3"/>
          <p:cNvSpPr txBox="1">
            <a:spLocks/>
          </p:cNvSpPr>
          <p:nvPr/>
        </p:nvSpPr>
        <p:spPr>
          <a:xfrm>
            <a:off x="410694" y="2051645"/>
            <a:ext cx="9215502" cy="344099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Revogação</a:t>
            </a: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do artigo (art. 37) que trata da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responsabilidade pessoal e solidária do Dirigente pela execução das atividades e cumprimento das metas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estabelecidas na parceria</a:t>
            </a: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Abre 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a possibilidade de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celebração de parceria 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com entidade que tenha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dirigente participando em conselho de política pública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(art. 39, par. 6º</a:t>
            </a: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)</a:t>
            </a:r>
            <a:endParaRPr lang="pt-BR" sz="24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Autoriza</a:t>
            </a: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a possibilidade de inserir no objeto da parceria (anteriormente proibida no Art. 40, par. Único da Lei) a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contratação de serviços de consultoria e de apoio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administrativo</a:t>
            </a:r>
            <a:endParaRPr lang="pt-BR" sz="2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endParaRPr lang="pt-BR" sz="2400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marL="0" marR="0" lvl="0" indent="0" algn="just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Tx/>
              <a:buSzTx/>
              <a:tabLst/>
              <a:defRPr/>
            </a:pPr>
            <a:endParaRPr kumimoji="0" lang="pt-BR" sz="240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1396974" y="207937"/>
            <a:ext cx="7427168" cy="10715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erlin Sans FB Demi" pitchFamily="34" charset="0"/>
                <a:ea typeface="ＭＳ Ｐゴシック" pitchFamily="34" charset="-128"/>
              </a:rPr>
              <a:t>DESTAQUES</a:t>
            </a:r>
            <a:r>
              <a:rPr kumimoji="0" lang="pt-BR" sz="32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erlin Sans FB Demi" pitchFamily="34" charset="0"/>
                <a:ea typeface="ＭＳ Ｐゴシック" pitchFamily="34" charset="-128"/>
              </a:rPr>
              <a:t> IMPORTANTES DO PROCESSO DE CONVERSÃO</a:t>
            </a:r>
            <a:endParaRPr kumimoji="0" lang="pt-BR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erlin Sans FB Dem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4912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1565259"/>
            <a:ext cx="10080625" cy="464347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Título 2"/>
          <p:cNvSpPr txBox="1">
            <a:spLocks noGrp="1"/>
          </p:cNvSpPr>
          <p:nvPr>
            <p:ph type="title" idx="4294967295"/>
          </p:nvPr>
        </p:nvSpPr>
        <p:spPr>
          <a:xfrm>
            <a:off x="432000" y="324360"/>
            <a:ext cx="9360000" cy="12621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b="1" dirty="0">
                <a:solidFill>
                  <a:srgbClr val="FFFFFF"/>
                </a:solidFill>
                <a:latin typeface="Purisa" pitchFamily="34"/>
              </a:rPr>
              <a:t>O QUE É POLÍTICA </a:t>
            </a:r>
            <a:r>
              <a:rPr lang="pt-BR" b="1" dirty="0" smtClean="0">
                <a:solidFill>
                  <a:srgbClr val="FFFFFF"/>
                </a:solidFill>
                <a:latin typeface="Purisa" pitchFamily="34"/>
              </a:rPr>
              <a:t>SOCIAL?</a:t>
            </a:r>
            <a:endParaRPr lang="pt-BR" b="1" dirty="0">
              <a:solidFill>
                <a:srgbClr val="FFFFFF"/>
              </a:solidFill>
              <a:latin typeface="Purisa" pitchFamily="34"/>
            </a:endParaRPr>
          </a:p>
        </p:txBody>
      </p:sp>
      <p:pic>
        <p:nvPicPr>
          <p:cNvPr id="8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072" y="6280167"/>
            <a:ext cx="3262269" cy="1072123"/>
          </a:xfrm>
          <a:prstGeom prst="rect">
            <a:avLst/>
          </a:prstGeom>
          <a:noFill/>
        </p:spPr>
      </p:pic>
      <p:sp>
        <p:nvSpPr>
          <p:cNvPr id="10" name="Espaço Reservado para Conteúdo 3"/>
          <p:cNvSpPr txBox="1">
            <a:spLocks/>
          </p:cNvSpPr>
          <p:nvPr/>
        </p:nvSpPr>
        <p:spPr>
          <a:xfrm>
            <a:off x="432000" y="1979637"/>
            <a:ext cx="9215502" cy="344099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Exclusão da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exigência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(por revogação do Inciso XVIII do art. 42)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da obrigatoriedade de constar cláusula para os fornecedores de bens e serviços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 autorizarem o acesso dos servidores públicos e órgãos de controle aos documentos e registros contábeis da empresa </a:t>
            </a: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contratada</a:t>
            </a:r>
            <a:endParaRPr lang="pt-BR" sz="24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Retirada 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a previsão </a:t>
            </a: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(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art. 45, IX, a e art. 46, c, III) de que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as multas, juros, correção monetária decorrentes de atrasos da administração pública na liberação dos recursos sejam pagos com recursos da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parceria</a:t>
            </a:r>
            <a:endParaRPr lang="pt-BR" sz="24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Pagamento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de custos indiretos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, não sendo estabelecido percentual máximo, mas sim o negociado no Plano de Trabalho (Art. 46, III</a:t>
            </a: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)</a:t>
            </a:r>
            <a:endParaRPr lang="pt-BR" sz="24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endParaRPr lang="pt-BR" sz="2400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marL="0" marR="0" lvl="0" indent="0" algn="just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Tx/>
              <a:buSzTx/>
              <a:tabLst/>
              <a:defRPr/>
            </a:pPr>
            <a:endParaRPr kumimoji="0" lang="pt-BR" sz="240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1396974" y="207937"/>
            <a:ext cx="7427168" cy="10715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erlin Sans FB Demi" pitchFamily="34" charset="0"/>
                <a:ea typeface="ＭＳ Ｐゴシック" pitchFamily="34" charset="-128"/>
              </a:rPr>
              <a:t>DESTAQUES</a:t>
            </a:r>
            <a:r>
              <a:rPr kumimoji="0" lang="pt-BR" sz="32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erlin Sans FB Demi" pitchFamily="34" charset="0"/>
                <a:ea typeface="ＭＳ Ｐゴシック" pitchFamily="34" charset="-128"/>
              </a:rPr>
              <a:t> IMPORTANTES DO PROCESSO DE CONVERSÃO</a:t>
            </a:r>
            <a:endParaRPr kumimoji="0" lang="pt-BR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erlin Sans FB Dem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833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1565259"/>
            <a:ext cx="10080625" cy="464347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Título 2"/>
          <p:cNvSpPr txBox="1">
            <a:spLocks noGrp="1"/>
          </p:cNvSpPr>
          <p:nvPr>
            <p:ph type="title" idx="4294967295"/>
          </p:nvPr>
        </p:nvSpPr>
        <p:spPr>
          <a:xfrm>
            <a:off x="432000" y="324360"/>
            <a:ext cx="9360000" cy="12621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b="1" dirty="0">
                <a:solidFill>
                  <a:srgbClr val="FFFFFF"/>
                </a:solidFill>
                <a:latin typeface="Purisa" pitchFamily="34"/>
              </a:rPr>
              <a:t>O QUE É POLÍTICA </a:t>
            </a:r>
            <a:r>
              <a:rPr lang="pt-BR" b="1" dirty="0" smtClean="0">
                <a:solidFill>
                  <a:srgbClr val="FFFFFF"/>
                </a:solidFill>
                <a:latin typeface="Purisa" pitchFamily="34"/>
              </a:rPr>
              <a:t>SOCIAL?</a:t>
            </a:r>
            <a:endParaRPr lang="pt-BR" b="1" dirty="0">
              <a:solidFill>
                <a:srgbClr val="FFFFFF"/>
              </a:solidFill>
              <a:latin typeface="Purisa" pitchFamily="34"/>
            </a:endParaRPr>
          </a:p>
        </p:txBody>
      </p:sp>
      <p:pic>
        <p:nvPicPr>
          <p:cNvPr id="8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072" y="6280167"/>
            <a:ext cx="3262269" cy="1072123"/>
          </a:xfrm>
          <a:prstGeom prst="rect">
            <a:avLst/>
          </a:prstGeom>
          <a:noFill/>
        </p:spPr>
      </p:pic>
      <p:sp>
        <p:nvSpPr>
          <p:cNvPr id="10" name="Espaço Reservado para Conteúdo 3"/>
          <p:cNvSpPr txBox="1">
            <a:spLocks/>
          </p:cNvSpPr>
          <p:nvPr/>
        </p:nvSpPr>
        <p:spPr>
          <a:xfrm>
            <a:off x="432000" y="2151025"/>
            <a:ext cx="9215502" cy="344099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As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transferências e utilizações de recursos em espécie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, caso não seja possível a transferência bancária, não terá limite, mas se balizará pela necessidade da execução da parceria (Art. 53, par. 2º</a:t>
            </a: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)</a:t>
            </a:r>
            <a:endParaRPr lang="pt-BR" sz="24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Revogação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da Lei n. 91 de 1935 que trata da concessão de Declaração de Utilidade Pública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, o que, pelas autorizações do Artigo 84-B, se torna obsoleta e sem necessidade (Art. 8º do Projeto de Conversão</a:t>
            </a: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) </a:t>
            </a:r>
            <a:endParaRPr lang="pt-BR" sz="24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pt-BR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 Lei 13.019 </a:t>
            </a:r>
            <a:r>
              <a:rPr lang="pt-BR" sz="3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só entra em vigor para os municípios a partir de 01/01/2017</a:t>
            </a:r>
          </a:p>
          <a:p>
            <a:pPr lvl="0" algn="just" hangingPunct="0">
              <a:spcAft>
                <a:spcPts val="1417"/>
              </a:spcAft>
              <a:defRPr/>
            </a:pPr>
            <a:endParaRPr lang="pt-BR" sz="2400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marL="0" marR="0" lvl="0" indent="0" algn="just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Tx/>
              <a:buSzTx/>
              <a:tabLst/>
              <a:defRPr/>
            </a:pPr>
            <a:endParaRPr kumimoji="0" lang="pt-BR" sz="240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1396974" y="207937"/>
            <a:ext cx="7427168" cy="107157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erlin Sans FB Demi" pitchFamily="34" charset="0"/>
                <a:ea typeface="ＭＳ Ｐゴシック" pitchFamily="34" charset="-128"/>
              </a:rPr>
              <a:t>DESTAQUES</a:t>
            </a:r>
            <a:r>
              <a:rPr kumimoji="0" lang="pt-BR" sz="32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erlin Sans FB Demi" pitchFamily="34" charset="0"/>
                <a:ea typeface="ＭＳ Ｐゴシック" pitchFamily="34" charset="-128"/>
              </a:rPr>
              <a:t> IMPORTANTES DO PROCESSO DE CONVERSÃO</a:t>
            </a:r>
            <a:endParaRPr kumimoji="0" lang="pt-BR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erlin Sans FB Dem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0088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 txBox="1">
            <a:spLocks noGrp="1"/>
          </p:cNvSpPr>
          <p:nvPr>
            <p:ph type="title" idx="4294967295"/>
          </p:nvPr>
        </p:nvSpPr>
        <p:spPr>
          <a:xfrm>
            <a:off x="432000" y="324360"/>
            <a:ext cx="9360000" cy="12621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b="1" dirty="0">
                <a:solidFill>
                  <a:srgbClr val="FFFFFF"/>
                </a:solidFill>
                <a:latin typeface="Purisa" pitchFamily="34"/>
              </a:rPr>
              <a:t>O QUE É POLÍTICA </a:t>
            </a:r>
            <a:r>
              <a:rPr lang="pt-BR" b="1" dirty="0" smtClean="0">
                <a:solidFill>
                  <a:srgbClr val="FFFFFF"/>
                </a:solidFill>
                <a:latin typeface="Purisa" pitchFamily="34"/>
              </a:rPr>
              <a:t>SOCIAL?</a:t>
            </a:r>
            <a:endParaRPr lang="pt-BR" b="1" dirty="0">
              <a:solidFill>
                <a:srgbClr val="FFFFFF"/>
              </a:solidFill>
              <a:latin typeface="Purisa" pitchFamily="34"/>
            </a:endParaRPr>
          </a:p>
        </p:txBody>
      </p:sp>
      <p:pic>
        <p:nvPicPr>
          <p:cNvPr id="8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072" y="6280167"/>
            <a:ext cx="3262269" cy="1072123"/>
          </a:xfrm>
          <a:prstGeom prst="rect">
            <a:avLst/>
          </a:prstGeom>
          <a:noFill/>
        </p:spPr>
      </p:pic>
      <p:sp>
        <p:nvSpPr>
          <p:cNvPr id="10" name="Espaço Reservado para Conteúdo 3"/>
          <p:cNvSpPr txBox="1">
            <a:spLocks/>
          </p:cNvSpPr>
          <p:nvPr/>
        </p:nvSpPr>
        <p:spPr>
          <a:xfrm>
            <a:off x="432000" y="2151025"/>
            <a:ext cx="9215502" cy="3440994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As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transferências e utilizações de recursos em espécie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, caso não seja possível a transferência bancária, não terá limite, mas se balizará pela necessidade da execução da parceria (Art. 53, par. 2º</a:t>
            </a: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)</a:t>
            </a:r>
            <a:endParaRPr lang="pt-BR" sz="24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Revogação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da Lei n. 91 de 1935 que trata da concessão de Declaração de Utilidade Pública</a:t>
            </a:r>
            <a:r>
              <a:rPr lang="pt-BR" sz="24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, o que, pelas autorizações do Artigo 84-B, se torna obsoleta e sem necessidade (Art. 8º do Projeto de Conversão</a:t>
            </a: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) </a:t>
            </a:r>
            <a:endParaRPr lang="pt-BR" sz="24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lvl="0" algn="just" hangingPunct="0">
              <a:spcAft>
                <a:spcPts val="1417"/>
              </a:spcAft>
              <a:buFont typeface="Wingdings" pitchFamily="2" charset="2"/>
              <a:buChar char="ü"/>
              <a:defRPr/>
            </a:pPr>
            <a:r>
              <a:rPr lang="pt-BR" sz="24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pt-BR" sz="24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A Lei 13.019 </a:t>
            </a:r>
            <a:r>
              <a:rPr lang="pt-BR" sz="2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só entra em vigor para os municípios a partir de 01/01/2017</a:t>
            </a:r>
          </a:p>
          <a:p>
            <a:pPr lvl="0" algn="just" hangingPunct="0">
              <a:spcAft>
                <a:spcPts val="1417"/>
              </a:spcAft>
              <a:defRPr/>
            </a:pPr>
            <a:endParaRPr lang="pt-BR" sz="2400" dirty="0" smtClean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marL="0" marR="0" lvl="0" indent="0" algn="just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1417"/>
              </a:spcAft>
              <a:buClrTx/>
              <a:buSzTx/>
              <a:tabLst/>
              <a:defRPr/>
            </a:pPr>
            <a:endParaRPr kumimoji="0" lang="pt-BR" sz="240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-1" y="0"/>
            <a:ext cx="10080625" cy="26277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0" y="2598572"/>
            <a:ext cx="10080624" cy="3492099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Título 3"/>
          <p:cNvSpPr txBox="1">
            <a:spLocks/>
          </p:cNvSpPr>
          <p:nvPr/>
        </p:nvSpPr>
        <p:spPr>
          <a:xfrm>
            <a:off x="1367684" y="379257"/>
            <a:ext cx="7344133" cy="2000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pt-BR" sz="4400" b="0" i="0" u="none" strike="noStrike" kern="1200">
                <a:ln>
                  <a:noFill/>
                </a:ln>
                <a:latin typeface="Arial" pitchFamily="18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buFont typeface="StarSymbol"/>
              <a:buNone/>
            </a:pPr>
            <a:r>
              <a:rPr lang="pt-BR" sz="4000" b="1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PERSPECTIVAS PARA A REGULAMENTAÇÃO NO ESTADO DA BAHIA</a:t>
            </a:r>
            <a:endParaRPr lang="pt-BR" sz="4000" b="1" dirty="0">
              <a:solidFill>
                <a:schemeClr val="bg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431999" y="2952069"/>
            <a:ext cx="92155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3200" dirty="0">
                <a:solidFill>
                  <a:schemeClr val="bg1"/>
                </a:solidFill>
                <a:latin typeface="Berlin Sans FB Demi" panose="020E0802020502020306" pitchFamily="34" charset="0"/>
              </a:rPr>
              <a:t>Processo participativo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pt-BR" sz="3200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Construção </a:t>
            </a:r>
            <a:r>
              <a:rPr lang="pt-BR" sz="3200" dirty="0">
                <a:solidFill>
                  <a:schemeClr val="bg1"/>
                </a:solidFill>
                <a:latin typeface="Berlin Sans FB Demi" panose="020E0802020502020306" pitchFamily="34" charset="0"/>
              </a:rPr>
              <a:t>do Conselho Estadual de Fomento </a:t>
            </a:r>
            <a:r>
              <a:rPr lang="pt-BR" sz="3200">
                <a:solidFill>
                  <a:schemeClr val="bg1"/>
                </a:solidFill>
                <a:latin typeface="Berlin Sans FB Demi" panose="020E0802020502020306" pitchFamily="34" charset="0"/>
              </a:rPr>
              <a:t>e </a:t>
            </a:r>
            <a:r>
              <a:rPr lang="pt-BR" sz="320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Colaboração</a:t>
            </a:r>
          </a:p>
          <a:p>
            <a:endParaRPr lang="pt-BR" sz="3200" dirty="0">
              <a:solidFill>
                <a:schemeClr val="bg1"/>
              </a:solidFill>
              <a:latin typeface="Berlin Sans FB Demi" panose="020E0802020502020306" pitchFamily="34" charset="0"/>
            </a:endParaRPr>
          </a:p>
          <a:p>
            <a:r>
              <a:rPr lang="pt-BR" sz="3200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Eliana </a:t>
            </a:r>
            <a:r>
              <a:rPr lang="pt-BR" sz="3200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Rolemberg</a:t>
            </a:r>
            <a:r>
              <a:rPr lang="pt-BR" sz="3200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/ Plataforma MROSC</a:t>
            </a:r>
            <a:endParaRPr lang="pt-BR" sz="3200" dirty="0" smtClean="0">
              <a:solidFill>
                <a:schemeClr val="bg1"/>
              </a:solidFill>
              <a:latin typeface="Berlin Sans FB Demi" panose="020E0802020502020306" pitchFamily="34" charset="0"/>
            </a:endParaRPr>
          </a:p>
          <a:p>
            <a:pPr algn="r"/>
            <a:r>
              <a:rPr lang="pt-BR" sz="3200" b="1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... </a:t>
            </a:r>
            <a:r>
              <a:rPr lang="pt-BR" sz="3200" b="1" dirty="0">
                <a:solidFill>
                  <a:schemeClr val="bg1"/>
                </a:solidFill>
                <a:latin typeface="Berlin Sans FB Demi" panose="020E0802020502020306" pitchFamily="34" charset="0"/>
              </a:rPr>
              <a:t>AO TRABALHO</a:t>
            </a:r>
            <a:r>
              <a:rPr lang="pt-BR" sz="3200" b="1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!!!</a:t>
            </a:r>
            <a:endParaRPr lang="pt-BR" sz="3200" b="1" dirty="0">
              <a:solidFill>
                <a:schemeClr val="bg1"/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569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/>
          <p:cNvSpPr/>
          <p:nvPr/>
        </p:nvSpPr>
        <p:spPr>
          <a:xfrm>
            <a:off x="0" y="1708135"/>
            <a:ext cx="10080625" cy="435771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1182660" y="493689"/>
            <a:ext cx="732162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 smtClean="0">
                <a:solidFill>
                  <a:schemeClr val="tx2">
                    <a:lumMod val="75000"/>
                  </a:schemeClr>
                </a:solidFill>
                <a:latin typeface="Berlin Sans FB Demi" panose="020E0802020502020306" pitchFamily="34" charset="0"/>
              </a:rPr>
              <a:t>APRIMORANDO A DEMOCRACIA</a:t>
            </a:r>
          </a:p>
        </p:txBody>
      </p:sp>
      <p:sp>
        <p:nvSpPr>
          <p:cNvPr id="8" name="Retângulo 7"/>
          <p:cNvSpPr/>
          <p:nvPr/>
        </p:nvSpPr>
        <p:spPr>
          <a:xfrm>
            <a:off x="287784" y="1835621"/>
            <a:ext cx="95857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b="1" dirty="0" smtClean="0">
                <a:solidFill>
                  <a:schemeClr val="bg1"/>
                </a:solidFill>
              </a:rPr>
              <a:t>Democracia se faz com a participação da sociedade civil organizada em sua relação com o Estado.</a:t>
            </a:r>
          </a:p>
          <a:p>
            <a:pPr algn="just"/>
            <a:r>
              <a:rPr lang="pt-BR" sz="2400" b="1" dirty="0" smtClean="0">
                <a:solidFill>
                  <a:schemeClr val="bg1"/>
                </a:solidFill>
              </a:rPr>
              <a:t>As organizações da sociedade civil brasileiras têm desempenhado um papel fundamental na construção de políticas públicas, nas pressões pela sua implementação, e no seu monitoramento.</a:t>
            </a:r>
            <a:endParaRPr lang="pt-BR" sz="2400" b="1" dirty="0">
              <a:solidFill>
                <a:schemeClr val="bg1"/>
              </a:solidFill>
            </a:endParaRPr>
          </a:p>
        </p:txBody>
      </p:sp>
      <p:pic>
        <p:nvPicPr>
          <p:cNvPr id="2050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072" y="6280167"/>
            <a:ext cx="3262269" cy="1072123"/>
          </a:xfrm>
          <a:prstGeom prst="rect">
            <a:avLst/>
          </a:prstGeom>
          <a:noFill/>
        </p:spPr>
      </p:pic>
      <p:pic>
        <p:nvPicPr>
          <p:cNvPr id="2" name="Picture 2" descr="http://www.telam.com.ar/democracia/images/scene1gent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1232"/>
            <a:ext cx="10080625" cy="2214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1565259"/>
            <a:ext cx="10080625" cy="464347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Título 2"/>
          <p:cNvSpPr txBox="1">
            <a:spLocks noGrp="1"/>
          </p:cNvSpPr>
          <p:nvPr>
            <p:ph type="title" idx="4294967295"/>
          </p:nvPr>
        </p:nvSpPr>
        <p:spPr>
          <a:xfrm>
            <a:off x="432000" y="324360"/>
            <a:ext cx="9360000" cy="12621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b="1" dirty="0">
                <a:solidFill>
                  <a:srgbClr val="FFFFFF"/>
                </a:solidFill>
                <a:latin typeface="Purisa" pitchFamily="34"/>
              </a:rPr>
              <a:t>O QUE É POLÍTICA </a:t>
            </a:r>
            <a:r>
              <a:rPr lang="pt-BR" b="1" dirty="0" smtClean="0">
                <a:solidFill>
                  <a:srgbClr val="FFFFFF"/>
                </a:solidFill>
                <a:latin typeface="Purisa" pitchFamily="34"/>
              </a:rPr>
              <a:t>SOCIAL?</a:t>
            </a:r>
            <a:endParaRPr lang="pt-BR" b="1" dirty="0">
              <a:solidFill>
                <a:srgbClr val="FFFFFF"/>
              </a:solidFill>
              <a:latin typeface="Purisa" pitchFamily="34"/>
            </a:endParaRPr>
          </a:p>
        </p:txBody>
      </p:sp>
      <p:sp>
        <p:nvSpPr>
          <p:cNvPr id="11" name="Título 3"/>
          <p:cNvSpPr txBox="1">
            <a:spLocks/>
          </p:cNvSpPr>
          <p:nvPr/>
        </p:nvSpPr>
        <p:spPr>
          <a:xfrm>
            <a:off x="468145" y="0"/>
            <a:ext cx="9144333" cy="15652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pt-BR" sz="4400" b="0" i="0" u="none" strike="noStrike" kern="1200">
                <a:ln>
                  <a:noFill/>
                </a:ln>
                <a:latin typeface="Arial" pitchFamily="18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 algn="l">
              <a:buFont typeface="StarSymbol"/>
              <a:buNone/>
            </a:pPr>
            <a:r>
              <a:rPr lang="pt-BR" sz="4000" b="1" dirty="0" smtClean="0">
                <a:solidFill>
                  <a:schemeClr val="tx2">
                    <a:lumMod val="75000"/>
                  </a:schemeClr>
                </a:solidFill>
                <a:latin typeface="Berlin Sans FB Demi" panose="020E0802020502020306" pitchFamily="34" charset="0"/>
              </a:rPr>
              <a:t>HISTÓRICO DA LEI 13.019/14</a:t>
            </a:r>
            <a:endParaRPr lang="pt-BR" sz="4000" b="1" dirty="0">
              <a:solidFill>
                <a:schemeClr val="tx2">
                  <a:lumMod val="75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6" name="Título 3"/>
          <p:cNvSpPr txBox="1">
            <a:spLocks/>
          </p:cNvSpPr>
          <p:nvPr/>
        </p:nvSpPr>
        <p:spPr>
          <a:xfrm>
            <a:off x="396841" y="2173432"/>
            <a:ext cx="9286940" cy="410673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pt-BR" sz="4400" b="0" i="0" u="none" strike="noStrike" kern="1200">
                <a:ln>
                  <a:noFill/>
                </a:ln>
                <a:latin typeface="Arial" pitchFamily="18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 algn="just">
              <a:buFont typeface="Wingdings" pitchFamily="2" charset="2"/>
              <a:buChar char="ü"/>
            </a:pPr>
            <a:r>
              <a:rPr sz="2400" dirty="0" smtClean="0">
                <a:solidFill>
                  <a:schemeClr val="bg1"/>
                </a:solidFill>
                <a:latin typeface="+mj-lt"/>
              </a:rPr>
              <a:t> ELEIÇÕES PRESIDENCIAIS DE 2010 - </a:t>
            </a:r>
            <a:r>
              <a:rPr sz="2400" b="1" dirty="0" smtClean="0">
                <a:solidFill>
                  <a:schemeClr val="bg1"/>
                </a:solidFill>
                <a:latin typeface="+mj-lt"/>
              </a:rPr>
              <a:t>Presidenta </a:t>
            </a:r>
          </a:p>
          <a:p>
            <a:pPr algn="just">
              <a:buNone/>
            </a:pPr>
            <a:r>
              <a:rPr sz="2400" b="1" dirty="0" smtClean="0">
                <a:solidFill>
                  <a:schemeClr val="bg1"/>
                </a:solidFill>
                <a:latin typeface="+mj-lt"/>
              </a:rPr>
              <a:t>assume compromisso com a Plataforma das OSC</a:t>
            </a:r>
            <a:r>
              <a:rPr sz="2400" dirty="0" smtClean="0">
                <a:solidFill>
                  <a:schemeClr val="bg1"/>
                </a:solidFill>
                <a:latin typeface="+mj-lt"/>
              </a:rPr>
              <a:t>, </a:t>
            </a:r>
          </a:p>
          <a:p>
            <a:pPr algn="just">
              <a:buNone/>
            </a:pPr>
            <a:r>
              <a:rPr sz="2400" dirty="0" smtClean="0">
                <a:solidFill>
                  <a:schemeClr val="bg1"/>
                </a:solidFill>
                <a:latin typeface="+mj-lt"/>
              </a:rPr>
              <a:t>para construção de novo MROSC </a:t>
            </a: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–</a:t>
            </a:r>
            <a:r>
              <a:rPr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Marco</a:t>
            </a:r>
            <a:r>
              <a:rPr sz="2400" dirty="0" smtClean="0">
                <a:solidFill>
                  <a:schemeClr val="bg1"/>
                </a:solidFill>
                <a:latin typeface="+mj-lt"/>
              </a:rPr>
              <a:t> Regulatório das Organizações da Sociedade Civil</a:t>
            </a:r>
          </a:p>
          <a:p>
            <a:pPr algn="just">
              <a:buNone/>
            </a:pPr>
            <a:endParaRPr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sz="2400" dirty="0" smtClean="0">
                <a:solidFill>
                  <a:schemeClr val="bg1"/>
                </a:solidFill>
                <a:latin typeface="+mj-lt"/>
              </a:rPr>
              <a:t> SETEMBRO DE 2011 - </a:t>
            </a:r>
            <a:r>
              <a:rPr sz="2400" b="1" dirty="0" smtClean="0">
                <a:solidFill>
                  <a:schemeClr val="bg1"/>
                </a:solidFill>
                <a:latin typeface="+mj-lt"/>
              </a:rPr>
              <a:t>Decreto presidencial cria GT sobre o marco regulatório</a:t>
            </a:r>
            <a:r>
              <a:rPr sz="2400" dirty="0" smtClean="0">
                <a:solidFill>
                  <a:schemeClr val="bg1"/>
                </a:solidFill>
                <a:latin typeface="+mj-lt"/>
              </a:rPr>
              <a:t>, composto por representações de órgãos do governo e da sociedade civil e coordenado pela SGPR</a:t>
            </a:r>
          </a:p>
          <a:p>
            <a:pPr algn="just">
              <a:buNone/>
            </a:pPr>
            <a:endParaRPr sz="2400" b="1" dirty="0" smtClean="0">
              <a:solidFill>
                <a:schemeClr val="bg1"/>
              </a:solidFill>
              <a:latin typeface="+mj-lt"/>
            </a:endParaRPr>
          </a:p>
          <a:p>
            <a:pPr algn="just">
              <a:buNone/>
            </a:pPr>
            <a:r>
              <a:rPr sz="2400" b="1" dirty="0" smtClean="0">
                <a:solidFill>
                  <a:schemeClr val="bg1"/>
                </a:solidFill>
                <a:latin typeface="+mj-lt"/>
              </a:rPr>
              <a:t>Prioridade:</a:t>
            </a:r>
            <a:r>
              <a:rPr sz="2400" dirty="0" smtClean="0">
                <a:solidFill>
                  <a:schemeClr val="bg1"/>
                </a:solidFill>
                <a:latin typeface="+mj-lt"/>
              </a:rPr>
              <a:t> criação de um novo instrumento para as parcerias, para o qual se elaborou </a:t>
            </a:r>
            <a:r>
              <a:rPr sz="2400" b="1" dirty="0" smtClean="0">
                <a:solidFill>
                  <a:schemeClr val="bg1"/>
                </a:solidFill>
                <a:latin typeface="+mj-lt"/>
              </a:rPr>
              <a:t>anteprojeto de lei </a:t>
            </a:r>
            <a:r>
              <a:rPr sz="2400" dirty="0" smtClean="0">
                <a:solidFill>
                  <a:schemeClr val="bg1"/>
                </a:solidFill>
                <a:latin typeface="+mj-lt"/>
              </a:rPr>
              <a:t>(primeiro semestre de 2012)</a:t>
            </a:r>
          </a:p>
          <a:p>
            <a:pPr algn="just">
              <a:buNone/>
            </a:pPr>
            <a:endParaRPr lang="pt-BR"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None/>
            </a:pPr>
            <a:endParaRPr lang="pt-BR" sz="2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072" y="6280167"/>
            <a:ext cx="3262269" cy="1072123"/>
          </a:xfrm>
          <a:prstGeom prst="rect">
            <a:avLst/>
          </a:prstGeom>
          <a:noFill/>
        </p:spPr>
      </p:pic>
      <p:pic>
        <p:nvPicPr>
          <p:cNvPr id="3074" name="Picture 2" descr="http://informativotrabalhista.com/wp-content/uploads/2015/02/grupoeconomico-e142290937523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3651" y="544739"/>
            <a:ext cx="2602662" cy="187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850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1565259"/>
            <a:ext cx="10080625" cy="464347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Título 2"/>
          <p:cNvSpPr txBox="1">
            <a:spLocks noGrp="1"/>
          </p:cNvSpPr>
          <p:nvPr>
            <p:ph type="title" idx="4294967295"/>
          </p:nvPr>
        </p:nvSpPr>
        <p:spPr>
          <a:xfrm>
            <a:off x="432000" y="324360"/>
            <a:ext cx="9360000" cy="12621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b="1" dirty="0">
                <a:solidFill>
                  <a:srgbClr val="FFFFFF"/>
                </a:solidFill>
                <a:latin typeface="Purisa" pitchFamily="34"/>
              </a:rPr>
              <a:t>O QUE É POLÍTICA </a:t>
            </a:r>
            <a:r>
              <a:rPr lang="pt-BR" b="1" dirty="0" smtClean="0">
                <a:solidFill>
                  <a:srgbClr val="FFFFFF"/>
                </a:solidFill>
                <a:latin typeface="Purisa" pitchFamily="34"/>
              </a:rPr>
              <a:t>SOCIAL?</a:t>
            </a:r>
            <a:endParaRPr lang="pt-BR" b="1" dirty="0">
              <a:solidFill>
                <a:srgbClr val="FFFFFF"/>
              </a:solidFill>
              <a:latin typeface="Purisa" pitchFamily="34"/>
            </a:endParaRPr>
          </a:p>
        </p:txBody>
      </p:sp>
      <p:sp>
        <p:nvSpPr>
          <p:cNvPr id="16" name="Título 3"/>
          <p:cNvSpPr txBox="1">
            <a:spLocks/>
          </p:cNvSpPr>
          <p:nvPr/>
        </p:nvSpPr>
        <p:spPr>
          <a:xfrm>
            <a:off x="396842" y="2351077"/>
            <a:ext cx="9286940" cy="410673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pt-BR" sz="4400" b="0" i="0" u="none" strike="noStrike" kern="1200">
                <a:ln>
                  <a:noFill/>
                </a:ln>
                <a:latin typeface="Arial" pitchFamily="18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 algn="just">
              <a:buNone/>
            </a:pPr>
            <a:r>
              <a:rPr sz="2400" b="1" dirty="0" smtClean="0">
                <a:solidFill>
                  <a:schemeClr val="bg1"/>
                </a:solidFill>
                <a:latin typeface="+mj-lt"/>
              </a:rPr>
              <a:t>DIFICULDADES PARA ENCAMINHAMENTO PELO EXECUTIVO</a:t>
            </a:r>
          </a:p>
          <a:p>
            <a:pPr algn="just">
              <a:buNone/>
            </a:pPr>
            <a:endParaRPr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sz="2400" dirty="0" smtClean="0">
                <a:solidFill>
                  <a:schemeClr val="bg1"/>
                </a:solidFill>
                <a:latin typeface="+mj-lt"/>
              </a:rPr>
              <a:t> A Plataforma volta-se ao Legislativo e acompanha os debates sobre os </a:t>
            </a:r>
            <a:r>
              <a:rPr sz="2400" b="1" dirty="0" smtClean="0">
                <a:solidFill>
                  <a:schemeClr val="bg1"/>
                </a:solidFill>
                <a:latin typeface="+mj-lt"/>
              </a:rPr>
              <a:t>Projetos de Lei </a:t>
            </a:r>
            <a:r>
              <a:rPr sz="2400" dirty="0" smtClean="0">
                <a:solidFill>
                  <a:schemeClr val="bg1"/>
                </a:solidFill>
                <a:latin typeface="+mj-lt"/>
              </a:rPr>
              <a:t>e </a:t>
            </a:r>
            <a:r>
              <a:rPr sz="2400" b="1" dirty="0" smtClean="0">
                <a:solidFill>
                  <a:schemeClr val="bg1"/>
                </a:solidFill>
                <a:latin typeface="+mj-lt"/>
              </a:rPr>
              <a:t>substitutivos</a:t>
            </a:r>
            <a:r>
              <a:rPr sz="2400" dirty="0" smtClean="0">
                <a:solidFill>
                  <a:schemeClr val="bg1"/>
                </a:solidFill>
                <a:latin typeface="+mj-lt"/>
              </a:rPr>
              <a:t> em tramitação na Câmara e no Senado, tentando resgatar pontos essenciais do trabalho produzido pelo GT</a:t>
            </a:r>
          </a:p>
          <a:p>
            <a:pPr algn="just">
              <a:buFont typeface="Wingdings" pitchFamily="2" charset="2"/>
              <a:buChar char="ü"/>
            </a:pPr>
            <a:endParaRPr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sz="2400" b="1" dirty="0" smtClean="0">
                <a:solidFill>
                  <a:schemeClr val="bg1"/>
                </a:solidFill>
                <a:latin typeface="+mj-lt"/>
              </a:rPr>
              <a:t>Trabalho no Congresso e nos Estados</a:t>
            </a:r>
            <a:r>
              <a:rPr sz="2400" dirty="0" smtClean="0">
                <a:solidFill>
                  <a:schemeClr val="bg1"/>
                </a:solidFill>
                <a:latin typeface="+mj-lt"/>
              </a:rPr>
              <a:t>, reforçando a pauta do MROSC</a:t>
            </a:r>
          </a:p>
          <a:p>
            <a:pPr algn="just">
              <a:buFont typeface="Wingdings" pitchFamily="2" charset="2"/>
              <a:buChar char="ü"/>
            </a:pPr>
            <a:endParaRPr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sz="2400" dirty="0" smtClean="0">
                <a:solidFill>
                  <a:schemeClr val="bg1"/>
                </a:solidFill>
                <a:latin typeface="+mj-lt"/>
              </a:rPr>
              <a:t> Após muita mobilização, vários adiamentos, dificuldade causada pela obstrução dos deputados contrários ao </a:t>
            </a:r>
            <a:r>
              <a:rPr sz="2400" b="1" dirty="0" smtClean="0">
                <a:solidFill>
                  <a:schemeClr val="bg1"/>
                </a:solidFill>
                <a:latin typeface="+mj-lt"/>
              </a:rPr>
              <a:t>Decreto da participação Social</a:t>
            </a:r>
            <a:r>
              <a:rPr sz="2400" dirty="0" smtClean="0">
                <a:solidFill>
                  <a:schemeClr val="bg1"/>
                </a:solidFill>
                <a:latin typeface="+mj-lt"/>
              </a:rPr>
              <a:t>, o </a:t>
            </a:r>
            <a:r>
              <a:rPr sz="2400" b="1" dirty="0" smtClean="0">
                <a:solidFill>
                  <a:schemeClr val="bg1"/>
                </a:solidFill>
                <a:latin typeface="+mj-lt"/>
              </a:rPr>
              <a:t>PL 3877/2004 </a:t>
            </a:r>
            <a:r>
              <a:rPr sz="2400" dirty="0" smtClean="0">
                <a:solidFill>
                  <a:schemeClr val="bg1"/>
                </a:solidFill>
                <a:latin typeface="+mj-lt"/>
              </a:rPr>
              <a:t>foi aprovado, no dia 2 de julho de 2014</a:t>
            </a:r>
          </a:p>
          <a:p>
            <a:pPr algn="just">
              <a:buFont typeface="Wingdings" pitchFamily="2" charset="2"/>
              <a:buChar char="ü"/>
            </a:pPr>
            <a:endParaRPr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None/>
            </a:pPr>
            <a:endParaRPr lang="pt-BR"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None/>
            </a:pPr>
            <a:endParaRPr lang="pt-BR" sz="2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072" y="6280167"/>
            <a:ext cx="3262269" cy="1072123"/>
          </a:xfrm>
          <a:prstGeom prst="rect">
            <a:avLst/>
          </a:prstGeom>
          <a:noFill/>
        </p:spPr>
      </p:pic>
      <p:pic>
        <p:nvPicPr>
          <p:cNvPr id="4100" name="Picture 4" descr="https://pbs.twimg.com/profile_images/485552748679540736/CUuPPHOJ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3230" y="483683"/>
            <a:ext cx="1792263" cy="179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ítulo 3"/>
          <p:cNvSpPr txBox="1">
            <a:spLocks/>
          </p:cNvSpPr>
          <p:nvPr/>
        </p:nvSpPr>
        <p:spPr>
          <a:xfrm>
            <a:off x="468145" y="0"/>
            <a:ext cx="9144333" cy="15652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pt-BR" sz="4400" b="0" i="0" u="none" strike="noStrike" kern="1200">
                <a:ln>
                  <a:noFill/>
                </a:ln>
                <a:latin typeface="Arial" pitchFamily="18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 algn="l">
              <a:buFont typeface="StarSymbol"/>
              <a:buNone/>
            </a:pPr>
            <a:r>
              <a:rPr lang="pt-BR" sz="4000" b="1" dirty="0" smtClean="0">
                <a:solidFill>
                  <a:schemeClr val="tx2">
                    <a:lumMod val="75000"/>
                  </a:schemeClr>
                </a:solidFill>
                <a:latin typeface="Berlin Sans FB Demi" panose="020E0802020502020306" pitchFamily="34" charset="0"/>
              </a:rPr>
              <a:t>HISTÓRICO DA LEI 13.019/14</a:t>
            </a:r>
            <a:endParaRPr lang="pt-BR" sz="4000" b="1" dirty="0">
              <a:solidFill>
                <a:schemeClr val="tx2">
                  <a:lumMod val="75000"/>
                </a:schemeClr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50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1565259"/>
            <a:ext cx="10080625" cy="464347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Título 2"/>
          <p:cNvSpPr txBox="1">
            <a:spLocks noGrp="1"/>
          </p:cNvSpPr>
          <p:nvPr>
            <p:ph type="title" idx="4294967295"/>
          </p:nvPr>
        </p:nvSpPr>
        <p:spPr>
          <a:xfrm>
            <a:off x="432000" y="324360"/>
            <a:ext cx="9360000" cy="12621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b="1" dirty="0">
                <a:solidFill>
                  <a:srgbClr val="FFFFFF"/>
                </a:solidFill>
                <a:latin typeface="Purisa" pitchFamily="34"/>
              </a:rPr>
              <a:t>O QUE É POLÍTICA </a:t>
            </a:r>
            <a:r>
              <a:rPr lang="pt-BR" b="1" dirty="0" smtClean="0">
                <a:solidFill>
                  <a:srgbClr val="FFFFFF"/>
                </a:solidFill>
                <a:latin typeface="Purisa" pitchFamily="34"/>
              </a:rPr>
              <a:t>SOCIAL?</a:t>
            </a:r>
            <a:endParaRPr lang="pt-BR" b="1" dirty="0">
              <a:solidFill>
                <a:srgbClr val="FFFFFF"/>
              </a:solidFill>
              <a:latin typeface="Purisa" pitchFamily="34"/>
            </a:endParaRPr>
          </a:p>
        </p:txBody>
      </p:sp>
      <p:sp>
        <p:nvSpPr>
          <p:cNvPr id="11" name="Título 3"/>
          <p:cNvSpPr txBox="1">
            <a:spLocks/>
          </p:cNvSpPr>
          <p:nvPr/>
        </p:nvSpPr>
        <p:spPr>
          <a:xfrm>
            <a:off x="468145" y="0"/>
            <a:ext cx="9144333" cy="18287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pt-BR" sz="4400" b="0" i="0" u="none" strike="noStrike" kern="1200">
                <a:ln>
                  <a:noFill/>
                </a:ln>
                <a:latin typeface="Arial" pitchFamily="18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buFont typeface="StarSymbol"/>
              <a:buNone/>
            </a:pPr>
            <a:r>
              <a:rPr lang="pt-BR" sz="4000" b="1" dirty="0" smtClean="0">
                <a:solidFill>
                  <a:schemeClr val="tx2">
                    <a:lumMod val="75000"/>
                  </a:schemeClr>
                </a:solidFill>
                <a:latin typeface="Berlin Sans FB Demi" panose="020E0802020502020306" pitchFamily="34" charset="0"/>
              </a:rPr>
              <a:t>A NOVA LEI</a:t>
            </a:r>
            <a:endParaRPr lang="pt-BR" sz="4000" b="1" dirty="0">
              <a:solidFill>
                <a:schemeClr val="tx2">
                  <a:lumMod val="75000"/>
                </a:schemeClr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6" name="Título 3"/>
          <p:cNvSpPr txBox="1">
            <a:spLocks/>
          </p:cNvSpPr>
          <p:nvPr/>
        </p:nvSpPr>
        <p:spPr>
          <a:xfrm>
            <a:off x="403981" y="2513191"/>
            <a:ext cx="4060267" cy="27437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pt-BR" sz="4400" b="0" i="0" u="none" strike="noStrike" kern="1200">
                <a:ln>
                  <a:noFill/>
                </a:ln>
                <a:latin typeface="Arial" pitchFamily="18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 algn="just">
              <a:buFont typeface="Wingdings" pitchFamily="2" charset="2"/>
              <a:buChar char="ü"/>
            </a:pPr>
            <a:r>
              <a:rPr sz="2400" dirty="0" smtClean="0">
                <a:solidFill>
                  <a:schemeClr val="bg1"/>
                </a:solidFill>
                <a:latin typeface="+mj-lt"/>
              </a:rPr>
              <a:t> Em 31 de julho DE 2014, é </a:t>
            </a:r>
            <a:r>
              <a:rPr sz="2400" b="1" dirty="0" smtClean="0">
                <a:solidFill>
                  <a:schemeClr val="bg1"/>
                </a:solidFill>
                <a:latin typeface="+mj-lt"/>
              </a:rPr>
              <a:t>sancionada a Lei 13.019/2014</a:t>
            </a:r>
            <a:r>
              <a:rPr sz="2400" dirty="0" smtClean="0">
                <a:solidFill>
                  <a:schemeClr val="bg1"/>
                </a:solidFill>
                <a:latin typeface="+mj-lt"/>
              </a:rPr>
              <a:t>, que rege os repasses de recursos públicos para OSC, com 90 dias para entrar em vigor</a:t>
            </a:r>
            <a:endParaRPr lang="pt-BR" sz="2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072" y="6280167"/>
            <a:ext cx="3262269" cy="1072123"/>
          </a:xfrm>
          <a:prstGeom prst="rect">
            <a:avLst/>
          </a:prstGeom>
          <a:noFill/>
        </p:spPr>
      </p:pic>
      <p:pic>
        <p:nvPicPr>
          <p:cNvPr id="5126" name="Picture 6" descr="http://www.dialogosfederativos.gov.br/wp-content/uploads/mrosc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588" y="2137725"/>
            <a:ext cx="4823696" cy="3494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850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1565259"/>
            <a:ext cx="10080625" cy="464347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Título 2"/>
          <p:cNvSpPr txBox="1">
            <a:spLocks noGrp="1"/>
          </p:cNvSpPr>
          <p:nvPr>
            <p:ph type="title" idx="4294967295"/>
          </p:nvPr>
        </p:nvSpPr>
        <p:spPr>
          <a:xfrm>
            <a:off x="432000" y="324360"/>
            <a:ext cx="9360000" cy="12621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b="1" dirty="0">
                <a:solidFill>
                  <a:srgbClr val="FFFFFF"/>
                </a:solidFill>
                <a:latin typeface="Purisa" pitchFamily="34"/>
              </a:rPr>
              <a:t>O QUE É POLÍTICA </a:t>
            </a:r>
            <a:r>
              <a:rPr lang="pt-BR" b="1" dirty="0" smtClean="0">
                <a:solidFill>
                  <a:srgbClr val="FFFFFF"/>
                </a:solidFill>
                <a:latin typeface="Purisa" pitchFamily="34"/>
              </a:rPr>
              <a:t>SOCIAL?</a:t>
            </a:r>
            <a:endParaRPr lang="pt-BR" b="1" dirty="0">
              <a:solidFill>
                <a:srgbClr val="FFFFFF"/>
              </a:solidFill>
              <a:latin typeface="Purisa" pitchFamily="34"/>
            </a:endParaRPr>
          </a:p>
        </p:txBody>
      </p:sp>
      <p:sp>
        <p:nvSpPr>
          <p:cNvPr id="16" name="Título 3"/>
          <p:cNvSpPr txBox="1">
            <a:spLocks/>
          </p:cNvSpPr>
          <p:nvPr/>
        </p:nvSpPr>
        <p:spPr>
          <a:xfrm>
            <a:off x="468145" y="4139877"/>
            <a:ext cx="9144334" cy="17213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pt-BR" sz="4400" b="0" i="0" u="none" strike="noStrike" kern="1200">
                <a:ln>
                  <a:noFill/>
                </a:ln>
                <a:latin typeface="Arial" pitchFamily="18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 algn="just"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+mj-lt"/>
              </a:rPr>
              <a:t>2014/2015 - UM LONGO CAMINHO...</a:t>
            </a:r>
          </a:p>
          <a:p>
            <a:pPr algn="just">
              <a:buFont typeface="Wingdings" pitchFamily="2" charset="2"/>
              <a:buChar char="ü"/>
            </a:pPr>
            <a:endParaRPr lang="pt-BR" sz="2400" dirty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2400" b="1" dirty="0" smtClean="0">
                <a:solidFill>
                  <a:schemeClr val="bg1"/>
                </a:solidFill>
                <a:latin typeface="+mj-lt"/>
              </a:rPr>
              <a:t>MP 658/2014 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publicada</a:t>
            </a:r>
            <a:r>
              <a:rPr lang="pt-BR" sz="2400" dirty="0">
                <a:solidFill>
                  <a:schemeClr val="bg1"/>
                </a:solidFill>
                <a:latin typeface="+mj-lt"/>
              </a:rPr>
              <a:t> no Diário Oficial da </a:t>
            </a: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União, </a:t>
            </a:r>
            <a:r>
              <a:rPr lang="pt-BR" sz="2400" dirty="0">
                <a:solidFill>
                  <a:schemeClr val="bg1"/>
                </a:solidFill>
                <a:latin typeface="+mj-lt"/>
              </a:rPr>
              <a:t>em </a:t>
            </a: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29 de outubro, 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adia a entrada em vigor da Lei </a:t>
            </a:r>
            <a:r>
              <a:rPr lang="pt-BR" sz="2400" b="1" dirty="0" smtClean="0">
                <a:solidFill>
                  <a:schemeClr val="bg1"/>
                </a:solidFill>
                <a:latin typeface="+mj-lt"/>
              </a:rPr>
              <a:t>13.019/14</a:t>
            </a:r>
            <a:endParaRPr lang="pt-BR" sz="2400" b="1" dirty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2400" b="1" dirty="0" smtClean="0">
                <a:solidFill>
                  <a:schemeClr val="bg1"/>
                </a:solidFill>
                <a:latin typeface="+mj-lt"/>
              </a:rPr>
              <a:t>Instalada 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Comissão Mista </a:t>
            </a:r>
            <a:r>
              <a:rPr lang="pt-BR" sz="2400" dirty="0">
                <a:solidFill>
                  <a:schemeClr val="bg1"/>
                </a:solidFill>
                <a:latin typeface="+mj-lt"/>
              </a:rPr>
              <a:t>da MP para exame e </a:t>
            </a: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parecer, em 12 de novembro</a:t>
            </a:r>
            <a:endParaRPr lang="pt-BR" sz="2400" dirty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2400" b="1" dirty="0" smtClean="0">
                <a:solidFill>
                  <a:schemeClr val="bg1"/>
                </a:solidFill>
                <a:latin typeface="+mj-lt"/>
              </a:rPr>
              <a:t>Aprovação da MP no Senado</a:t>
            </a: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, </a:t>
            </a:r>
            <a:r>
              <a:rPr lang="pt-BR" sz="2400" dirty="0">
                <a:solidFill>
                  <a:schemeClr val="bg1"/>
                </a:solidFill>
                <a:latin typeface="+mj-lt"/>
              </a:rPr>
              <a:t>em </a:t>
            </a: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2014</a:t>
            </a:r>
          </a:p>
          <a:p>
            <a:pPr algn="just"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 Em </a:t>
            </a:r>
            <a:r>
              <a:rPr lang="pt-BR" sz="2400" dirty="0">
                <a:solidFill>
                  <a:schemeClr val="bg1"/>
                </a:solidFill>
                <a:latin typeface="+mj-lt"/>
              </a:rPr>
              <a:t>2015, 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o Plenário da Câmara desfigura o Relatório</a:t>
            </a:r>
          </a:p>
          <a:p>
            <a:pPr algn="just"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2400" dirty="0">
                <a:solidFill>
                  <a:schemeClr val="bg1"/>
                </a:solidFill>
                <a:latin typeface="+mj-lt"/>
              </a:rPr>
              <a:t>De volta ao Senado, a 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Relatora retira a proposta</a:t>
            </a:r>
            <a:r>
              <a:rPr lang="pt-BR" sz="2400" dirty="0">
                <a:solidFill>
                  <a:schemeClr val="bg1"/>
                </a:solidFill>
                <a:latin typeface="+mj-lt"/>
              </a:rPr>
              <a:t>, restando apenas o adiamento</a:t>
            </a:r>
          </a:p>
          <a:p>
            <a:pPr algn="just">
              <a:buFont typeface="Wingdings" pitchFamily="2" charset="2"/>
              <a:buChar char="ü"/>
            </a:pPr>
            <a:endParaRPr lang="pt-BR"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endParaRPr lang="pt-BR" sz="2400" dirty="0">
              <a:solidFill>
                <a:schemeClr val="bg1"/>
              </a:solidFill>
              <a:latin typeface="+mj-lt"/>
            </a:endParaRPr>
          </a:p>
          <a:p>
            <a:pPr algn="just">
              <a:buNone/>
            </a:pPr>
            <a:endParaRPr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endParaRPr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None/>
            </a:pPr>
            <a:endParaRPr lang="pt-BR"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None/>
            </a:pPr>
            <a:endParaRPr lang="pt-BR" sz="2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072" y="6280167"/>
            <a:ext cx="3262269" cy="1072123"/>
          </a:xfrm>
          <a:prstGeom prst="rect">
            <a:avLst/>
          </a:prstGeom>
          <a:noFill/>
        </p:spPr>
      </p:pic>
      <p:pic>
        <p:nvPicPr>
          <p:cNvPr id="6146" name="Picture 2" descr="http://www.feconeste.com.br/site/wp-content/uploads/2015/06/MP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212" y="324360"/>
            <a:ext cx="2052183" cy="2340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ítulo 3"/>
          <p:cNvSpPr txBox="1">
            <a:spLocks/>
          </p:cNvSpPr>
          <p:nvPr/>
        </p:nvSpPr>
        <p:spPr>
          <a:xfrm>
            <a:off x="468145" y="0"/>
            <a:ext cx="9144333" cy="15652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pt-BR" sz="4400" b="0" i="0" u="none" strike="noStrike" kern="1200">
                <a:ln>
                  <a:noFill/>
                </a:ln>
                <a:latin typeface="Arial" pitchFamily="18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 algn="l">
              <a:buFont typeface="StarSymbol"/>
              <a:buNone/>
            </a:pPr>
            <a:r>
              <a:rPr lang="pt-BR" sz="4000" b="1" dirty="0" smtClean="0">
                <a:solidFill>
                  <a:schemeClr val="tx2">
                    <a:lumMod val="75000"/>
                  </a:schemeClr>
                </a:solidFill>
                <a:latin typeface="Berlin Sans FB Demi" panose="020E0802020502020306" pitchFamily="34" charset="0"/>
              </a:rPr>
              <a:t>HISTÓRICO DA LEI 13.019/14</a:t>
            </a:r>
            <a:endParaRPr lang="pt-BR" sz="4000" b="1" dirty="0">
              <a:solidFill>
                <a:schemeClr val="tx2">
                  <a:lumMod val="75000"/>
                </a:schemeClr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71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1565259"/>
            <a:ext cx="10080625" cy="464347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Título 2"/>
          <p:cNvSpPr txBox="1">
            <a:spLocks noGrp="1"/>
          </p:cNvSpPr>
          <p:nvPr>
            <p:ph type="title" idx="4294967295"/>
          </p:nvPr>
        </p:nvSpPr>
        <p:spPr>
          <a:xfrm>
            <a:off x="432000" y="324360"/>
            <a:ext cx="9360000" cy="12621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b="1" dirty="0">
                <a:solidFill>
                  <a:srgbClr val="FFFFFF"/>
                </a:solidFill>
                <a:latin typeface="Purisa" pitchFamily="34"/>
              </a:rPr>
              <a:t>O QUE É POLÍTICA </a:t>
            </a:r>
            <a:r>
              <a:rPr lang="pt-BR" b="1" dirty="0" smtClean="0">
                <a:solidFill>
                  <a:srgbClr val="FFFFFF"/>
                </a:solidFill>
                <a:latin typeface="Purisa" pitchFamily="34"/>
              </a:rPr>
              <a:t>SOCIAL?</a:t>
            </a:r>
            <a:endParaRPr lang="pt-BR" b="1" dirty="0">
              <a:solidFill>
                <a:srgbClr val="FFFFFF"/>
              </a:solidFill>
              <a:latin typeface="Purisa" pitchFamily="34"/>
            </a:endParaRPr>
          </a:p>
        </p:txBody>
      </p:sp>
      <p:sp>
        <p:nvSpPr>
          <p:cNvPr id="16" name="Título 3"/>
          <p:cNvSpPr txBox="1">
            <a:spLocks/>
          </p:cNvSpPr>
          <p:nvPr/>
        </p:nvSpPr>
        <p:spPr>
          <a:xfrm>
            <a:off x="468145" y="4067869"/>
            <a:ext cx="9144334" cy="17213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pt-BR" sz="4400" b="0" i="0" u="none" strike="noStrike" kern="1200">
                <a:ln>
                  <a:noFill/>
                </a:ln>
                <a:latin typeface="Arial" pitchFamily="18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 algn="just"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+mj-lt"/>
              </a:rPr>
              <a:t>MP 684 – NOVO ADIAMENTO</a:t>
            </a:r>
          </a:p>
          <a:p>
            <a:pPr algn="just">
              <a:buFont typeface="Wingdings" pitchFamily="2" charset="2"/>
              <a:buChar char="ü"/>
            </a:pPr>
            <a:endParaRPr lang="pt-BR" sz="2400" dirty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 Os 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atuais convênios ou contratos entre o Estado e as Organizações da Sociedade Civil</a:t>
            </a:r>
            <a:r>
              <a:rPr lang="pt-BR" sz="2400" dirty="0">
                <a:solidFill>
                  <a:schemeClr val="bg1"/>
                </a:solidFill>
                <a:latin typeface="+mj-lt"/>
              </a:rPr>
              <a:t>, firmados antes da entrada em vigor da lei, que tenham prazo indeterminado, 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terão o período de um ano para serem modificados e se adequarem às exigências da nova </a:t>
            </a:r>
            <a:r>
              <a:rPr lang="pt-BR" sz="2400" b="1" dirty="0" smtClean="0">
                <a:solidFill>
                  <a:schemeClr val="bg1"/>
                </a:solidFill>
                <a:latin typeface="+mj-lt"/>
              </a:rPr>
              <a:t>lei</a:t>
            </a:r>
            <a:endParaRPr lang="pt-BR" sz="2400" b="1" dirty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endParaRPr lang="pt-BR" sz="2400" dirty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lang="pt-BR" sz="3200" dirty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rPr>
              <a:t> </a:t>
            </a:r>
            <a:r>
              <a:rPr lang="pt-BR" sz="32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rPr>
              <a:t>A </a:t>
            </a:r>
            <a:r>
              <a:rPr lang="pt-BR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rPr>
              <a:t>Lei 13.019/14 </a:t>
            </a:r>
            <a:r>
              <a:rPr lang="pt-BR" sz="32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rPr>
              <a:t>entra em vigor 540 dias após a sua publicação </a:t>
            </a:r>
            <a:r>
              <a:rPr lang="pt-BR" sz="3200" dirty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rPr>
              <a:t>(23 de janeiro de 2016</a:t>
            </a:r>
            <a:r>
              <a:rPr lang="pt-BR" sz="32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rPr>
              <a:t>)</a:t>
            </a:r>
            <a:endParaRPr lang="pt-BR" sz="3200" dirty="0">
              <a:solidFill>
                <a:schemeClr val="tx2">
                  <a:lumMod val="40000"/>
                  <a:lumOff val="60000"/>
                </a:schemeClr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endParaRPr lang="pt-BR"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endParaRPr lang="pt-BR" sz="2400" dirty="0">
              <a:solidFill>
                <a:schemeClr val="bg1"/>
              </a:solidFill>
              <a:latin typeface="+mj-lt"/>
            </a:endParaRPr>
          </a:p>
          <a:p>
            <a:pPr algn="just">
              <a:buNone/>
            </a:pPr>
            <a:endParaRPr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endParaRPr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None/>
            </a:pPr>
            <a:endParaRPr lang="pt-BR"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None/>
            </a:pPr>
            <a:endParaRPr lang="pt-BR" sz="2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072" y="6280167"/>
            <a:ext cx="3262269" cy="1072123"/>
          </a:xfrm>
          <a:prstGeom prst="rect">
            <a:avLst/>
          </a:prstGeom>
          <a:noFill/>
        </p:spPr>
      </p:pic>
      <p:sp>
        <p:nvSpPr>
          <p:cNvPr id="9" name="Título 3"/>
          <p:cNvSpPr txBox="1">
            <a:spLocks/>
          </p:cNvSpPr>
          <p:nvPr/>
        </p:nvSpPr>
        <p:spPr>
          <a:xfrm>
            <a:off x="468145" y="0"/>
            <a:ext cx="9144333" cy="15652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pt-BR" sz="4400" b="0" i="0" u="none" strike="noStrike" kern="1200">
                <a:ln>
                  <a:noFill/>
                </a:ln>
                <a:latin typeface="Arial" pitchFamily="18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buFont typeface="StarSymbol"/>
              <a:buNone/>
            </a:pPr>
            <a:r>
              <a:rPr lang="pt-BR" sz="4000" b="1" dirty="0" smtClean="0">
                <a:solidFill>
                  <a:schemeClr val="tx2">
                    <a:lumMod val="75000"/>
                  </a:schemeClr>
                </a:solidFill>
                <a:latin typeface="Berlin Sans FB Demi" panose="020E0802020502020306" pitchFamily="34" charset="0"/>
              </a:rPr>
              <a:t>HISTÓRICO DA LEI 13.019/14</a:t>
            </a:r>
            <a:endParaRPr lang="pt-BR" sz="4000" b="1" dirty="0">
              <a:solidFill>
                <a:schemeClr val="tx2">
                  <a:lumMod val="75000"/>
                </a:schemeClr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41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1565259"/>
            <a:ext cx="10080625" cy="464347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Título 2"/>
          <p:cNvSpPr txBox="1">
            <a:spLocks noGrp="1"/>
          </p:cNvSpPr>
          <p:nvPr>
            <p:ph type="title" idx="4294967295"/>
          </p:nvPr>
        </p:nvSpPr>
        <p:spPr>
          <a:xfrm>
            <a:off x="432000" y="324360"/>
            <a:ext cx="9360000" cy="12621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b="1" dirty="0">
                <a:solidFill>
                  <a:srgbClr val="FFFFFF"/>
                </a:solidFill>
                <a:latin typeface="Purisa" pitchFamily="34"/>
              </a:rPr>
              <a:t>O QUE É POLÍTICA </a:t>
            </a:r>
            <a:r>
              <a:rPr lang="pt-BR" b="1" dirty="0" smtClean="0">
                <a:solidFill>
                  <a:srgbClr val="FFFFFF"/>
                </a:solidFill>
                <a:latin typeface="Purisa" pitchFamily="34"/>
              </a:rPr>
              <a:t>SOCIAL?</a:t>
            </a:r>
            <a:endParaRPr lang="pt-BR" b="1" dirty="0">
              <a:solidFill>
                <a:srgbClr val="FFFFFF"/>
              </a:solidFill>
              <a:latin typeface="Purisa" pitchFamily="34"/>
            </a:endParaRPr>
          </a:p>
        </p:txBody>
      </p:sp>
      <p:sp>
        <p:nvSpPr>
          <p:cNvPr id="16" name="Título 3"/>
          <p:cNvSpPr txBox="1">
            <a:spLocks/>
          </p:cNvSpPr>
          <p:nvPr/>
        </p:nvSpPr>
        <p:spPr>
          <a:xfrm>
            <a:off x="719832" y="4067869"/>
            <a:ext cx="8640960" cy="17213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pt-BR" sz="4400" b="0" i="0" u="none" strike="noStrike" kern="1200">
                <a:ln>
                  <a:noFill/>
                </a:ln>
                <a:latin typeface="Arial" pitchFamily="18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 algn="just">
              <a:buNone/>
            </a:pPr>
            <a:r>
              <a:rPr lang="pt-BR" sz="2400" b="1" dirty="0" smtClean="0">
                <a:solidFill>
                  <a:schemeClr val="bg1"/>
                </a:solidFill>
                <a:latin typeface="+mj-lt"/>
              </a:rPr>
              <a:t>COMISSÃO MISTA – SENADO + CÂMARA DE DEPUTADOS</a:t>
            </a:r>
          </a:p>
          <a:p>
            <a:pPr algn="just">
              <a:buFont typeface="Wingdings" pitchFamily="2" charset="2"/>
              <a:buChar char="ü"/>
            </a:pPr>
            <a:endParaRPr lang="pt-BR" sz="2400" dirty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 Comissão </a:t>
            </a:r>
            <a:r>
              <a:rPr lang="pt-BR" sz="2400" b="1" dirty="0" smtClean="0">
                <a:solidFill>
                  <a:schemeClr val="bg1"/>
                </a:solidFill>
                <a:latin typeface="+mj-lt"/>
              </a:rPr>
              <a:t>formada 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por parlamentares</a:t>
            </a:r>
            <a:r>
              <a:rPr lang="pt-BR" sz="2400" dirty="0">
                <a:solidFill>
                  <a:schemeClr val="bg1"/>
                </a:solidFill>
                <a:latin typeface="+mj-lt"/>
              </a:rPr>
              <a:t> da Câmara e do Senado</a:t>
            </a:r>
          </a:p>
          <a:p>
            <a:pPr algn="just"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2400" b="1" dirty="0" smtClean="0">
                <a:solidFill>
                  <a:schemeClr val="bg1"/>
                </a:solidFill>
                <a:latin typeface="+mj-lt"/>
              </a:rPr>
              <a:t>Relator 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recupera propostas da Plataforma </a:t>
            </a:r>
            <a:r>
              <a:rPr lang="pt-BR" sz="2400" dirty="0">
                <a:solidFill>
                  <a:schemeClr val="bg1"/>
                </a:solidFill>
                <a:latin typeface="+mj-lt"/>
              </a:rPr>
              <a:t>e outras</a:t>
            </a:r>
          </a:p>
          <a:p>
            <a:pPr algn="just">
              <a:buFont typeface="Wingdings" pitchFamily="2" charset="2"/>
              <a:buChar char="ü"/>
            </a:pPr>
            <a:r>
              <a:rPr lang="pt-BR" sz="2400" b="1" dirty="0" smtClean="0">
                <a:solidFill>
                  <a:schemeClr val="bg1"/>
                </a:solidFill>
                <a:latin typeface="+mj-lt"/>
              </a:rPr>
              <a:t> Novas 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resistências </a:t>
            </a:r>
            <a:r>
              <a:rPr lang="pt-BR" sz="2400" dirty="0">
                <a:solidFill>
                  <a:schemeClr val="bg1"/>
                </a:solidFill>
                <a:latin typeface="+mj-lt"/>
              </a:rPr>
              <a:t>quanto ao prazo e à exigência de chamamento público</a:t>
            </a:r>
          </a:p>
          <a:p>
            <a:pPr algn="just">
              <a:buFont typeface="Wingdings" pitchFamily="2" charset="2"/>
              <a:buChar char="ü"/>
            </a:pPr>
            <a:endParaRPr lang="pt-BR" sz="2400" dirty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pt-BR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rPr>
              <a:t>Aprovação </a:t>
            </a:r>
            <a:r>
              <a:rPr lang="pt-BR" sz="32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rPr>
              <a:t>do Projeto de </a:t>
            </a:r>
            <a:r>
              <a:rPr lang="pt-BR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rPr>
              <a:t>Conversão</a:t>
            </a:r>
            <a:r>
              <a:rPr lang="pt-BR" sz="32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rPr>
              <a:t>,</a:t>
            </a:r>
            <a:r>
              <a:rPr lang="pt-BR" sz="3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rPr>
              <a:t> </a:t>
            </a:r>
            <a:r>
              <a:rPr lang="pt-BR" sz="3200" dirty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rPr>
              <a:t>em </a:t>
            </a:r>
            <a:r>
              <a:rPr lang="pt-BR" sz="32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rPr>
              <a:t>12 de novembro de 2015</a:t>
            </a:r>
            <a:endParaRPr lang="pt-BR" sz="3200" dirty="0">
              <a:solidFill>
                <a:schemeClr val="tx2">
                  <a:lumMod val="40000"/>
                  <a:lumOff val="60000"/>
                </a:schemeClr>
              </a:solidFill>
              <a:latin typeface="+mj-lt"/>
            </a:endParaRPr>
          </a:p>
          <a:p>
            <a:pPr algn="just">
              <a:buNone/>
            </a:pPr>
            <a:endParaRPr lang="pt-BR"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endParaRPr lang="pt-BR" sz="2400" dirty="0">
              <a:solidFill>
                <a:schemeClr val="bg1"/>
              </a:solidFill>
              <a:latin typeface="+mj-lt"/>
            </a:endParaRPr>
          </a:p>
          <a:p>
            <a:pPr algn="just">
              <a:buNone/>
            </a:pPr>
            <a:endParaRPr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endParaRPr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None/>
            </a:pPr>
            <a:endParaRPr lang="pt-BR"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None/>
            </a:pPr>
            <a:endParaRPr lang="pt-BR" sz="2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072" y="6280167"/>
            <a:ext cx="3262269" cy="1072123"/>
          </a:xfrm>
          <a:prstGeom prst="rect">
            <a:avLst/>
          </a:prstGeom>
          <a:noFill/>
        </p:spPr>
      </p:pic>
      <p:pic>
        <p:nvPicPr>
          <p:cNvPr id="1026" name="Picture 2" descr="http://www2.camara.leg.br/comunicacao/institucional/noticias-institucionais/imagens-logomarca/simbolo_do_congresso_naciona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761" y="650858"/>
            <a:ext cx="190500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ítulo 3"/>
          <p:cNvSpPr txBox="1">
            <a:spLocks/>
          </p:cNvSpPr>
          <p:nvPr/>
        </p:nvSpPr>
        <p:spPr>
          <a:xfrm>
            <a:off x="468145" y="0"/>
            <a:ext cx="9144333" cy="15652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pt-BR" sz="4400" b="0" i="0" u="none" strike="noStrike" kern="1200">
                <a:ln>
                  <a:noFill/>
                </a:ln>
                <a:latin typeface="Arial" pitchFamily="18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 algn="l">
              <a:buFont typeface="StarSymbol"/>
              <a:buNone/>
            </a:pPr>
            <a:r>
              <a:rPr lang="pt-BR" sz="4000" b="1" dirty="0" smtClean="0">
                <a:solidFill>
                  <a:schemeClr val="tx2">
                    <a:lumMod val="75000"/>
                  </a:schemeClr>
                </a:solidFill>
                <a:latin typeface="Berlin Sans FB Demi" panose="020E0802020502020306" pitchFamily="34" charset="0"/>
              </a:rPr>
              <a:t>HISTÓRICO DA LEI 13.019/14</a:t>
            </a:r>
            <a:endParaRPr lang="pt-BR" sz="4000" b="1" dirty="0">
              <a:solidFill>
                <a:schemeClr val="tx2">
                  <a:lumMod val="75000"/>
                </a:schemeClr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61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1565259"/>
            <a:ext cx="10080625" cy="464347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Título 2"/>
          <p:cNvSpPr txBox="1">
            <a:spLocks noGrp="1"/>
          </p:cNvSpPr>
          <p:nvPr>
            <p:ph type="title" idx="4294967295"/>
          </p:nvPr>
        </p:nvSpPr>
        <p:spPr>
          <a:xfrm>
            <a:off x="432000" y="324360"/>
            <a:ext cx="9360000" cy="126216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b="1" dirty="0">
                <a:solidFill>
                  <a:srgbClr val="FFFFFF"/>
                </a:solidFill>
                <a:latin typeface="Purisa" pitchFamily="34"/>
              </a:rPr>
              <a:t>O QUE É POLÍTICA </a:t>
            </a:r>
            <a:r>
              <a:rPr lang="pt-BR" b="1" dirty="0" smtClean="0">
                <a:solidFill>
                  <a:srgbClr val="FFFFFF"/>
                </a:solidFill>
                <a:latin typeface="Purisa" pitchFamily="34"/>
              </a:rPr>
              <a:t>SOCIAL?</a:t>
            </a:r>
            <a:endParaRPr lang="pt-BR" b="1" dirty="0">
              <a:solidFill>
                <a:srgbClr val="FFFFFF"/>
              </a:solidFill>
              <a:latin typeface="Purisa" pitchFamily="34"/>
            </a:endParaRPr>
          </a:p>
        </p:txBody>
      </p:sp>
      <p:sp>
        <p:nvSpPr>
          <p:cNvPr id="16" name="Título 3"/>
          <p:cNvSpPr txBox="1">
            <a:spLocks/>
          </p:cNvSpPr>
          <p:nvPr/>
        </p:nvSpPr>
        <p:spPr>
          <a:xfrm>
            <a:off x="575815" y="3886994"/>
            <a:ext cx="8928993" cy="17213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pt-BR" sz="4400" b="0" i="0" u="none" strike="noStrike" kern="1200">
                <a:ln>
                  <a:noFill/>
                </a:ln>
                <a:latin typeface="Arial" pitchFamily="18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 algn="just">
              <a:buFont typeface="Wingdings" pitchFamily="2" charset="2"/>
              <a:buChar char="ü"/>
            </a:pPr>
            <a:endParaRPr lang="pt-BR" sz="2400" dirty="0">
              <a:solidFill>
                <a:schemeClr val="bg1"/>
              </a:solidFill>
              <a:latin typeface="+mj-lt"/>
            </a:endParaRPr>
          </a:p>
          <a:p>
            <a:pPr algn="just">
              <a:buNone/>
            </a:pPr>
            <a:endParaRPr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Font typeface="Wingdings" pitchFamily="2" charset="2"/>
              <a:buChar char="ü"/>
            </a:pPr>
            <a:endParaRPr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None/>
            </a:pPr>
            <a:endParaRPr lang="pt-BR" sz="2400" dirty="0" smtClean="0">
              <a:solidFill>
                <a:schemeClr val="bg1"/>
              </a:solidFill>
              <a:latin typeface="+mj-lt"/>
            </a:endParaRPr>
          </a:p>
          <a:p>
            <a:pPr algn="just">
              <a:buNone/>
            </a:pPr>
            <a:endParaRPr lang="pt-BR" sz="24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9072" y="6280167"/>
            <a:ext cx="3262269" cy="1072123"/>
          </a:xfrm>
          <a:prstGeom prst="rect">
            <a:avLst/>
          </a:prstGeom>
          <a:noFill/>
        </p:spPr>
      </p:pic>
      <p:sp>
        <p:nvSpPr>
          <p:cNvPr id="2" name="Retângulo 1"/>
          <p:cNvSpPr/>
          <p:nvPr/>
        </p:nvSpPr>
        <p:spPr>
          <a:xfrm>
            <a:off x="468146" y="2071678"/>
            <a:ext cx="91443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dirty="0">
                <a:solidFill>
                  <a:schemeClr val="bg1"/>
                </a:solidFill>
              </a:rPr>
              <a:t>Em </a:t>
            </a:r>
            <a:r>
              <a:rPr lang="pt-BR" sz="2400" dirty="0" smtClean="0">
                <a:solidFill>
                  <a:schemeClr val="bg1"/>
                </a:solidFill>
              </a:rPr>
              <a:t>2014, </a:t>
            </a:r>
            <a:r>
              <a:rPr lang="pt-BR" sz="2400" dirty="0">
                <a:solidFill>
                  <a:schemeClr val="bg1"/>
                </a:solidFill>
              </a:rPr>
              <a:t>foi aberta uma </a:t>
            </a:r>
            <a:r>
              <a:rPr lang="pt-BR" sz="2400" b="1" dirty="0">
                <a:solidFill>
                  <a:schemeClr val="bg1"/>
                </a:solidFill>
              </a:rPr>
              <a:t>Consulta</a:t>
            </a:r>
            <a:r>
              <a:rPr lang="pt-BR" sz="2400" dirty="0">
                <a:solidFill>
                  <a:schemeClr val="bg1"/>
                </a:solidFill>
              </a:rPr>
              <a:t> </a:t>
            </a:r>
            <a:r>
              <a:rPr lang="pt-BR" sz="2400" b="1" dirty="0">
                <a:solidFill>
                  <a:schemeClr val="bg1"/>
                </a:solidFill>
              </a:rPr>
              <a:t>Pública</a:t>
            </a:r>
            <a:r>
              <a:rPr lang="pt-BR" sz="2400" dirty="0">
                <a:solidFill>
                  <a:schemeClr val="bg1"/>
                </a:solidFill>
              </a:rPr>
              <a:t>  por tempo </a:t>
            </a:r>
            <a:r>
              <a:rPr lang="pt-BR" sz="2400" dirty="0" smtClean="0">
                <a:solidFill>
                  <a:schemeClr val="bg1"/>
                </a:solidFill>
              </a:rPr>
              <a:t>limitado </a:t>
            </a:r>
            <a:endParaRPr lang="pt-BR" sz="2400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pt-BR" sz="2400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dirty="0" smtClean="0">
                <a:solidFill>
                  <a:schemeClr val="bg1"/>
                </a:solidFill>
              </a:rPr>
              <a:t>Com </a:t>
            </a:r>
            <a:r>
              <a:rPr lang="pt-BR" sz="2400" dirty="0">
                <a:solidFill>
                  <a:schemeClr val="bg1"/>
                </a:solidFill>
              </a:rPr>
              <a:t>as mudanças </a:t>
            </a:r>
            <a:r>
              <a:rPr lang="pt-BR" sz="2400" dirty="0" smtClean="0">
                <a:solidFill>
                  <a:schemeClr val="bg1"/>
                </a:solidFill>
              </a:rPr>
              <a:t>ocorridas </a:t>
            </a:r>
            <a:r>
              <a:rPr lang="pt-BR" sz="2400" dirty="0">
                <a:solidFill>
                  <a:schemeClr val="bg1"/>
                </a:solidFill>
              </a:rPr>
              <a:t>em 2015, a equipe da </a:t>
            </a:r>
            <a:r>
              <a:rPr lang="pt-BR" sz="2400" dirty="0" smtClean="0">
                <a:solidFill>
                  <a:schemeClr val="bg1"/>
                </a:solidFill>
              </a:rPr>
              <a:t>SGPR </a:t>
            </a:r>
            <a:r>
              <a:rPr lang="pt-BR" sz="2400" dirty="0">
                <a:solidFill>
                  <a:schemeClr val="bg1"/>
                </a:solidFill>
              </a:rPr>
              <a:t>preparou  minuta de decreto e abriu um</a:t>
            </a:r>
            <a:r>
              <a:rPr lang="pt-BR" sz="2400" b="1" dirty="0">
                <a:solidFill>
                  <a:schemeClr val="bg1"/>
                </a:solidFill>
              </a:rPr>
              <a:t> novo processo de consulta </a:t>
            </a:r>
            <a:r>
              <a:rPr lang="pt-BR" sz="2400" b="1" dirty="0" smtClean="0">
                <a:solidFill>
                  <a:schemeClr val="bg1"/>
                </a:solidFill>
              </a:rPr>
              <a:t>pública</a:t>
            </a:r>
            <a:r>
              <a:rPr lang="pt-BR" sz="2400" dirty="0" smtClean="0">
                <a:solidFill>
                  <a:schemeClr val="bg1"/>
                </a:solidFill>
              </a:rPr>
              <a:t>,</a:t>
            </a:r>
            <a:r>
              <a:rPr lang="pt-BR" sz="2400" b="1" dirty="0" smtClean="0">
                <a:solidFill>
                  <a:schemeClr val="bg1"/>
                </a:solidFill>
              </a:rPr>
              <a:t> </a:t>
            </a:r>
            <a:r>
              <a:rPr lang="pt-BR" sz="2400" dirty="0">
                <a:solidFill>
                  <a:schemeClr val="bg1"/>
                </a:solidFill>
              </a:rPr>
              <a:t>para colher sugestões para o decreto que detalharia pontos específicos da L</a:t>
            </a:r>
            <a:r>
              <a:rPr lang="pt-BR" sz="2400" dirty="0" smtClean="0">
                <a:solidFill>
                  <a:schemeClr val="bg1"/>
                </a:solidFill>
              </a:rPr>
              <a:t>ei 13.019/14</a:t>
            </a:r>
            <a:r>
              <a:rPr lang="pt-BR" sz="2400" dirty="0">
                <a:solidFill>
                  <a:schemeClr val="bg1"/>
                </a:solidFill>
              </a:rPr>
              <a:t>, que entraria em vigor no dia 27 de julho </a:t>
            </a:r>
            <a:r>
              <a:rPr lang="pt-BR" sz="2400" dirty="0" smtClean="0">
                <a:solidFill>
                  <a:schemeClr val="bg1"/>
                </a:solidFill>
              </a:rPr>
              <a:t>de 2015</a:t>
            </a:r>
            <a:endParaRPr lang="pt-BR" sz="2400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pt-BR" sz="2400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2400" dirty="0">
                <a:solidFill>
                  <a:schemeClr val="bg1"/>
                </a:solidFill>
              </a:rPr>
              <a:t>A consulta lançada dia </a:t>
            </a:r>
            <a:r>
              <a:rPr lang="pt-BR" sz="2400" dirty="0" smtClean="0">
                <a:solidFill>
                  <a:schemeClr val="bg1"/>
                </a:solidFill>
              </a:rPr>
              <a:t>08 de maio foi </a:t>
            </a:r>
            <a:r>
              <a:rPr lang="pt-BR" sz="2400" dirty="0">
                <a:solidFill>
                  <a:schemeClr val="bg1"/>
                </a:solidFill>
              </a:rPr>
              <a:t>encerrada no dia 24 de </a:t>
            </a:r>
            <a:r>
              <a:rPr lang="pt-BR" sz="2400" dirty="0" smtClean="0">
                <a:solidFill>
                  <a:schemeClr val="bg1"/>
                </a:solidFill>
              </a:rPr>
              <a:t>maio do mesmo ano (A SGPR </a:t>
            </a:r>
            <a:r>
              <a:rPr lang="pt-BR" sz="2400" dirty="0">
                <a:solidFill>
                  <a:schemeClr val="bg1"/>
                </a:solidFill>
              </a:rPr>
              <a:t>preparou minuta de </a:t>
            </a:r>
            <a:r>
              <a:rPr lang="pt-BR" sz="2400" dirty="0" smtClean="0">
                <a:solidFill>
                  <a:schemeClr val="bg1"/>
                </a:solidFill>
              </a:rPr>
              <a:t>decreto a partir dela)</a:t>
            </a:r>
            <a:endParaRPr lang="pt-BR" sz="2400" dirty="0">
              <a:solidFill>
                <a:schemeClr val="bg1"/>
              </a:solidFill>
            </a:endParaRPr>
          </a:p>
        </p:txBody>
      </p:sp>
      <p:pic>
        <p:nvPicPr>
          <p:cNvPr id="7172" name="Picture 4" descr="http://revistagambiarra.com.br/site/wp-content/uploads/2015/05/mrosc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2376015" cy="150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ítulo 3"/>
          <p:cNvSpPr txBox="1">
            <a:spLocks/>
          </p:cNvSpPr>
          <p:nvPr/>
        </p:nvSpPr>
        <p:spPr>
          <a:xfrm>
            <a:off x="468145" y="0"/>
            <a:ext cx="9144333" cy="182870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  <a:defRPr/>
            </a:defPPr>
            <a:lvl1pPr lvl="0" algn="ctr" rtl="0" hangingPunct="0">
              <a:buSzPct val="45000"/>
              <a:buFont typeface="StarSymbol"/>
              <a:buChar char="●"/>
              <a:tabLst/>
              <a:defRPr lang="pt-BR" sz="4400" b="0" i="0" u="none" strike="noStrike" kern="1200">
                <a:ln>
                  <a:noFill/>
                </a:ln>
                <a:latin typeface="Arial" pitchFamily="18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buNone/>
            </a:pPr>
            <a:r>
              <a:rPr lang="pt-BR" sz="4000" b="1" dirty="0" smtClean="0">
                <a:solidFill>
                  <a:schemeClr val="tx2">
                    <a:lumMod val="75000"/>
                  </a:schemeClr>
                </a:solidFill>
                <a:latin typeface="Berlin Sans FB Demi" panose="020E0802020502020306" pitchFamily="34" charset="0"/>
              </a:rPr>
              <a:t>REGULAMENTAÇÃO DA LEI</a:t>
            </a:r>
            <a:endParaRPr lang="pt-BR" sz="4000" b="1" dirty="0">
              <a:solidFill>
                <a:schemeClr val="tx2">
                  <a:lumMod val="75000"/>
                </a:schemeClr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896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adrã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2817</TotalTime>
  <Words>1252</Words>
  <Application>Microsoft Office PowerPoint</Application>
  <PresentationFormat>Personalizar</PresentationFormat>
  <Paragraphs>117</Paragraphs>
  <Slides>15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7" baseType="lpstr">
      <vt:lpstr>ＭＳ Ｐゴシック</vt:lpstr>
      <vt:lpstr>Arial</vt:lpstr>
      <vt:lpstr>Berlin Sans FB Demi</vt:lpstr>
      <vt:lpstr>Calibri</vt:lpstr>
      <vt:lpstr>DejaVu Sans</vt:lpstr>
      <vt:lpstr>Lohit Hindi</vt:lpstr>
      <vt:lpstr>Purisa</vt:lpstr>
      <vt:lpstr>StarSymbol</vt:lpstr>
      <vt:lpstr>Times New Roman</vt:lpstr>
      <vt:lpstr>WenQuanYi Micro Hei</vt:lpstr>
      <vt:lpstr>Wingdings</vt:lpstr>
      <vt:lpstr>Padrão</vt:lpstr>
      <vt:lpstr>ESTADO E SOCIEDADE CIVIL</vt:lpstr>
      <vt:lpstr>Apresentação do PowerPoint</vt:lpstr>
      <vt:lpstr>O QUE É POLÍTICA SOCIAL?</vt:lpstr>
      <vt:lpstr>O QUE É POLÍTICA SOCIAL?</vt:lpstr>
      <vt:lpstr>O QUE É POLÍTICA SOCIAL?</vt:lpstr>
      <vt:lpstr>O QUE É POLÍTICA SOCIAL?</vt:lpstr>
      <vt:lpstr>O QUE É POLÍTICA SOCIAL?</vt:lpstr>
      <vt:lpstr>O QUE É POLÍTICA SOCIAL?</vt:lpstr>
      <vt:lpstr>O QUE É POLÍTICA SOCIAL?</vt:lpstr>
      <vt:lpstr>O QUE É POLÍTICA SOCIAL?</vt:lpstr>
      <vt:lpstr>O QUE É POLÍTICA SOCIAL?</vt:lpstr>
      <vt:lpstr>O QUE É POLÍTICA SOCIAL?</vt:lpstr>
      <vt:lpstr>O QUE É POLÍTICA SOCIAL?</vt:lpstr>
      <vt:lpstr>O QUE É POLÍTICA SOCIAL?</vt:lpstr>
      <vt:lpstr>O QUE É POLÍTICA SOCIAL?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INTERCÂMBIO DE INCIDÊNCIA EM POLÍTICAS PÚBLICAS EXPERIÊNCIA PINTADAS/BA</dc:title>
  <dc:creator>usuario</dc:creator>
  <cp:lastModifiedBy>flem</cp:lastModifiedBy>
  <cp:revision>374</cp:revision>
  <cp:lastPrinted>2015-08-24T11:49:56Z</cp:lastPrinted>
  <dcterms:created xsi:type="dcterms:W3CDTF">2013-11-13T11:53:20Z</dcterms:created>
  <dcterms:modified xsi:type="dcterms:W3CDTF">2015-11-23T17:18:23Z</dcterms:modified>
</cp:coreProperties>
</file>