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harts/chart7.xml" ContentType="application/vnd.openxmlformats-officedocument.drawingml.char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olors1.xml" ContentType="application/vnd.ms-office.chartcolorstyle+xml"/>
  <Override PartName="/ppt/charts/chart6.xml" ContentType="application/vnd.openxmlformats-officedocument.drawingml.char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heme/themeOverride3.xml" ContentType="application/vnd.openxmlformats-officedocument.themeOverr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19" r:id="rId2"/>
    <p:sldId id="256" r:id="rId3"/>
    <p:sldId id="320" r:id="rId4"/>
    <p:sldId id="321" r:id="rId5"/>
    <p:sldId id="323" r:id="rId6"/>
    <p:sldId id="324" r:id="rId7"/>
    <p:sldId id="325" r:id="rId8"/>
    <p:sldId id="348" r:id="rId9"/>
    <p:sldId id="262" r:id="rId10"/>
    <p:sldId id="264" r:id="rId11"/>
    <p:sldId id="265" r:id="rId12"/>
    <p:sldId id="266" r:id="rId13"/>
    <p:sldId id="301" r:id="rId14"/>
    <p:sldId id="268" r:id="rId15"/>
    <p:sldId id="269" r:id="rId16"/>
    <p:sldId id="336" r:id="rId17"/>
    <p:sldId id="326" r:id="rId18"/>
    <p:sldId id="327" r:id="rId19"/>
    <p:sldId id="328" r:id="rId20"/>
    <p:sldId id="337" r:id="rId21"/>
    <p:sldId id="329" r:id="rId22"/>
    <p:sldId id="335" r:id="rId23"/>
    <p:sldId id="330" r:id="rId24"/>
    <p:sldId id="333" r:id="rId25"/>
    <p:sldId id="331" r:id="rId26"/>
    <p:sldId id="332" r:id="rId27"/>
    <p:sldId id="334" r:id="rId28"/>
    <p:sldId id="347" r:id="rId29"/>
    <p:sldId id="340" r:id="rId30"/>
    <p:sldId id="341" r:id="rId31"/>
    <p:sldId id="279" r:id="rId32"/>
    <p:sldId id="280" r:id="rId33"/>
    <p:sldId id="281" r:id="rId34"/>
    <p:sldId id="345" r:id="rId35"/>
    <p:sldId id="346" r:id="rId36"/>
    <p:sldId id="339" r:id="rId37"/>
    <p:sldId id="342" r:id="rId38"/>
    <p:sldId id="343" r:id="rId39"/>
    <p:sldId id="315" r:id="rId40"/>
    <p:sldId id="303" r:id="rId41"/>
    <p:sldId id="284" r:id="rId42"/>
    <p:sldId id="298" r:id="rId43"/>
    <p:sldId id="289" r:id="rId44"/>
    <p:sldId id="290" r:id="rId45"/>
    <p:sldId id="291" r:id="rId46"/>
    <p:sldId id="304" r:id="rId47"/>
    <p:sldId id="305" r:id="rId48"/>
    <p:sldId id="306" r:id="rId49"/>
    <p:sldId id="308" r:id="rId50"/>
    <p:sldId id="313" r:id="rId51"/>
    <p:sldId id="314" r:id="rId52"/>
    <p:sldId id="282" r:id="rId53"/>
    <p:sldId id="344" r:id="rId54"/>
    <p:sldId id="317" r:id="rId55"/>
  </p:sldIdLst>
  <p:sldSz cx="9906000" cy="6858000" type="A4"/>
  <p:notesSz cx="9926638" cy="6797675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32423"/>
    <a:srgbClr val="FF40C3"/>
    <a:srgbClr val="EF00A5"/>
    <a:srgbClr val="9F006E"/>
    <a:srgbClr val="FFFF00"/>
    <a:srgbClr val="BFBF00"/>
    <a:srgbClr val="BFBF3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290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Planilha_do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Planilha_do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ine.silva\Desktop\PLANILHA%20-%20DADOS%20%20ATUALIZADOS%20PARA%20CONFER&#202;NCIA%202019.xls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line.silva\Desktop\PLANILHA%20-%20DADOS%20%20ATUALIZADOS%20PARA%20CONFER&#202;NCIA%202019.xls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line.silva\Desktop\PLANILHA%20-%20DADOS%20%20ATUALIZADOS%20PARA%20CONFER&#202;NCIA%202019.xls" TargetMode="External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line.silva\Desktop\PLANILHA%20-%20DADOS%20%20ATUALIZADOS%20PARA%20CONFER&#202;NCIA%202019.xls" TargetMode="External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ine.silva\Desktop\PLANILHA%20-%20DADOS%20%20ATUALIZADOS%20PARA%20CONFER&#202;NCIA%202019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 rot="0" spcFirstLastPara="1" vertOverflow="ellipsis" vert="horz" wrap="square" anchor="ctr" anchorCtr="1"/>
          <a:lstStyle/>
          <a:p>
            <a:pPr>
              <a:defRPr sz="3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3100" b="1"/>
              <a:t>Famílias Beneficiárias 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Planilha1!$A$1:$A$2</c:f>
              <c:strCache>
                <c:ptCount val="2"/>
                <c:pt idx="0">
                  <c:v>2017*</c:v>
                </c:pt>
                <c:pt idx="1">
                  <c:v>2019**</c:v>
                </c:pt>
              </c:strCache>
            </c:strRef>
          </c:cat>
          <c:val>
            <c:numRef>
              <c:f>Planilha1!$B$1:$B$2</c:f>
              <c:numCache>
                <c:formatCode>General</c:formatCode>
                <c:ptCount val="2"/>
                <c:pt idx="0">
                  <c:v>1833993</c:v>
                </c:pt>
                <c:pt idx="1">
                  <c:v>1784042</c:v>
                </c:pt>
              </c:numCache>
            </c:numRef>
          </c:val>
          <c:extLst xmlns:c16r2="http://schemas.microsoft.com/office/drawing/2015/06/chart"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Planilha1!$B$1:$B$0</c15:sqref>
                        </c15:formulaRef>
                      </c:ext>
                    </c:extLst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9AF0-9E42-9698-5E2EBEEF26C0}"/>
            </c:ext>
          </c:extLst>
        </c:ser>
        <c:dLbls/>
        <c:gapWidth val="219"/>
        <c:overlap val="-27"/>
        <c:axId val="153489408"/>
        <c:axId val="64066304"/>
      </c:barChart>
      <c:catAx>
        <c:axId val="1534894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4066304"/>
        <c:crosses val="autoZero"/>
        <c:auto val="1"/>
        <c:lblAlgn val="ctr"/>
        <c:lblOffset val="100"/>
      </c:catAx>
      <c:valAx>
        <c:axId val="640663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348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700"/>
      </a:pPr>
      <a:endParaRPr lang="pt-BR"/>
    </a:p>
  </c:txPr>
  <c:externalData r:id="rId1"/>
  <c:extLst xmlns:c16r2="http://schemas.microsoft.com/office/drawing/2015/06/chart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3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Planilha1!$B$1</c:f>
              <c:strCache>
                <c:ptCount val="1"/>
                <c:pt idx="0">
                  <c:v>Valor acumulado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Planilha1!$A$2:$A$3</c:f>
              <c:strCache>
                <c:ptCount val="2"/>
                <c:pt idx="0">
                  <c:v>2017*</c:v>
                </c:pt>
                <c:pt idx="1">
                  <c:v>2019**</c:v>
                </c:pt>
              </c:strCache>
            </c:strRef>
          </c:cat>
          <c:val>
            <c:numRef>
              <c:f>Planilha1!$B$2:$B$3</c:f>
              <c:numCache>
                <c:formatCode>General</c:formatCode>
                <c:ptCount val="2"/>
                <c:pt idx="0">
                  <c:v>3863515088</c:v>
                </c:pt>
                <c:pt idx="1">
                  <c:v>3408305268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858-6A4C-B6F2-A4DCCCA4EE56}"/>
            </c:ext>
          </c:extLst>
        </c:ser>
        <c:dLbls/>
        <c:gapWidth val="219"/>
        <c:overlap val="-27"/>
        <c:axId val="64304640"/>
        <c:axId val="64306176"/>
      </c:barChart>
      <c:catAx>
        <c:axId val="6430464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4306176"/>
        <c:crosses val="autoZero"/>
        <c:auto val="1"/>
        <c:lblAlgn val="ctr"/>
        <c:lblOffset val="100"/>
      </c:catAx>
      <c:valAx>
        <c:axId val="6430617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430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300"/>
      </a:pPr>
      <a:endParaRPr lang="pt-BR"/>
    </a:p>
  </c:txPr>
  <c:externalData r:id="rId1"/>
  <c:extLst xmlns:c16r2="http://schemas.microsoft.com/office/drawing/2015/06/chart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view3D>
      <c:rotX val="10"/>
      <c:rotY val="0"/>
      <c:depthPercent val="100"/>
      <c:perspective val="30"/>
    </c:view3D>
    <c:floor>
      <c:spPr>
        <a:solidFill>
          <a:schemeClr val="lt1"/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Plan1!$B$5</c:f>
              <c:strCache>
                <c:ptCount val="1"/>
                <c:pt idx="0">
                  <c:v>Mulheres</c:v>
                </c:pt>
              </c:strCache>
            </c:strRef>
          </c:tx>
          <c:spPr>
            <a:pattFill prst="ltDn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Plan1!$C$4:$E$4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Plan1!$C$5:$E$5</c:f>
              <c:numCache>
                <c:formatCode>General</c:formatCode>
                <c:ptCount val="3"/>
                <c:pt idx="0">
                  <c:v>18</c:v>
                </c:pt>
                <c:pt idx="1">
                  <c:v>35</c:v>
                </c:pt>
                <c:pt idx="2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FA-3345-8293-013652AF6DEB}"/>
            </c:ext>
          </c:extLst>
        </c:ser>
        <c:ser>
          <c:idx val="1"/>
          <c:order val="1"/>
          <c:tx>
            <c:strRef>
              <c:f>Plan1!$B$6</c:f>
              <c:strCache>
                <c:ptCount val="1"/>
                <c:pt idx="0">
                  <c:v>Dependentes</c:v>
                </c:pt>
              </c:strCache>
            </c:strRef>
          </c:tx>
          <c:spPr>
            <a:pattFill prst="ltDnDiag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solidFill>
                <a:schemeClr val="accent2"/>
              </a:solidFill>
            </a:ln>
            <a:effectLst/>
            <a:sp3d>
              <a:contourClr>
                <a:schemeClr val="accent2"/>
              </a:contourClr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Plan1!$C$4:$E$4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Plan1!$C$6:$E$6</c:f>
              <c:numCache>
                <c:formatCode>General</c:formatCode>
                <c:ptCount val="3"/>
                <c:pt idx="0">
                  <c:v>26</c:v>
                </c:pt>
                <c:pt idx="1">
                  <c:v>45</c:v>
                </c:pt>
                <c:pt idx="2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AFA-3345-8293-013652AF6DEB}"/>
            </c:ext>
          </c:extLst>
        </c:ser>
        <c:ser>
          <c:idx val="2"/>
          <c:order val="2"/>
          <c:tx>
            <c:strRef>
              <c:f>Plan1!$B$7</c:f>
              <c:strCache>
                <c:ptCount val="1"/>
                <c:pt idx="0">
                  <c:v>Total de Pessoas</c:v>
                </c:pt>
              </c:strCache>
            </c:strRef>
          </c:tx>
          <c:spPr>
            <a:pattFill prst="ltDnDiag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solidFill>
                <a:schemeClr val="accent3"/>
              </a:solidFill>
            </a:ln>
            <a:effectLst/>
            <a:sp3d>
              <a:contourClr>
                <a:schemeClr val="accent3"/>
              </a:contourClr>
            </a:sp3d>
          </c:spPr>
          <c:dLbls>
            <c:dLbl>
              <c:idx val="0"/>
              <c:layout>
                <c:manualLayout>
                  <c:x val="1.5363404129420352E-2"/>
                  <c:y val="-1.066659200985469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B49-4A3C-8C07-59E98E38C2C6}"/>
                </c:ext>
              </c:extLst>
            </c:dLbl>
            <c:dLbl>
              <c:idx val="1"/>
              <c:layout>
                <c:manualLayout>
                  <c:x val="5.7064072480704151E-2"/>
                  <c:y val="3.555530669951567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49-4A3C-8C07-59E98E38C2C6}"/>
                </c:ext>
              </c:extLst>
            </c:dLbl>
            <c:dLbl>
              <c:idx val="2"/>
              <c:layout>
                <c:manualLayout>
                  <c:x val="6.3648388536169984E-2"/>
                  <c:y val="3.91108373694672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49-4A3C-8C07-59E98E38C2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Plan1!$C$4:$E$4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Plan1!$C$7:$E$7</c:f>
              <c:numCache>
                <c:formatCode>General</c:formatCode>
                <c:ptCount val="3"/>
                <c:pt idx="0">
                  <c:v>44</c:v>
                </c:pt>
                <c:pt idx="1">
                  <c:v>80</c:v>
                </c:pt>
                <c:pt idx="2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AFA-3345-8293-013652AF6DEB}"/>
            </c:ext>
          </c:extLst>
        </c:ser>
        <c:dLbls/>
        <c:gapWidth val="160"/>
        <c:gapDepth val="0"/>
        <c:shape val="box"/>
        <c:axId val="179665152"/>
        <c:axId val="179679232"/>
        <c:axId val="0"/>
      </c:bar3DChart>
      <c:catAx>
        <c:axId val="1796651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9679232"/>
        <c:crosses val="autoZero"/>
        <c:auto val="1"/>
        <c:lblAlgn val="ctr"/>
        <c:lblOffset val="100"/>
      </c:catAx>
      <c:valAx>
        <c:axId val="179679232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966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2800" b="1"/>
      </a:pPr>
      <a:endParaRPr lang="pt-BR"/>
    </a:p>
  </c:tx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26"/>
  <c:chart>
    <c:title>
      <c:tx>
        <c:rich>
          <a:bodyPr/>
          <a:lstStyle/>
          <a:p>
            <a:pPr>
              <a:defRPr sz="2400"/>
            </a:pPr>
            <a:r>
              <a:rPr lang="pt-BR" sz="2400"/>
              <a:t>Perfil dos/as Trabalhadores/as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Plan5!$A$65</c:f>
              <c:strCache>
                <c:ptCount val="1"/>
                <c:pt idx="0">
                  <c:v>Ensino Fundamental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Plan5!$B$64:$E$64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Plan5!$B$65:$E$65</c:f>
              <c:numCache>
                <c:formatCode>#,##0</c:formatCode>
                <c:ptCount val="4"/>
                <c:pt idx="0">
                  <c:v>2328</c:v>
                </c:pt>
                <c:pt idx="1">
                  <c:v>2233</c:v>
                </c:pt>
                <c:pt idx="2">
                  <c:v>2066</c:v>
                </c:pt>
                <c:pt idx="3">
                  <c:v>2161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04D-4148-A03C-8F6ADF65B478}"/>
            </c:ext>
          </c:extLst>
        </c:ser>
        <c:ser>
          <c:idx val="1"/>
          <c:order val="1"/>
          <c:tx>
            <c:strRef>
              <c:f>Plan5!$A$66</c:f>
              <c:strCache>
                <c:ptCount val="1"/>
                <c:pt idx="0">
                  <c:v>Ensino Médio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Plan5!$B$64:$E$64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Plan5!$B$66:$E$66</c:f>
              <c:numCache>
                <c:formatCode>#,##0</c:formatCode>
                <c:ptCount val="4"/>
                <c:pt idx="0">
                  <c:v>12188</c:v>
                </c:pt>
                <c:pt idx="1">
                  <c:v>10917</c:v>
                </c:pt>
                <c:pt idx="2">
                  <c:v>10450</c:v>
                </c:pt>
                <c:pt idx="3">
                  <c:v>8713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04D-4148-A03C-8F6ADF65B478}"/>
            </c:ext>
          </c:extLst>
        </c:ser>
        <c:ser>
          <c:idx val="2"/>
          <c:order val="2"/>
          <c:tx>
            <c:strRef>
              <c:f>Plan5!$A$67</c:f>
              <c:strCache>
                <c:ptCount val="1"/>
                <c:pt idx="0">
                  <c:v>Ensino Superior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Plan5!$B$64:$E$64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Plan5!$B$67:$E$67</c:f>
              <c:numCache>
                <c:formatCode>#,##0</c:formatCode>
                <c:ptCount val="4"/>
                <c:pt idx="0">
                  <c:v>6862</c:v>
                </c:pt>
                <c:pt idx="1">
                  <c:v>6767</c:v>
                </c:pt>
                <c:pt idx="2">
                  <c:v>5926</c:v>
                </c:pt>
                <c:pt idx="3">
                  <c:v>5191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04D-4148-A03C-8F6ADF65B478}"/>
            </c:ext>
          </c:extLst>
        </c:ser>
        <c:dLbls>
          <c:showVal val="1"/>
        </c:dLbls>
        <c:overlap val="-25"/>
        <c:axId val="106784256"/>
        <c:axId val="106785792"/>
      </c:barChart>
      <c:catAx>
        <c:axId val="10678425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pt-BR"/>
          </a:p>
        </c:txPr>
        <c:crossAx val="106785792"/>
        <c:crosses val="autoZero"/>
        <c:auto val="1"/>
        <c:lblAlgn val="ctr"/>
        <c:lblOffset val="100"/>
      </c:catAx>
      <c:valAx>
        <c:axId val="106785792"/>
        <c:scaling>
          <c:orientation val="minMax"/>
        </c:scaling>
        <c:delete val="1"/>
        <c:axPos val="l"/>
        <c:numFmt formatCode="#,##0" sourceLinked="1"/>
        <c:tickLblPos val="nextTo"/>
        <c:crossAx val="10678425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4328794838145234"/>
          <c:y val="0.14804177602799656"/>
          <c:w val="0.54812992125984261"/>
          <c:h val="6.3663823272090983E-2"/>
        </c:manualLayout>
      </c:layout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26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6143790849673228E-2"/>
          <c:y val="0.15854594662919283"/>
          <c:w val="0.94771241830065367"/>
          <c:h val="0.67903667848884408"/>
        </c:manualLayout>
      </c:layout>
      <c:barChart>
        <c:barDir val="col"/>
        <c:grouping val="clustered"/>
        <c:ser>
          <c:idx val="0"/>
          <c:order val="0"/>
          <c:dLbls>
            <c:dLbl>
              <c:idx val="0"/>
              <c:layout>
                <c:manualLayout>
                  <c:x val="3.3273915626856852E-2"/>
                  <c:y val="9.4428706326723344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DF-473B-849A-BFD0D0D448F3}"/>
                </c:ext>
              </c:extLst>
            </c:dLbl>
            <c:dLbl>
              <c:idx val="1"/>
              <c:layout>
                <c:manualLayout>
                  <c:x val="3.5650623885918005E-2"/>
                  <c:y val="9.065155807365452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DF-473B-849A-BFD0D0D448F3}"/>
                </c:ext>
              </c:extLst>
            </c:dLbl>
            <c:dLbl>
              <c:idx val="2"/>
              <c:layout>
                <c:manualLayout>
                  <c:x val="3.3273915626856852E-2"/>
                  <c:y val="9.065155807365452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DF-473B-849A-BFD0D0D448F3}"/>
                </c:ext>
              </c:extLst>
            </c:dLbl>
            <c:dLbl>
              <c:idx val="3"/>
              <c:layout>
                <c:manualLayout>
                  <c:x val="3.5650623885918005E-2"/>
                  <c:y val="8.309726156751665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DF-473B-849A-BFD0D0D448F3}"/>
                </c:ext>
              </c:extLst>
            </c:dLbl>
            <c:dLbl>
              <c:idx val="4"/>
              <c:layout>
                <c:manualLayout>
                  <c:x val="4.0404040404040414E-2"/>
                  <c:y val="9.4428706326723344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CDF-473B-849A-BFD0D0D448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Plan5!$A$1:$A$5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CDF-473B-849A-BFD0D0D448F3}"/>
            </c:ext>
          </c:extLst>
        </c:ser>
        <c:ser>
          <c:idx val="1"/>
          <c:order val="1"/>
          <c:dPt>
            <c:idx val="4"/>
            <c:spPr>
              <a:solidFill>
                <a:srgbClr val="0066C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5CDF-473B-849A-BFD0D0D448F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Plan5!$B$1:$B$5</c:f>
              <c:numCache>
                <c:formatCode>#,##0.00</c:formatCode>
                <c:ptCount val="5"/>
                <c:pt idx="0">
                  <c:v>47131298.840000004</c:v>
                </c:pt>
                <c:pt idx="1">
                  <c:v>47357298.840000004</c:v>
                </c:pt>
                <c:pt idx="2">
                  <c:v>47357478.840000004</c:v>
                </c:pt>
                <c:pt idx="3">
                  <c:v>53799618.840000004</c:v>
                </c:pt>
                <c:pt idx="4">
                  <c:v>55212078.840000004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5CDF-473B-849A-BFD0D0D448F3}"/>
            </c:ext>
          </c:extLst>
        </c:ser>
        <c:ser>
          <c:idx val="2"/>
          <c:order val="2"/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Plan5!$C$1:$C$5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CDF-473B-849A-BFD0D0D448F3}"/>
            </c:ext>
          </c:extLst>
        </c:ser>
        <c:ser>
          <c:idx val="3"/>
          <c:order val="3"/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Plan5!$D$1:$D$5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5CDF-473B-849A-BFD0D0D448F3}"/>
            </c:ext>
          </c:extLst>
        </c:ser>
        <c:dLbls>
          <c:showVal val="1"/>
        </c:dLbls>
        <c:overlap val="-25"/>
        <c:axId val="107372928"/>
        <c:axId val="107374464"/>
      </c:barChart>
      <c:catAx>
        <c:axId val="107372928"/>
        <c:scaling>
          <c:orientation val="minMax"/>
        </c:scaling>
        <c:delete val="1"/>
        <c:axPos val="b"/>
        <c:tickLblPos val="nextTo"/>
        <c:crossAx val="107374464"/>
        <c:crosses val="autoZero"/>
        <c:auto val="1"/>
        <c:lblAlgn val="ctr"/>
        <c:lblOffset val="100"/>
      </c:catAx>
      <c:valAx>
        <c:axId val="107374464"/>
        <c:scaling>
          <c:orientation val="minMax"/>
        </c:scaling>
        <c:delete val="1"/>
        <c:axPos val="l"/>
        <c:numFmt formatCode="General" sourceLinked="1"/>
        <c:tickLblPos val="nextTo"/>
        <c:crossAx val="107372928"/>
        <c:crosses val="autoZero"/>
        <c:crossBetween val="between"/>
      </c:valAx>
    </c:plotArea>
    <c:plotVisOnly val="1"/>
    <c:dispBlanksAs val="gap"/>
  </c:chart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26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pt-BR" sz="2000"/>
              <a:t>Percentual Investido</a:t>
            </a:r>
          </a:p>
        </c:rich>
      </c:tx>
    </c:title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Percent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Plan5!$A$13:$A$14</c:f>
              <c:strCache>
                <c:ptCount val="2"/>
                <c:pt idx="0">
                  <c:v>Cofinanciamento</c:v>
                </c:pt>
                <c:pt idx="1">
                  <c:v>Oferta Direta/Programa</c:v>
                </c:pt>
              </c:strCache>
            </c:strRef>
          </c:cat>
          <c:val>
            <c:numRef>
              <c:f>Plan5!$B$13:$B$14</c:f>
              <c:numCache>
                <c:formatCode>General</c:formatCode>
                <c:ptCount val="2"/>
                <c:pt idx="0">
                  <c:v>88.3</c:v>
                </c:pt>
                <c:pt idx="1">
                  <c:v>11.7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FCC-4202-A695-51FF2DD527CA}"/>
            </c:ext>
          </c:extLst>
        </c:ser>
        <c:dLbls>
          <c:showPercent val="1"/>
        </c:dLbls>
        <c:firstSliceAng val="0"/>
      </c:pieChart>
      <c:spPr>
        <a:noFill/>
        <a:ln w="25400">
          <a:noFill/>
        </a:ln>
      </c:spPr>
    </c:plotArea>
    <c:legend>
      <c:legendPos val="r"/>
      <c:txPr>
        <a:bodyPr/>
        <a:lstStyle/>
        <a:p>
          <a:pPr>
            <a:defRPr sz="1600"/>
          </a:pPr>
          <a:endParaRPr lang="pt-BR"/>
        </a:p>
      </c:txPr>
    </c:legend>
    <c:plotVisOnly val="1"/>
    <c:dispBlanksAs val="zero"/>
  </c:chart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3.0555555555555572E-2"/>
          <c:y val="5.1309784193642474E-2"/>
          <c:w val="0.93888888888888933"/>
          <c:h val="0.7866531787693205"/>
        </c:manualLayout>
      </c:layout>
      <c:barChart>
        <c:barDir val="col"/>
        <c:grouping val="clustered"/>
        <c:ser>
          <c:idx val="0"/>
          <c:order val="0"/>
          <c:tx>
            <c:v>2015</c:v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Plan5!$A$33</c:f>
              <c:numCache>
                <c:formatCode>General</c:formatCode>
                <c:ptCount val="1"/>
                <c:pt idx="0">
                  <c:v>9.120000000000001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6B3-47D0-958B-DC1594E04241}"/>
            </c:ext>
          </c:extLst>
        </c:ser>
        <c:ser>
          <c:idx val="1"/>
          <c:order val="1"/>
          <c:tx>
            <c:v>2016</c:v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Plan5!$B$33</c:f>
              <c:numCache>
                <c:formatCode>General</c:formatCode>
                <c:ptCount val="1"/>
                <c:pt idx="0">
                  <c:v>30.64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6B3-47D0-958B-DC1594E04241}"/>
            </c:ext>
          </c:extLst>
        </c:ser>
        <c:ser>
          <c:idx val="2"/>
          <c:order val="2"/>
          <c:tx>
            <c:v>2017</c:v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Plan5!$C$33</c:f>
              <c:numCache>
                <c:formatCode>General</c:formatCode>
                <c:ptCount val="1"/>
                <c:pt idx="0">
                  <c:v>59.98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6B3-47D0-958B-DC1594E04241}"/>
            </c:ext>
          </c:extLst>
        </c:ser>
        <c:ser>
          <c:idx val="3"/>
          <c:order val="3"/>
          <c:tx>
            <c:v>2018</c:v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Plan5!$D$33</c:f>
              <c:numCache>
                <c:formatCode>General</c:formatCode>
                <c:ptCount val="1"/>
                <c:pt idx="0">
                  <c:v>54.92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6B3-47D0-958B-DC1594E04241}"/>
            </c:ext>
          </c:extLst>
        </c:ser>
        <c:dLbls>
          <c:showVal val="1"/>
        </c:dLbls>
        <c:overlap val="-25"/>
        <c:axId val="108838272"/>
        <c:axId val="108848256"/>
      </c:barChart>
      <c:catAx>
        <c:axId val="108838272"/>
        <c:scaling>
          <c:orientation val="minMax"/>
        </c:scaling>
        <c:delete val="1"/>
        <c:axPos val="b"/>
        <c:tickLblPos val="nextTo"/>
        <c:crossAx val="108848256"/>
        <c:crosses val="autoZero"/>
        <c:auto val="1"/>
        <c:lblAlgn val="ctr"/>
        <c:lblOffset val="100"/>
      </c:catAx>
      <c:valAx>
        <c:axId val="108848256"/>
        <c:scaling>
          <c:orientation val="minMax"/>
        </c:scaling>
        <c:delete val="1"/>
        <c:axPos val="l"/>
        <c:numFmt formatCode="General" sourceLinked="1"/>
        <c:tickLblPos val="nextTo"/>
        <c:crossAx val="10883827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915699912510939"/>
          <c:y val="0.87500000000000044"/>
          <c:w val="0.41685979877515333"/>
          <c:h val="8.3717191601049845E-2"/>
        </c:manualLayout>
      </c:layout>
      <c:txPr>
        <a:bodyPr/>
        <a:lstStyle/>
        <a:p>
          <a:pPr>
            <a:defRPr sz="1600" b="1"/>
          </a:pPr>
          <a:endParaRPr lang="pt-BR"/>
        </a:p>
      </c:txPr>
    </c:legend>
    <c:plotVisOnly val="1"/>
    <c:dispBlanksAs val="gap"/>
  </c:chart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26"/>
  <c:chart>
    <c:plotArea>
      <c:layout/>
      <c:barChart>
        <c:barDir val="col"/>
        <c:grouping val="clustered"/>
        <c:ser>
          <c:idx val="0"/>
          <c:order val="0"/>
          <c:tx>
            <c:strRef>
              <c:f>Plan5!$A$48</c:f>
              <c:strCache>
                <c:ptCount val="1"/>
                <c:pt idx="0">
                  <c:v>Municípios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Plan5!$B$47:$E$47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Plan5!$B$48:$E$48</c:f>
              <c:numCache>
                <c:formatCode>General</c:formatCode>
                <c:ptCount val="4"/>
                <c:pt idx="0">
                  <c:v>295</c:v>
                </c:pt>
                <c:pt idx="1">
                  <c:v>367</c:v>
                </c:pt>
                <c:pt idx="2">
                  <c:v>407</c:v>
                </c:pt>
                <c:pt idx="3" formatCode="#,##0">
                  <c:v>401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637-4E1E-A2EE-8EFD14BC98C9}"/>
            </c:ext>
          </c:extLst>
        </c:ser>
        <c:ser>
          <c:idx val="1"/>
          <c:order val="1"/>
          <c:tx>
            <c:strRef>
              <c:f>Plan5!$A$49</c:f>
              <c:strCache>
                <c:ptCount val="1"/>
                <c:pt idx="0">
                  <c:v>Pessoas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Plan5!$B$47:$E$47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Plan5!$B$49:$E$49</c:f>
              <c:numCache>
                <c:formatCode>#,##0</c:formatCode>
                <c:ptCount val="4"/>
                <c:pt idx="0">
                  <c:v>2251</c:v>
                </c:pt>
                <c:pt idx="1">
                  <c:v>4000</c:v>
                </c:pt>
                <c:pt idx="2">
                  <c:v>6994</c:v>
                </c:pt>
                <c:pt idx="3">
                  <c:v>4556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637-4E1E-A2EE-8EFD14BC98C9}"/>
            </c:ext>
          </c:extLst>
        </c:ser>
        <c:ser>
          <c:idx val="2"/>
          <c:order val="2"/>
          <c:tx>
            <c:strRef>
              <c:f>Plan5!$A$50</c:f>
              <c:strCache>
                <c:ptCount val="1"/>
                <c:pt idx="0">
                  <c:v>Atividades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Plan5!$B$47:$E$47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Plan5!$B$50:$E$50</c:f>
              <c:numCache>
                <c:formatCode>General</c:formatCode>
                <c:ptCount val="4"/>
                <c:pt idx="0">
                  <c:v>17</c:v>
                </c:pt>
                <c:pt idx="1">
                  <c:v>81</c:v>
                </c:pt>
                <c:pt idx="2">
                  <c:v>76</c:v>
                </c:pt>
                <c:pt idx="3" formatCode="#,##0">
                  <c:v>103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637-4E1E-A2EE-8EFD14BC98C9}"/>
            </c:ext>
          </c:extLst>
        </c:ser>
        <c:dLbls>
          <c:showVal val="1"/>
        </c:dLbls>
        <c:overlap val="-25"/>
        <c:axId val="108907904"/>
        <c:axId val="108737664"/>
      </c:barChart>
      <c:catAx>
        <c:axId val="10890790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pt-BR"/>
          </a:p>
        </c:txPr>
        <c:crossAx val="108737664"/>
        <c:crosses val="autoZero"/>
        <c:auto val="1"/>
        <c:lblAlgn val="ctr"/>
        <c:lblOffset val="100"/>
      </c:catAx>
      <c:valAx>
        <c:axId val="108737664"/>
        <c:scaling>
          <c:orientation val="minMax"/>
        </c:scaling>
        <c:delete val="1"/>
        <c:axPos val="l"/>
        <c:numFmt formatCode="General" sourceLinked="1"/>
        <c:tickLblPos val="nextTo"/>
        <c:crossAx val="108907904"/>
        <c:crosses val="autoZero"/>
        <c:crossBetween val="between"/>
      </c:valAx>
    </c:plotArea>
    <c:legend>
      <c:legendPos val="t"/>
      <c:txPr>
        <a:bodyPr/>
        <a:lstStyle/>
        <a:p>
          <a:pPr>
            <a:defRPr sz="1600"/>
          </a:pPr>
          <a:endParaRPr lang="pt-BR"/>
        </a:p>
      </c:txPr>
    </c:legend>
    <c:plotVisOnly val="1"/>
    <c:dispBlanksAs val="gap"/>
  </c:chart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3FE770-2FE8-4045-A4AF-4D2813D551C4}" type="doc">
      <dgm:prSet loTypeId="urn:microsoft.com/office/officeart/2005/8/layout/cycle3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1EC81E3-338B-4031-ACBC-C2AE28221264}">
      <dgm:prSet phldrT="[Texto]" custT="1"/>
      <dgm:spPr/>
      <dgm:t>
        <a:bodyPr/>
        <a:lstStyle/>
        <a:p>
          <a:r>
            <a:rPr lang="pt-BR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Partilha de Recursos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DBED59-2710-4F6B-9838-94B1415E638E}" type="parTrans" cxnId="{47E67018-CF72-416E-A5AD-A147930E3D09}">
      <dgm:prSet/>
      <dgm:spPr/>
      <dgm:t>
        <a:bodyPr/>
        <a:lstStyle/>
        <a:p>
          <a:endParaRPr lang="pt-BR" sz="1400">
            <a:solidFill>
              <a:srgbClr val="000000"/>
            </a:solidFill>
          </a:endParaRPr>
        </a:p>
      </dgm:t>
    </dgm:pt>
    <dgm:pt modelId="{36BF8388-576E-4ABB-9A58-0EF83E2B4188}" type="sibTrans" cxnId="{47E67018-CF72-416E-A5AD-A147930E3D09}">
      <dgm:prSet/>
      <dgm:spPr/>
      <dgm:t>
        <a:bodyPr/>
        <a:lstStyle/>
        <a:p>
          <a:endParaRPr lang="pt-BR" sz="1400">
            <a:solidFill>
              <a:srgbClr val="000000"/>
            </a:solidFill>
          </a:endParaRPr>
        </a:p>
      </dgm:t>
    </dgm:pt>
    <dgm:pt modelId="{3FC71163-2F61-43BF-9CD5-351F154240E7}">
      <dgm:prSet phldrT="[Texto]" custT="1"/>
      <dgm:spPr/>
      <dgm:t>
        <a:bodyPr/>
        <a:lstStyle/>
        <a:p>
          <a:r>
            <a:rPr lang="pt-BR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Preenchimento de Planos de Ação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13F62E-4743-4DBE-B97A-4B861640ABF5}" type="parTrans" cxnId="{B8CCAEEA-E646-435B-B06E-FD2A4AD878A7}">
      <dgm:prSet/>
      <dgm:spPr/>
      <dgm:t>
        <a:bodyPr/>
        <a:lstStyle/>
        <a:p>
          <a:endParaRPr lang="pt-BR" sz="1400">
            <a:solidFill>
              <a:srgbClr val="000000"/>
            </a:solidFill>
          </a:endParaRPr>
        </a:p>
      </dgm:t>
    </dgm:pt>
    <dgm:pt modelId="{E8649B0D-EEF3-4D48-9824-31FB6A078859}" type="sibTrans" cxnId="{B8CCAEEA-E646-435B-B06E-FD2A4AD878A7}">
      <dgm:prSet/>
      <dgm:spPr/>
      <dgm:t>
        <a:bodyPr/>
        <a:lstStyle/>
        <a:p>
          <a:endParaRPr lang="pt-BR" sz="1400">
            <a:solidFill>
              <a:srgbClr val="000000"/>
            </a:solidFill>
          </a:endParaRPr>
        </a:p>
      </dgm:t>
    </dgm:pt>
    <dgm:pt modelId="{6A318146-E0C3-478F-B0B7-80592A38DFD9}">
      <dgm:prSet phldrT="[Texto]" custT="1"/>
      <dgm:spPr/>
      <dgm:t>
        <a:bodyPr/>
        <a:lstStyle/>
        <a:p>
          <a:r>
            <a:rPr lang="pt-BR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Repasses de Recursos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E9B12F-4057-4F2C-8339-ADA7A91FAF20}" type="parTrans" cxnId="{0993D4D1-D94E-4BD0-A64F-766CA1AAA6C1}">
      <dgm:prSet/>
      <dgm:spPr/>
      <dgm:t>
        <a:bodyPr/>
        <a:lstStyle/>
        <a:p>
          <a:endParaRPr lang="pt-BR" sz="1400">
            <a:solidFill>
              <a:srgbClr val="000000"/>
            </a:solidFill>
          </a:endParaRPr>
        </a:p>
      </dgm:t>
    </dgm:pt>
    <dgm:pt modelId="{C8C85F89-2421-410E-ABF4-BAE20845A027}" type="sibTrans" cxnId="{0993D4D1-D94E-4BD0-A64F-766CA1AAA6C1}">
      <dgm:prSet/>
      <dgm:spPr/>
      <dgm:t>
        <a:bodyPr/>
        <a:lstStyle/>
        <a:p>
          <a:endParaRPr lang="pt-BR" sz="1400">
            <a:solidFill>
              <a:srgbClr val="000000"/>
            </a:solidFill>
          </a:endParaRPr>
        </a:p>
      </dgm:t>
    </dgm:pt>
    <dgm:pt modelId="{57CCA7EA-50E1-4D5B-A514-88BBA0405C1A}">
      <dgm:prSet phldrT="[Texto]" custT="1"/>
      <dgm:spPr/>
      <dgm:t>
        <a:bodyPr/>
        <a:lstStyle/>
        <a:p>
          <a:r>
            <a:rPr lang="pt-BR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Preenchimento de Acompanhamento Físico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3A1980-807C-4721-8B17-2255005AD535}" type="parTrans" cxnId="{7814F234-0933-4C33-AAE4-4C42B3584DD3}">
      <dgm:prSet/>
      <dgm:spPr/>
      <dgm:t>
        <a:bodyPr/>
        <a:lstStyle/>
        <a:p>
          <a:endParaRPr lang="pt-BR" sz="1400">
            <a:solidFill>
              <a:srgbClr val="000000"/>
            </a:solidFill>
          </a:endParaRPr>
        </a:p>
      </dgm:t>
    </dgm:pt>
    <dgm:pt modelId="{AFCE1021-DF94-4551-BC1F-BCD553E23056}" type="sibTrans" cxnId="{7814F234-0933-4C33-AAE4-4C42B3584DD3}">
      <dgm:prSet/>
      <dgm:spPr/>
      <dgm:t>
        <a:bodyPr/>
        <a:lstStyle/>
        <a:p>
          <a:endParaRPr lang="pt-BR" sz="1400">
            <a:solidFill>
              <a:srgbClr val="000000"/>
            </a:solidFill>
          </a:endParaRPr>
        </a:p>
      </dgm:t>
    </dgm:pt>
    <dgm:pt modelId="{FAB92EEC-8A06-48B1-AFE5-3E604B6219A1}">
      <dgm:prSet phldrT="[Texto]" custT="1"/>
      <dgm:spPr/>
      <dgm:t>
        <a:bodyPr/>
        <a:lstStyle/>
        <a:p>
          <a:r>
            <a:rPr lang="pt-BR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Demonstrativo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180004-3D79-4068-96FA-9A269FF43791}" type="parTrans" cxnId="{C1F68B5C-093F-419A-BA39-5CB40998AB6A}">
      <dgm:prSet/>
      <dgm:spPr/>
      <dgm:t>
        <a:bodyPr/>
        <a:lstStyle/>
        <a:p>
          <a:endParaRPr lang="pt-BR" sz="1400">
            <a:solidFill>
              <a:srgbClr val="000000"/>
            </a:solidFill>
          </a:endParaRPr>
        </a:p>
      </dgm:t>
    </dgm:pt>
    <dgm:pt modelId="{1449B31B-23FD-4332-8A4A-3BD37EE3257B}" type="sibTrans" cxnId="{C1F68B5C-093F-419A-BA39-5CB40998AB6A}">
      <dgm:prSet/>
      <dgm:spPr/>
      <dgm:t>
        <a:bodyPr/>
        <a:lstStyle/>
        <a:p>
          <a:endParaRPr lang="pt-BR" sz="1400">
            <a:solidFill>
              <a:srgbClr val="000000"/>
            </a:solidFill>
          </a:endParaRPr>
        </a:p>
      </dgm:t>
    </dgm:pt>
    <dgm:pt modelId="{DD5A39C9-DF1C-40DC-8044-23D8D561DE56}" type="pres">
      <dgm:prSet presAssocID="{DA3FE770-2FE8-4045-A4AF-4D2813D551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CA4EBB5-6580-4973-8593-F0B9036859BF}" type="pres">
      <dgm:prSet presAssocID="{DA3FE770-2FE8-4045-A4AF-4D2813D551C4}" presName="cycle" presStyleCnt="0"/>
      <dgm:spPr/>
    </dgm:pt>
    <dgm:pt modelId="{0E5FB761-6729-4E9B-807A-DD8C0A52E3DE}" type="pres">
      <dgm:prSet presAssocID="{31EC81E3-338B-4031-ACBC-C2AE28221264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E4A5D07-147C-461D-897A-669E7DDEA856}" type="pres">
      <dgm:prSet presAssocID="{36BF8388-576E-4ABB-9A58-0EF83E2B4188}" presName="sibTransFirstNode" presStyleLbl="bgShp" presStyleIdx="0" presStyleCnt="1"/>
      <dgm:spPr/>
      <dgm:t>
        <a:bodyPr/>
        <a:lstStyle/>
        <a:p>
          <a:endParaRPr lang="pt-BR"/>
        </a:p>
      </dgm:t>
    </dgm:pt>
    <dgm:pt modelId="{47B4AD98-180D-41D7-89A5-87CD25C48983}" type="pres">
      <dgm:prSet presAssocID="{3FC71163-2F61-43BF-9CD5-351F154240E7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71D1CCD-33FF-4011-9E00-8E444095FF09}" type="pres">
      <dgm:prSet presAssocID="{6A318146-E0C3-478F-B0B7-80592A38DFD9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E15E4EA-F5B1-4ECF-8B16-A22852D28705}" type="pres">
      <dgm:prSet presAssocID="{57CCA7EA-50E1-4D5B-A514-88BBA0405C1A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20F01E8-665D-4CD4-8615-7B81A7BE3B00}" type="pres">
      <dgm:prSet presAssocID="{FAB92EEC-8A06-48B1-AFE5-3E604B6219A1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7E67018-CF72-416E-A5AD-A147930E3D09}" srcId="{DA3FE770-2FE8-4045-A4AF-4D2813D551C4}" destId="{31EC81E3-338B-4031-ACBC-C2AE28221264}" srcOrd="0" destOrd="0" parTransId="{7CDBED59-2710-4F6B-9838-94B1415E638E}" sibTransId="{36BF8388-576E-4ABB-9A58-0EF83E2B4188}"/>
    <dgm:cxn modelId="{8FCB0F41-97BA-4AC4-8C54-CF5160A9C4FD}" type="presOf" srcId="{FAB92EEC-8A06-48B1-AFE5-3E604B6219A1}" destId="{D20F01E8-665D-4CD4-8615-7B81A7BE3B00}" srcOrd="0" destOrd="0" presId="urn:microsoft.com/office/officeart/2005/8/layout/cycle3"/>
    <dgm:cxn modelId="{8067B012-126B-4BF1-982A-5838873C0406}" type="presOf" srcId="{DA3FE770-2FE8-4045-A4AF-4D2813D551C4}" destId="{DD5A39C9-DF1C-40DC-8044-23D8D561DE56}" srcOrd="0" destOrd="0" presId="urn:microsoft.com/office/officeart/2005/8/layout/cycle3"/>
    <dgm:cxn modelId="{F6262CFC-2BD6-4E29-9B34-3FF4882D0E21}" type="presOf" srcId="{31EC81E3-338B-4031-ACBC-C2AE28221264}" destId="{0E5FB761-6729-4E9B-807A-DD8C0A52E3DE}" srcOrd="0" destOrd="0" presId="urn:microsoft.com/office/officeart/2005/8/layout/cycle3"/>
    <dgm:cxn modelId="{E1A26CB4-EFC1-4AF0-9385-35901D522C02}" type="presOf" srcId="{57CCA7EA-50E1-4D5B-A514-88BBA0405C1A}" destId="{5E15E4EA-F5B1-4ECF-8B16-A22852D28705}" srcOrd="0" destOrd="0" presId="urn:microsoft.com/office/officeart/2005/8/layout/cycle3"/>
    <dgm:cxn modelId="{7814F234-0933-4C33-AAE4-4C42B3584DD3}" srcId="{DA3FE770-2FE8-4045-A4AF-4D2813D551C4}" destId="{57CCA7EA-50E1-4D5B-A514-88BBA0405C1A}" srcOrd="3" destOrd="0" parTransId="{753A1980-807C-4721-8B17-2255005AD535}" sibTransId="{AFCE1021-DF94-4551-BC1F-BCD553E23056}"/>
    <dgm:cxn modelId="{2F294A10-593A-41C5-BA7A-4EE9B9AF9967}" type="presOf" srcId="{36BF8388-576E-4ABB-9A58-0EF83E2B4188}" destId="{DE4A5D07-147C-461D-897A-669E7DDEA856}" srcOrd="0" destOrd="0" presId="urn:microsoft.com/office/officeart/2005/8/layout/cycle3"/>
    <dgm:cxn modelId="{B8CCAEEA-E646-435B-B06E-FD2A4AD878A7}" srcId="{DA3FE770-2FE8-4045-A4AF-4D2813D551C4}" destId="{3FC71163-2F61-43BF-9CD5-351F154240E7}" srcOrd="1" destOrd="0" parTransId="{9013F62E-4743-4DBE-B97A-4B861640ABF5}" sibTransId="{E8649B0D-EEF3-4D48-9824-31FB6A078859}"/>
    <dgm:cxn modelId="{D2047E07-EB0F-47B1-A45B-A8AE64FE3150}" type="presOf" srcId="{3FC71163-2F61-43BF-9CD5-351F154240E7}" destId="{47B4AD98-180D-41D7-89A5-87CD25C48983}" srcOrd="0" destOrd="0" presId="urn:microsoft.com/office/officeart/2005/8/layout/cycle3"/>
    <dgm:cxn modelId="{0993D4D1-D94E-4BD0-A64F-766CA1AAA6C1}" srcId="{DA3FE770-2FE8-4045-A4AF-4D2813D551C4}" destId="{6A318146-E0C3-478F-B0B7-80592A38DFD9}" srcOrd="2" destOrd="0" parTransId="{94E9B12F-4057-4F2C-8339-ADA7A91FAF20}" sibTransId="{C8C85F89-2421-410E-ABF4-BAE20845A027}"/>
    <dgm:cxn modelId="{02D1EA1B-FCA5-4AEF-B49D-44908F807BB7}" type="presOf" srcId="{6A318146-E0C3-478F-B0B7-80592A38DFD9}" destId="{771D1CCD-33FF-4011-9E00-8E444095FF09}" srcOrd="0" destOrd="0" presId="urn:microsoft.com/office/officeart/2005/8/layout/cycle3"/>
    <dgm:cxn modelId="{C1F68B5C-093F-419A-BA39-5CB40998AB6A}" srcId="{DA3FE770-2FE8-4045-A4AF-4D2813D551C4}" destId="{FAB92EEC-8A06-48B1-AFE5-3E604B6219A1}" srcOrd="4" destOrd="0" parTransId="{0F180004-3D79-4068-96FA-9A269FF43791}" sibTransId="{1449B31B-23FD-4332-8A4A-3BD37EE3257B}"/>
    <dgm:cxn modelId="{90C447F6-1499-4785-8886-662365CB1C36}" type="presParOf" srcId="{DD5A39C9-DF1C-40DC-8044-23D8D561DE56}" destId="{FCA4EBB5-6580-4973-8593-F0B9036859BF}" srcOrd="0" destOrd="0" presId="urn:microsoft.com/office/officeart/2005/8/layout/cycle3"/>
    <dgm:cxn modelId="{EA465BA4-A94B-4019-A425-2C1E718A6B51}" type="presParOf" srcId="{FCA4EBB5-6580-4973-8593-F0B9036859BF}" destId="{0E5FB761-6729-4E9B-807A-DD8C0A52E3DE}" srcOrd="0" destOrd="0" presId="urn:microsoft.com/office/officeart/2005/8/layout/cycle3"/>
    <dgm:cxn modelId="{8572F09D-0002-4B3F-BBCD-791A3548800C}" type="presParOf" srcId="{FCA4EBB5-6580-4973-8593-F0B9036859BF}" destId="{DE4A5D07-147C-461D-897A-669E7DDEA856}" srcOrd="1" destOrd="0" presId="urn:microsoft.com/office/officeart/2005/8/layout/cycle3"/>
    <dgm:cxn modelId="{8BCA79DE-E324-421D-B5A9-8F79FFD22829}" type="presParOf" srcId="{FCA4EBB5-6580-4973-8593-F0B9036859BF}" destId="{47B4AD98-180D-41D7-89A5-87CD25C48983}" srcOrd="2" destOrd="0" presId="urn:microsoft.com/office/officeart/2005/8/layout/cycle3"/>
    <dgm:cxn modelId="{F66976E3-9123-4946-A94F-BE1B410859ED}" type="presParOf" srcId="{FCA4EBB5-6580-4973-8593-F0B9036859BF}" destId="{771D1CCD-33FF-4011-9E00-8E444095FF09}" srcOrd="3" destOrd="0" presId="urn:microsoft.com/office/officeart/2005/8/layout/cycle3"/>
    <dgm:cxn modelId="{33AFE7F9-DC66-494D-A879-9F70698B561F}" type="presParOf" srcId="{FCA4EBB5-6580-4973-8593-F0B9036859BF}" destId="{5E15E4EA-F5B1-4ECF-8B16-A22852D28705}" srcOrd="4" destOrd="0" presId="urn:microsoft.com/office/officeart/2005/8/layout/cycle3"/>
    <dgm:cxn modelId="{8C33ED80-ABDF-4B75-8C03-5AF5EAC48650}" type="presParOf" srcId="{FCA4EBB5-6580-4973-8593-F0B9036859BF}" destId="{D20F01E8-665D-4CD4-8615-7B81A7BE3B00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893D08-0C4C-47C3-B152-6896484FBE48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pt-BR"/>
        </a:p>
      </dgm:t>
    </dgm:pt>
    <dgm:pt modelId="{D5B0C8E0-35F7-4540-AA28-A9C35F7CB968}">
      <dgm:prSet phldrT="[Texto]"/>
      <dgm:spPr/>
      <dgm:t>
        <a:bodyPr/>
        <a:lstStyle/>
        <a:p>
          <a:r>
            <a:rPr lang="pt-BR" dirty="0"/>
            <a:t>Gestão Estadual</a:t>
          </a:r>
        </a:p>
      </dgm:t>
    </dgm:pt>
    <dgm:pt modelId="{448FDE9B-4FA5-4C39-8695-B00C458F5033}" type="parTrans" cxnId="{714465D1-21C3-4497-914D-08F5AA8E554F}">
      <dgm:prSet/>
      <dgm:spPr/>
      <dgm:t>
        <a:bodyPr/>
        <a:lstStyle/>
        <a:p>
          <a:endParaRPr lang="pt-BR"/>
        </a:p>
      </dgm:t>
    </dgm:pt>
    <dgm:pt modelId="{54902B05-1324-4AED-BF77-C10B23CB6220}" type="sibTrans" cxnId="{714465D1-21C3-4497-914D-08F5AA8E554F}">
      <dgm:prSet/>
      <dgm:spPr/>
      <dgm:t>
        <a:bodyPr/>
        <a:lstStyle/>
        <a:p>
          <a:endParaRPr lang="pt-BR"/>
        </a:p>
      </dgm:t>
    </dgm:pt>
    <dgm:pt modelId="{CD62E8F0-8C67-47B6-9BD2-3B28AEA6CAE8}">
      <dgm:prSet phldrT="[Texto]"/>
      <dgm:spPr/>
      <dgm:t>
        <a:bodyPr/>
        <a:lstStyle/>
        <a:p>
          <a:r>
            <a:rPr lang="pt-BR" dirty="0"/>
            <a:t>Gestão Municipal</a:t>
          </a:r>
        </a:p>
      </dgm:t>
    </dgm:pt>
    <dgm:pt modelId="{6D0CAF68-B069-4C11-9C44-57032EC37532}" type="parTrans" cxnId="{FFE04BB7-69EE-497F-B41C-C7C3D190C7D7}">
      <dgm:prSet/>
      <dgm:spPr/>
      <dgm:t>
        <a:bodyPr/>
        <a:lstStyle/>
        <a:p>
          <a:endParaRPr lang="pt-BR"/>
        </a:p>
      </dgm:t>
    </dgm:pt>
    <dgm:pt modelId="{E85F9015-CEC9-4DCC-95E0-2A94D1CE939D}" type="sibTrans" cxnId="{FFE04BB7-69EE-497F-B41C-C7C3D190C7D7}">
      <dgm:prSet/>
      <dgm:spPr/>
      <dgm:t>
        <a:bodyPr/>
        <a:lstStyle/>
        <a:p>
          <a:endParaRPr lang="pt-BR"/>
        </a:p>
      </dgm:t>
    </dgm:pt>
    <dgm:pt modelId="{2F14CC85-3A76-4778-886D-C8584A8F9631}">
      <dgm:prSet phldrT="[Texto]"/>
      <dgm:spPr/>
      <dgm:t>
        <a:bodyPr/>
        <a:lstStyle/>
        <a:p>
          <a:r>
            <a:rPr lang="pt-BR" dirty="0"/>
            <a:t>Conselho Municipal</a:t>
          </a:r>
        </a:p>
      </dgm:t>
    </dgm:pt>
    <dgm:pt modelId="{B96D573A-BCE8-40B8-910D-853267F1C719}" type="parTrans" cxnId="{C53D8ED4-B575-4D9A-9AAA-668C802485C7}">
      <dgm:prSet/>
      <dgm:spPr/>
      <dgm:t>
        <a:bodyPr/>
        <a:lstStyle/>
        <a:p>
          <a:endParaRPr lang="pt-BR"/>
        </a:p>
      </dgm:t>
    </dgm:pt>
    <dgm:pt modelId="{BC2C1671-704A-4683-A4CB-A76F05B075FB}" type="sibTrans" cxnId="{C53D8ED4-B575-4D9A-9AAA-668C802485C7}">
      <dgm:prSet/>
      <dgm:spPr/>
      <dgm:t>
        <a:bodyPr/>
        <a:lstStyle/>
        <a:p>
          <a:endParaRPr lang="pt-BR"/>
        </a:p>
      </dgm:t>
    </dgm:pt>
    <dgm:pt modelId="{1A7CC84A-79FB-4EED-A5F9-6C81EF6B697F}">
      <dgm:prSet phldrT="[Texto]"/>
      <dgm:spPr/>
      <dgm:t>
        <a:bodyPr/>
        <a:lstStyle/>
        <a:p>
          <a:r>
            <a:rPr lang="pt-BR" dirty="0"/>
            <a:t>Fundo Municipal</a:t>
          </a:r>
        </a:p>
      </dgm:t>
    </dgm:pt>
    <dgm:pt modelId="{DF2D2E9C-2C8F-4FA1-96EE-E2F2FE2DBA18}" type="parTrans" cxnId="{10D16EBF-8376-4A83-8309-B5289D829CEA}">
      <dgm:prSet/>
      <dgm:spPr/>
      <dgm:t>
        <a:bodyPr/>
        <a:lstStyle/>
        <a:p>
          <a:endParaRPr lang="pt-BR"/>
        </a:p>
      </dgm:t>
    </dgm:pt>
    <dgm:pt modelId="{75D5CAE4-6EF3-4E9E-9FD7-B4D3146FA6E3}" type="sibTrans" cxnId="{10D16EBF-8376-4A83-8309-B5289D829CEA}">
      <dgm:prSet/>
      <dgm:spPr/>
      <dgm:t>
        <a:bodyPr/>
        <a:lstStyle/>
        <a:p>
          <a:endParaRPr lang="pt-BR"/>
        </a:p>
      </dgm:t>
    </dgm:pt>
    <dgm:pt modelId="{8653EAC9-E61F-4F29-A78C-66BF59AF225A}">
      <dgm:prSet phldrT="[Texto]"/>
      <dgm:spPr/>
      <dgm:t>
        <a:bodyPr/>
        <a:lstStyle/>
        <a:p>
          <a:r>
            <a:rPr lang="pt-BR" dirty="0"/>
            <a:t>Consulta</a:t>
          </a:r>
        </a:p>
      </dgm:t>
    </dgm:pt>
    <dgm:pt modelId="{64056F40-9479-4C2B-91BA-C9BA2D00BE41}" type="parTrans" cxnId="{CDA392CC-6B70-4F69-811F-6561BDB01A57}">
      <dgm:prSet/>
      <dgm:spPr/>
      <dgm:t>
        <a:bodyPr/>
        <a:lstStyle/>
        <a:p>
          <a:endParaRPr lang="pt-BR"/>
        </a:p>
      </dgm:t>
    </dgm:pt>
    <dgm:pt modelId="{364C9ADF-BE0B-45C3-9511-5808CD018FCC}" type="sibTrans" cxnId="{CDA392CC-6B70-4F69-811F-6561BDB01A57}">
      <dgm:prSet/>
      <dgm:spPr/>
      <dgm:t>
        <a:bodyPr/>
        <a:lstStyle/>
        <a:p>
          <a:endParaRPr lang="pt-BR"/>
        </a:p>
      </dgm:t>
    </dgm:pt>
    <dgm:pt modelId="{7C29A5B2-86E6-4487-A511-526D8CA2DF00}" type="pres">
      <dgm:prSet presAssocID="{F8893D08-0C4C-47C3-B152-6896484FBE4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t-BR"/>
        </a:p>
      </dgm:t>
    </dgm:pt>
    <dgm:pt modelId="{952CF875-8EAF-4071-9835-14FF8340D57C}" type="pres">
      <dgm:prSet presAssocID="{F8893D08-0C4C-47C3-B152-6896484FBE48}" presName="Name1" presStyleCnt="0"/>
      <dgm:spPr/>
    </dgm:pt>
    <dgm:pt modelId="{422F3A34-A18B-45FF-99B7-31D416CBE6CD}" type="pres">
      <dgm:prSet presAssocID="{F8893D08-0C4C-47C3-B152-6896484FBE48}" presName="cycle" presStyleCnt="0"/>
      <dgm:spPr/>
    </dgm:pt>
    <dgm:pt modelId="{2AB8B93C-3101-4524-B496-FCAA95DACB01}" type="pres">
      <dgm:prSet presAssocID="{F8893D08-0C4C-47C3-B152-6896484FBE48}" presName="srcNode" presStyleLbl="node1" presStyleIdx="0" presStyleCnt="5"/>
      <dgm:spPr/>
    </dgm:pt>
    <dgm:pt modelId="{ADCBD1A0-E303-4A93-8803-B3AEC500B75F}" type="pres">
      <dgm:prSet presAssocID="{F8893D08-0C4C-47C3-B152-6896484FBE48}" presName="conn" presStyleLbl="parChTrans1D2" presStyleIdx="0" presStyleCnt="1"/>
      <dgm:spPr/>
      <dgm:t>
        <a:bodyPr/>
        <a:lstStyle/>
        <a:p>
          <a:endParaRPr lang="pt-BR"/>
        </a:p>
      </dgm:t>
    </dgm:pt>
    <dgm:pt modelId="{04110D0D-1F3D-4402-B98F-6684715FDBD7}" type="pres">
      <dgm:prSet presAssocID="{F8893D08-0C4C-47C3-B152-6896484FBE48}" presName="extraNode" presStyleLbl="node1" presStyleIdx="0" presStyleCnt="5"/>
      <dgm:spPr/>
    </dgm:pt>
    <dgm:pt modelId="{D15F4973-4E69-4568-92D3-0883070F648F}" type="pres">
      <dgm:prSet presAssocID="{F8893D08-0C4C-47C3-B152-6896484FBE48}" presName="dstNode" presStyleLbl="node1" presStyleIdx="0" presStyleCnt="5"/>
      <dgm:spPr/>
    </dgm:pt>
    <dgm:pt modelId="{D3AAC591-61C3-4EAB-B7E9-608FB0529D4B}" type="pres">
      <dgm:prSet presAssocID="{D5B0C8E0-35F7-4540-AA28-A9C35F7CB96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9A25DF2-313A-4A94-A2C2-0EB1052036B5}" type="pres">
      <dgm:prSet presAssocID="{D5B0C8E0-35F7-4540-AA28-A9C35F7CB968}" presName="accent_1" presStyleCnt="0"/>
      <dgm:spPr/>
    </dgm:pt>
    <dgm:pt modelId="{B46D5165-11D6-4BFE-B192-F273E2648A77}" type="pres">
      <dgm:prSet presAssocID="{D5B0C8E0-35F7-4540-AA28-A9C35F7CB968}" presName="accentRepeatNode" presStyleLbl="solidFgAcc1" presStyleIdx="0" presStyleCnt="5"/>
      <dgm:spPr/>
    </dgm:pt>
    <dgm:pt modelId="{D385AAC3-9FCC-4BB8-93BD-63620A3AA2C5}" type="pres">
      <dgm:prSet presAssocID="{CD62E8F0-8C67-47B6-9BD2-3B28AEA6CAE8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C1591A8-9250-444D-9CA5-7E676B5A4A80}" type="pres">
      <dgm:prSet presAssocID="{CD62E8F0-8C67-47B6-9BD2-3B28AEA6CAE8}" presName="accent_2" presStyleCnt="0"/>
      <dgm:spPr/>
    </dgm:pt>
    <dgm:pt modelId="{677B5451-ED08-4B9E-8CA3-8497CF7C0833}" type="pres">
      <dgm:prSet presAssocID="{CD62E8F0-8C67-47B6-9BD2-3B28AEA6CAE8}" presName="accentRepeatNode" presStyleLbl="solidFgAcc1" presStyleIdx="1" presStyleCnt="5"/>
      <dgm:spPr/>
    </dgm:pt>
    <dgm:pt modelId="{449153B3-634A-479D-B676-5E93D0FB05E3}" type="pres">
      <dgm:prSet presAssocID="{2F14CC85-3A76-4778-886D-C8584A8F9631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049AE6A-F4EA-4517-AB28-E0493F17BD53}" type="pres">
      <dgm:prSet presAssocID="{2F14CC85-3A76-4778-886D-C8584A8F9631}" presName="accent_3" presStyleCnt="0"/>
      <dgm:spPr/>
    </dgm:pt>
    <dgm:pt modelId="{9D3CBB75-3C94-4C83-96DF-14D2B802382B}" type="pres">
      <dgm:prSet presAssocID="{2F14CC85-3A76-4778-886D-C8584A8F9631}" presName="accentRepeatNode" presStyleLbl="solidFgAcc1" presStyleIdx="2" presStyleCnt="5"/>
      <dgm:spPr/>
    </dgm:pt>
    <dgm:pt modelId="{EA5C2B4C-341A-4FF5-97AC-3B622AC3516E}" type="pres">
      <dgm:prSet presAssocID="{1A7CC84A-79FB-4EED-A5F9-6C81EF6B697F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2D47543-4D1C-48F8-84D0-0F83F85E4304}" type="pres">
      <dgm:prSet presAssocID="{1A7CC84A-79FB-4EED-A5F9-6C81EF6B697F}" presName="accent_4" presStyleCnt="0"/>
      <dgm:spPr/>
    </dgm:pt>
    <dgm:pt modelId="{2A06C17F-2B37-4956-B9D1-FA2815107FA4}" type="pres">
      <dgm:prSet presAssocID="{1A7CC84A-79FB-4EED-A5F9-6C81EF6B697F}" presName="accentRepeatNode" presStyleLbl="solidFgAcc1" presStyleIdx="3" presStyleCnt="5"/>
      <dgm:spPr/>
    </dgm:pt>
    <dgm:pt modelId="{AABECCC4-F415-4C99-94FB-7B8C50DD7B83}" type="pres">
      <dgm:prSet presAssocID="{8653EAC9-E61F-4F29-A78C-66BF59AF225A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893672E-5B0D-4EA9-BB1C-A7E8DC54775F}" type="pres">
      <dgm:prSet presAssocID="{8653EAC9-E61F-4F29-A78C-66BF59AF225A}" presName="accent_5" presStyleCnt="0"/>
      <dgm:spPr/>
    </dgm:pt>
    <dgm:pt modelId="{918B5FD4-49D2-454C-8F95-B30757D449A5}" type="pres">
      <dgm:prSet presAssocID="{8653EAC9-E61F-4F29-A78C-66BF59AF225A}" presName="accentRepeatNode" presStyleLbl="solidFgAcc1" presStyleIdx="4" presStyleCnt="5"/>
      <dgm:spPr/>
    </dgm:pt>
  </dgm:ptLst>
  <dgm:cxnLst>
    <dgm:cxn modelId="{F1B39F19-B080-409D-B16A-78DF068A6FB7}" type="presOf" srcId="{1A7CC84A-79FB-4EED-A5F9-6C81EF6B697F}" destId="{EA5C2B4C-341A-4FF5-97AC-3B622AC3516E}" srcOrd="0" destOrd="0" presId="urn:microsoft.com/office/officeart/2008/layout/VerticalCurvedList"/>
    <dgm:cxn modelId="{CDA392CC-6B70-4F69-811F-6561BDB01A57}" srcId="{F8893D08-0C4C-47C3-B152-6896484FBE48}" destId="{8653EAC9-E61F-4F29-A78C-66BF59AF225A}" srcOrd="4" destOrd="0" parTransId="{64056F40-9479-4C2B-91BA-C9BA2D00BE41}" sibTransId="{364C9ADF-BE0B-45C3-9511-5808CD018FCC}"/>
    <dgm:cxn modelId="{C53D8ED4-B575-4D9A-9AAA-668C802485C7}" srcId="{F8893D08-0C4C-47C3-B152-6896484FBE48}" destId="{2F14CC85-3A76-4778-886D-C8584A8F9631}" srcOrd="2" destOrd="0" parTransId="{B96D573A-BCE8-40B8-910D-853267F1C719}" sibTransId="{BC2C1671-704A-4683-A4CB-A76F05B075FB}"/>
    <dgm:cxn modelId="{10D16EBF-8376-4A83-8309-B5289D829CEA}" srcId="{F8893D08-0C4C-47C3-B152-6896484FBE48}" destId="{1A7CC84A-79FB-4EED-A5F9-6C81EF6B697F}" srcOrd="3" destOrd="0" parTransId="{DF2D2E9C-2C8F-4FA1-96EE-E2F2FE2DBA18}" sibTransId="{75D5CAE4-6EF3-4E9E-9FD7-B4D3146FA6E3}"/>
    <dgm:cxn modelId="{FFE04BB7-69EE-497F-B41C-C7C3D190C7D7}" srcId="{F8893D08-0C4C-47C3-B152-6896484FBE48}" destId="{CD62E8F0-8C67-47B6-9BD2-3B28AEA6CAE8}" srcOrd="1" destOrd="0" parTransId="{6D0CAF68-B069-4C11-9C44-57032EC37532}" sibTransId="{E85F9015-CEC9-4DCC-95E0-2A94D1CE939D}"/>
    <dgm:cxn modelId="{9990335C-BDA4-4605-837F-47E496920FC5}" type="presOf" srcId="{8653EAC9-E61F-4F29-A78C-66BF59AF225A}" destId="{AABECCC4-F415-4C99-94FB-7B8C50DD7B83}" srcOrd="0" destOrd="0" presId="urn:microsoft.com/office/officeart/2008/layout/VerticalCurvedList"/>
    <dgm:cxn modelId="{A1F3EE04-7F45-4996-92A2-0750094C330E}" type="presOf" srcId="{D5B0C8E0-35F7-4540-AA28-A9C35F7CB968}" destId="{D3AAC591-61C3-4EAB-B7E9-608FB0529D4B}" srcOrd="0" destOrd="0" presId="urn:microsoft.com/office/officeart/2008/layout/VerticalCurvedList"/>
    <dgm:cxn modelId="{A6DA49B4-D6DB-4507-BA3B-66AF3B14560E}" type="presOf" srcId="{F8893D08-0C4C-47C3-B152-6896484FBE48}" destId="{7C29A5B2-86E6-4487-A511-526D8CA2DF00}" srcOrd="0" destOrd="0" presId="urn:microsoft.com/office/officeart/2008/layout/VerticalCurvedList"/>
    <dgm:cxn modelId="{714465D1-21C3-4497-914D-08F5AA8E554F}" srcId="{F8893D08-0C4C-47C3-B152-6896484FBE48}" destId="{D5B0C8E0-35F7-4540-AA28-A9C35F7CB968}" srcOrd="0" destOrd="0" parTransId="{448FDE9B-4FA5-4C39-8695-B00C458F5033}" sibTransId="{54902B05-1324-4AED-BF77-C10B23CB6220}"/>
    <dgm:cxn modelId="{31AC7E14-6CCD-4450-863B-300AF8C53708}" type="presOf" srcId="{2F14CC85-3A76-4778-886D-C8584A8F9631}" destId="{449153B3-634A-479D-B676-5E93D0FB05E3}" srcOrd="0" destOrd="0" presId="urn:microsoft.com/office/officeart/2008/layout/VerticalCurvedList"/>
    <dgm:cxn modelId="{D6585C8A-531A-4AEF-9830-5B8E6A65B1D7}" type="presOf" srcId="{54902B05-1324-4AED-BF77-C10B23CB6220}" destId="{ADCBD1A0-E303-4A93-8803-B3AEC500B75F}" srcOrd="0" destOrd="0" presId="urn:microsoft.com/office/officeart/2008/layout/VerticalCurvedList"/>
    <dgm:cxn modelId="{0A0384E4-1885-44FB-A8D9-BCFB5A1A400E}" type="presOf" srcId="{CD62E8F0-8C67-47B6-9BD2-3B28AEA6CAE8}" destId="{D385AAC3-9FCC-4BB8-93BD-63620A3AA2C5}" srcOrd="0" destOrd="0" presId="urn:microsoft.com/office/officeart/2008/layout/VerticalCurvedList"/>
    <dgm:cxn modelId="{7ED83385-9D95-4E2B-A295-0EE0B8EAA512}" type="presParOf" srcId="{7C29A5B2-86E6-4487-A511-526D8CA2DF00}" destId="{952CF875-8EAF-4071-9835-14FF8340D57C}" srcOrd="0" destOrd="0" presId="urn:microsoft.com/office/officeart/2008/layout/VerticalCurvedList"/>
    <dgm:cxn modelId="{9708E0EC-50C4-4C69-AD8A-5C86B04A43E6}" type="presParOf" srcId="{952CF875-8EAF-4071-9835-14FF8340D57C}" destId="{422F3A34-A18B-45FF-99B7-31D416CBE6CD}" srcOrd="0" destOrd="0" presId="urn:microsoft.com/office/officeart/2008/layout/VerticalCurvedList"/>
    <dgm:cxn modelId="{B9F3E91E-44F1-45DE-8BB9-9DF0AFDFB0C4}" type="presParOf" srcId="{422F3A34-A18B-45FF-99B7-31D416CBE6CD}" destId="{2AB8B93C-3101-4524-B496-FCAA95DACB01}" srcOrd="0" destOrd="0" presId="urn:microsoft.com/office/officeart/2008/layout/VerticalCurvedList"/>
    <dgm:cxn modelId="{8AAE1855-E8B8-4331-A513-93679BE1175F}" type="presParOf" srcId="{422F3A34-A18B-45FF-99B7-31D416CBE6CD}" destId="{ADCBD1A0-E303-4A93-8803-B3AEC500B75F}" srcOrd="1" destOrd="0" presId="urn:microsoft.com/office/officeart/2008/layout/VerticalCurvedList"/>
    <dgm:cxn modelId="{9191938C-540D-46C0-A601-409C9362B760}" type="presParOf" srcId="{422F3A34-A18B-45FF-99B7-31D416CBE6CD}" destId="{04110D0D-1F3D-4402-B98F-6684715FDBD7}" srcOrd="2" destOrd="0" presId="urn:microsoft.com/office/officeart/2008/layout/VerticalCurvedList"/>
    <dgm:cxn modelId="{DEAD4B1E-6567-44AB-BA20-0A6681376A19}" type="presParOf" srcId="{422F3A34-A18B-45FF-99B7-31D416CBE6CD}" destId="{D15F4973-4E69-4568-92D3-0883070F648F}" srcOrd="3" destOrd="0" presId="urn:microsoft.com/office/officeart/2008/layout/VerticalCurvedList"/>
    <dgm:cxn modelId="{2188B473-0500-44E7-B92B-437967C77A54}" type="presParOf" srcId="{952CF875-8EAF-4071-9835-14FF8340D57C}" destId="{D3AAC591-61C3-4EAB-B7E9-608FB0529D4B}" srcOrd="1" destOrd="0" presId="urn:microsoft.com/office/officeart/2008/layout/VerticalCurvedList"/>
    <dgm:cxn modelId="{E8E788BE-046F-4102-A26E-B65C91705811}" type="presParOf" srcId="{952CF875-8EAF-4071-9835-14FF8340D57C}" destId="{59A25DF2-313A-4A94-A2C2-0EB1052036B5}" srcOrd="2" destOrd="0" presId="urn:microsoft.com/office/officeart/2008/layout/VerticalCurvedList"/>
    <dgm:cxn modelId="{7CDD8D0A-CD10-446F-BEBD-762D86593FA8}" type="presParOf" srcId="{59A25DF2-313A-4A94-A2C2-0EB1052036B5}" destId="{B46D5165-11D6-4BFE-B192-F273E2648A77}" srcOrd="0" destOrd="0" presId="urn:microsoft.com/office/officeart/2008/layout/VerticalCurvedList"/>
    <dgm:cxn modelId="{F57045DA-D0DF-4590-B34D-9FBFBF193D5E}" type="presParOf" srcId="{952CF875-8EAF-4071-9835-14FF8340D57C}" destId="{D385AAC3-9FCC-4BB8-93BD-63620A3AA2C5}" srcOrd="3" destOrd="0" presId="urn:microsoft.com/office/officeart/2008/layout/VerticalCurvedList"/>
    <dgm:cxn modelId="{A260C9AB-21A8-42F7-923C-2241E6D04929}" type="presParOf" srcId="{952CF875-8EAF-4071-9835-14FF8340D57C}" destId="{CC1591A8-9250-444D-9CA5-7E676B5A4A80}" srcOrd="4" destOrd="0" presId="urn:microsoft.com/office/officeart/2008/layout/VerticalCurvedList"/>
    <dgm:cxn modelId="{856F2583-840C-4742-9BA8-BFEF229ADD7E}" type="presParOf" srcId="{CC1591A8-9250-444D-9CA5-7E676B5A4A80}" destId="{677B5451-ED08-4B9E-8CA3-8497CF7C0833}" srcOrd="0" destOrd="0" presId="urn:microsoft.com/office/officeart/2008/layout/VerticalCurvedList"/>
    <dgm:cxn modelId="{8DB3944C-4324-484E-9DD6-5E1E13FCFD0B}" type="presParOf" srcId="{952CF875-8EAF-4071-9835-14FF8340D57C}" destId="{449153B3-634A-479D-B676-5E93D0FB05E3}" srcOrd="5" destOrd="0" presId="urn:microsoft.com/office/officeart/2008/layout/VerticalCurvedList"/>
    <dgm:cxn modelId="{DF074F1F-200E-476B-B41A-D89C490A9F5F}" type="presParOf" srcId="{952CF875-8EAF-4071-9835-14FF8340D57C}" destId="{D049AE6A-F4EA-4517-AB28-E0493F17BD53}" srcOrd="6" destOrd="0" presId="urn:microsoft.com/office/officeart/2008/layout/VerticalCurvedList"/>
    <dgm:cxn modelId="{BB9EAD45-AD40-4014-A56E-1EC4C1D47631}" type="presParOf" srcId="{D049AE6A-F4EA-4517-AB28-E0493F17BD53}" destId="{9D3CBB75-3C94-4C83-96DF-14D2B802382B}" srcOrd="0" destOrd="0" presId="urn:microsoft.com/office/officeart/2008/layout/VerticalCurvedList"/>
    <dgm:cxn modelId="{2DCB53E8-AAAD-4C5D-9998-32FEF5FCA56B}" type="presParOf" srcId="{952CF875-8EAF-4071-9835-14FF8340D57C}" destId="{EA5C2B4C-341A-4FF5-97AC-3B622AC3516E}" srcOrd="7" destOrd="0" presId="urn:microsoft.com/office/officeart/2008/layout/VerticalCurvedList"/>
    <dgm:cxn modelId="{389E2DF5-F3F6-41A9-BCF2-D6F8C2DBF0FF}" type="presParOf" srcId="{952CF875-8EAF-4071-9835-14FF8340D57C}" destId="{12D47543-4D1C-48F8-84D0-0F83F85E4304}" srcOrd="8" destOrd="0" presId="urn:microsoft.com/office/officeart/2008/layout/VerticalCurvedList"/>
    <dgm:cxn modelId="{31A28DFC-F611-4F60-BC80-A1424AA3F317}" type="presParOf" srcId="{12D47543-4D1C-48F8-84D0-0F83F85E4304}" destId="{2A06C17F-2B37-4956-B9D1-FA2815107FA4}" srcOrd="0" destOrd="0" presId="urn:microsoft.com/office/officeart/2008/layout/VerticalCurvedList"/>
    <dgm:cxn modelId="{3E682E91-6641-449E-94CE-74EB790F3EA6}" type="presParOf" srcId="{952CF875-8EAF-4071-9835-14FF8340D57C}" destId="{AABECCC4-F415-4C99-94FB-7B8C50DD7B83}" srcOrd="9" destOrd="0" presId="urn:microsoft.com/office/officeart/2008/layout/VerticalCurvedList"/>
    <dgm:cxn modelId="{36BFCBC5-018D-4D89-BDE1-402878D7174B}" type="presParOf" srcId="{952CF875-8EAF-4071-9835-14FF8340D57C}" destId="{E893672E-5B0D-4EA9-BB1C-A7E8DC54775F}" srcOrd="10" destOrd="0" presId="urn:microsoft.com/office/officeart/2008/layout/VerticalCurvedList"/>
    <dgm:cxn modelId="{2E3BBDB3-7BEE-4AD1-8021-6DE656171CB1}" type="presParOf" srcId="{E893672E-5B0D-4EA9-BB1C-A7E8DC54775F}" destId="{918B5FD4-49D2-454C-8F95-B30757D449A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A5D07-147C-461D-897A-669E7DDEA856}">
      <dsp:nvSpPr>
        <dsp:cNvPr id="0" name=""/>
        <dsp:cNvSpPr/>
      </dsp:nvSpPr>
      <dsp:spPr>
        <a:xfrm>
          <a:off x="710532" y="110290"/>
          <a:ext cx="5175117" cy="5175117"/>
        </a:xfrm>
        <a:prstGeom prst="circularArrow">
          <a:avLst>
            <a:gd name="adj1" fmla="val 5544"/>
            <a:gd name="adj2" fmla="val 330680"/>
            <a:gd name="adj3" fmla="val 13801751"/>
            <a:gd name="adj4" fmla="val 17370267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5FB761-6729-4E9B-807A-DD8C0A52E3DE}">
      <dsp:nvSpPr>
        <dsp:cNvPr id="0" name=""/>
        <dsp:cNvSpPr/>
      </dsp:nvSpPr>
      <dsp:spPr>
        <a:xfrm>
          <a:off x="2099956" y="141187"/>
          <a:ext cx="2396269" cy="11981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Partilha de Recursos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58444" y="199675"/>
        <a:ext cx="2279293" cy="1081158"/>
      </dsp:txXfrm>
    </dsp:sp>
    <dsp:sp modelId="{47B4AD98-180D-41D7-89A5-87CD25C48983}">
      <dsp:nvSpPr>
        <dsp:cNvPr id="0" name=""/>
        <dsp:cNvSpPr/>
      </dsp:nvSpPr>
      <dsp:spPr>
        <a:xfrm>
          <a:off x="4198817" y="1666099"/>
          <a:ext cx="2396269" cy="11981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Preenchimento de Planos de Ação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57305" y="1724587"/>
        <a:ext cx="2279293" cy="1081158"/>
      </dsp:txXfrm>
    </dsp:sp>
    <dsp:sp modelId="{771D1CCD-33FF-4011-9E00-8E444095FF09}">
      <dsp:nvSpPr>
        <dsp:cNvPr id="0" name=""/>
        <dsp:cNvSpPr/>
      </dsp:nvSpPr>
      <dsp:spPr>
        <a:xfrm>
          <a:off x="3397124" y="4133458"/>
          <a:ext cx="2396269" cy="11981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Repasses de Recursos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55612" y="4191946"/>
        <a:ext cx="2279293" cy="1081158"/>
      </dsp:txXfrm>
    </dsp:sp>
    <dsp:sp modelId="{5E15E4EA-F5B1-4ECF-8B16-A22852D28705}">
      <dsp:nvSpPr>
        <dsp:cNvPr id="0" name=""/>
        <dsp:cNvSpPr/>
      </dsp:nvSpPr>
      <dsp:spPr>
        <a:xfrm>
          <a:off x="802789" y="4133458"/>
          <a:ext cx="2396269" cy="11981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Preenchimento de Acompanhamento Físico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61277" y="4191946"/>
        <a:ext cx="2279293" cy="1081158"/>
      </dsp:txXfrm>
    </dsp:sp>
    <dsp:sp modelId="{D20F01E8-665D-4CD4-8615-7B81A7BE3B00}">
      <dsp:nvSpPr>
        <dsp:cNvPr id="0" name=""/>
        <dsp:cNvSpPr/>
      </dsp:nvSpPr>
      <dsp:spPr>
        <a:xfrm>
          <a:off x="1095" y="1666099"/>
          <a:ext cx="2396269" cy="11981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Demonstrativo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583" y="1724587"/>
        <a:ext cx="2279293" cy="10811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BD1A0-E303-4A93-8803-B3AEC500B75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AAC591-61C3-4EAB-B7E9-608FB0529D4B}">
      <dsp:nvSpPr>
        <dsp:cNvPr id="0" name=""/>
        <dsp:cNvSpPr/>
      </dsp:nvSpPr>
      <dsp:spPr>
        <a:xfrm>
          <a:off x="509717" y="338558"/>
          <a:ext cx="6017700" cy="67755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 dirty="0"/>
            <a:t>Gestão Estadual</a:t>
          </a:r>
        </a:p>
      </dsp:txBody>
      <dsp:txXfrm>
        <a:off x="509717" y="338558"/>
        <a:ext cx="6017700" cy="677550"/>
      </dsp:txXfrm>
    </dsp:sp>
    <dsp:sp modelId="{B46D5165-11D6-4BFE-B192-F273E2648A77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385AAC3-9FCC-4BB8-93BD-63620A3AA2C5}">
      <dsp:nvSpPr>
        <dsp:cNvPr id="0" name=""/>
        <dsp:cNvSpPr/>
      </dsp:nvSpPr>
      <dsp:spPr>
        <a:xfrm>
          <a:off x="995230" y="1354558"/>
          <a:ext cx="5532187" cy="67755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76561"/>
                <a:satOff val="-1098"/>
                <a:lumOff val="6404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76561"/>
                <a:satOff val="-1098"/>
                <a:lumOff val="6404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76561"/>
                <a:satOff val="-1098"/>
                <a:lumOff val="640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 dirty="0"/>
            <a:t>Gestão Municipal</a:t>
          </a:r>
        </a:p>
      </dsp:txBody>
      <dsp:txXfrm>
        <a:off x="995230" y="1354558"/>
        <a:ext cx="5532187" cy="677550"/>
      </dsp:txXfrm>
    </dsp:sp>
    <dsp:sp modelId="{677B5451-ED08-4B9E-8CA3-8497CF7C0833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76561"/>
              <a:satOff val="-1098"/>
              <a:lumOff val="640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9153B3-634A-479D-B676-5E93D0FB05E3}">
      <dsp:nvSpPr>
        <dsp:cNvPr id="0" name=""/>
        <dsp:cNvSpPr/>
      </dsp:nvSpPr>
      <dsp:spPr>
        <a:xfrm>
          <a:off x="1144243" y="2370558"/>
          <a:ext cx="5383174" cy="67755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53123"/>
                <a:satOff val="-2196"/>
                <a:lumOff val="12807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 dirty="0"/>
            <a:t>Conselho Municipal</a:t>
          </a:r>
        </a:p>
      </dsp:txBody>
      <dsp:txXfrm>
        <a:off x="1144243" y="2370558"/>
        <a:ext cx="5383174" cy="677550"/>
      </dsp:txXfrm>
    </dsp:sp>
    <dsp:sp modelId="{9D3CBB75-3C94-4C83-96DF-14D2B802382B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153123"/>
              <a:satOff val="-2196"/>
              <a:lumOff val="1280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5C2B4C-341A-4FF5-97AC-3B622AC3516E}">
      <dsp:nvSpPr>
        <dsp:cNvPr id="0" name=""/>
        <dsp:cNvSpPr/>
      </dsp:nvSpPr>
      <dsp:spPr>
        <a:xfrm>
          <a:off x="995230" y="3386558"/>
          <a:ext cx="5532187" cy="67755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229684"/>
                <a:satOff val="-3294"/>
                <a:lumOff val="19211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29684"/>
                <a:satOff val="-3294"/>
                <a:lumOff val="19211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29684"/>
                <a:satOff val="-3294"/>
                <a:lumOff val="192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 dirty="0"/>
            <a:t>Fundo Municipal</a:t>
          </a:r>
        </a:p>
      </dsp:txBody>
      <dsp:txXfrm>
        <a:off x="995230" y="3386558"/>
        <a:ext cx="5532187" cy="677550"/>
      </dsp:txXfrm>
    </dsp:sp>
    <dsp:sp modelId="{2A06C17F-2B37-4956-B9D1-FA2815107FA4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229684"/>
              <a:satOff val="-3294"/>
              <a:lumOff val="1921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ABECCC4-F415-4C99-94FB-7B8C50DD7B83}">
      <dsp:nvSpPr>
        <dsp:cNvPr id="0" name=""/>
        <dsp:cNvSpPr/>
      </dsp:nvSpPr>
      <dsp:spPr>
        <a:xfrm>
          <a:off x="509717" y="4402558"/>
          <a:ext cx="6017700" cy="67755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06246"/>
                <a:satOff val="-4392"/>
                <a:lumOff val="2561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 dirty="0"/>
            <a:t>Consulta</a:t>
          </a:r>
        </a:p>
      </dsp:txBody>
      <dsp:txXfrm>
        <a:off x="509717" y="4402558"/>
        <a:ext cx="6017700" cy="677550"/>
      </dsp:txXfrm>
    </dsp:sp>
    <dsp:sp modelId="{918B5FD4-49D2-454C-8F95-B30757D449A5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306246"/>
              <a:satOff val="-4392"/>
              <a:lumOff val="256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0A0B8437-B5FA-4F6D-AE14-70AE1166D4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53A00F44-DA0B-40EA-8F4F-10430234293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E7EF38F-5317-4F81-9FA7-9BD2444400AD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xmlns="" id="{192285EB-D4EF-43CE-83D5-4F5A9C5B2D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122613" y="509588"/>
            <a:ext cx="36814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xmlns="" id="{DFDFCC52-EC66-4F50-AD6C-70AEB61F00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2262" cy="3059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12B90AFE-298F-4B0D-A692-A3E0D482058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9EC82CA2-E7FD-4461-A1B4-317B80F745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8F07E35-E1A3-47B8-B9F2-7C5034DF5BAC}" type="slidenum">
              <a:rPr lang="pt-BR" altLang="en-US"/>
              <a:pPr/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dirty="0"/>
              <a:t>Comparado com 2017, houve redução na Bahia no número de famílias/pessoas beneficiárias do PBF, sendo 5.172.659 pessoas (redução de 192.771 pessoas) e 1.772.853 famílias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07E35-E1A3-47B8-B9F2-7C5034DF5BAC}" type="slidenum">
              <a:rPr lang="pt-BR" altLang="en-US" smtClean="0"/>
              <a:pPr/>
              <a:t>6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xmlns="" val="547216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Inserir gráfico </a:t>
            </a:r>
          </a:p>
          <a:p>
            <a:r>
              <a:rPr lang="pt-BR" altLang="en-US" dirty="0"/>
              <a:t>Comparado com 2017, houve redução na Bahia no número de famílias/pessoas beneficiárias do PBF, sendo 5.172.659 pessoas (redução de 192.771 pessoas) e 1.772.853 famílias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07E35-E1A3-47B8-B9F2-7C5034DF5BAC}" type="slidenum">
              <a:rPr lang="pt-BR" altLang="en-US" smtClean="0"/>
              <a:pPr/>
              <a:t>7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xmlns="" val="3616327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>
            <a:extLst>
              <a:ext uri="{FF2B5EF4-FFF2-40B4-BE49-F238E27FC236}">
                <a16:creationId xmlns:a16="http://schemas.microsoft.com/office/drawing/2014/main" xmlns="" id="{EAC1C4BB-8503-49D3-9A7D-9F3E32FC96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xmlns="" id="{1C6E9161-932E-4379-910F-2DEC1B57A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spc="5" dirty="0">
                <a:solidFill>
                  <a:srgbClr val="001F5F"/>
                </a:solidFill>
                <a:latin typeface="Arial"/>
                <a:cs typeface="Arial"/>
              </a:rPr>
              <a:t>8.728.359</a:t>
            </a:r>
            <a:endParaRPr lang="pt-BR" dirty="0"/>
          </a:p>
        </p:txBody>
      </p:sp>
      <p:sp>
        <p:nvSpPr>
          <p:cNvPr id="51204" name="Espaço Reservado para Número de Slide 3">
            <a:extLst>
              <a:ext uri="{FF2B5EF4-FFF2-40B4-BE49-F238E27FC236}">
                <a16:creationId xmlns:a16="http://schemas.microsoft.com/office/drawing/2014/main" xmlns="" id="{A3500352-401A-43A1-9009-6859C70785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F0EA7D2-D1A3-4491-97B1-14E7B909B2D7}" type="slidenum">
              <a:rPr lang="pt-BR" altLang="en-US">
                <a:latin typeface="Calibri" panose="020F0502020204030204" pitchFamily="34" charset="0"/>
              </a:rPr>
              <a:pPr eaLnBrk="1" hangingPunct="1"/>
              <a:t>9</a:t>
            </a:fld>
            <a:endParaRPr lang="pt-B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>
            <a:extLst>
              <a:ext uri="{FF2B5EF4-FFF2-40B4-BE49-F238E27FC236}">
                <a16:creationId xmlns:a16="http://schemas.microsoft.com/office/drawing/2014/main" xmlns="" id="{7965B833-97D5-4245-ACF0-881C3DDFF9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Espaço Reservado para Anotações 2">
            <a:extLst>
              <a:ext uri="{FF2B5EF4-FFF2-40B4-BE49-F238E27FC236}">
                <a16:creationId xmlns:a16="http://schemas.microsoft.com/office/drawing/2014/main" xmlns="" id="{840DB330-EFB5-44DB-9B9B-B6D5E8AF5A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altLang="en-US"/>
              <a:t>Aumento no Número de equipamentos, em especial de PSE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532CFA23-B4D7-41F8-B26A-068C68943C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5A27EEE-BD51-4F75-9340-CD04946C7ECC}" type="slidenum">
              <a:rPr lang="pt-BR" altLang="en-US">
                <a:latin typeface="Calibri" panose="020F0502020204030204" pitchFamily="34" charset="0"/>
              </a:rPr>
              <a:pPr eaLnBrk="1" hangingPunct="1"/>
              <a:t>15</a:t>
            </a:fld>
            <a:endParaRPr lang="pt-B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07E35-E1A3-47B8-B9F2-7C5034DF5BAC}" type="slidenum">
              <a:rPr lang="pt-BR" altLang="en-US" smtClean="0"/>
              <a:pPr/>
              <a:t>21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xmlns="" val="1945774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Inserir dados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07E35-E1A3-47B8-B9F2-7C5034DF5BAC}" type="slidenum">
              <a:rPr lang="pt-BR" altLang="en-US" smtClean="0"/>
              <a:pPr/>
              <a:t>27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xmlns="" val="2977586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Inserir dados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07E35-E1A3-47B8-B9F2-7C5034DF5BAC}" type="slidenum">
              <a:rPr lang="pt-BR" altLang="en-US" smtClean="0"/>
              <a:pPr/>
              <a:t>28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xmlns="" val="2977586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ço Reservado para Imagem de Slide 1">
            <a:extLst>
              <a:ext uri="{FF2B5EF4-FFF2-40B4-BE49-F238E27FC236}">
                <a16:creationId xmlns:a16="http://schemas.microsoft.com/office/drawing/2014/main" xmlns="" id="{BD1155C3-49A9-44BF-8774-D6F2C90ED6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Espaço Reservado para Anotações 2">
            <a:extLst>
              <a:ext uri="{FF2B5EF4-FFF2-40B4-BE49-F238E27FC236}">
                <a16:creationId xmlns:a16="http://schemas.microsoft.com/office/drawing/2014/main" xmlns="" id="{E5911C9D-17B5-4000-ADF3-2819BDF15B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700" name="Espaço Reservado para Número de Slide 3">
            <a:extLst>
              <a:ext uri="{FF2B5EF4-FFF2-40B4-BE49-F238E27FC236}">
                <a16:creationId xmlns:a16="http://schemas.microsoft.com/office/drawing/2014/main" xmlns="" id="{758B9FEE-6D0A-4292-8AB2-DD54E395A8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3AB4525-62E2-4C28-8EF3-A22252DE3E37}" type="slidenum">
              <a:rPr lang="pt-BR" altLang="en-US">
                <a:latin typeface="Calibri" panose="020F0502020204030204" pitchFamily="34" charset="0"/>
              </a:rPr>
              <a:pPr eaLnBrk="1" hangingPunct="1"/>
              <a:t>54</a:t>
            </a:fld>
            <a:endParaRPr lang="pt-B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>
            <a:extLst>
              <a:ext uri="{FF2B5EF4-FFF2-40B4-BE49-F238E27FC236}">
                <a16:creationId xmlns:a16="http://schemas.microsoft.com/office/drawing/2014/main" xmlns="" id="{29DAA15F-8A8A-459A-B4C1-0836511434F6}"/>
              </a:ext>
            </a:extLst>
          </p:cNvPr>
          <p:cNvSpPr/>
          <p:nvPr/>
        </p:nvSpPr>
        <p:spPr>
          <a:xfrm>
            <a:off x="1030288" y="1377950"/>
            <a:ext cx="7904162" cy="45418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" name="bk object 17">
            <a:extLst>
              <a:ext uri="{FF2B5EF4-FFF2-40B4-BE49-F238E27FC236}">
                <a16:creationId xmlns:a16="http://schemas.microsoft.com/office/drawing/2014/main" xmlns="" id="{5AB82A8A-8932-46FD-AF0A-6AA91590B32F}"/>
              </a:ext>
            </a:extLst>
          </p:cNvPr>
          <p:cNvSpPr/>
          <p:nvPr/>
        </p:nvSpPr>
        <p:spPr>
          <a:xfrm>
            <a:off x="2362200" y="1104900"/>
            <a:ext cx="4567238" cy="11001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" name="bk object 18">
            <a:extLst>
              <a:ext uri="{FF2B5EF4-FFF2-40B4-BE49-F238E27FC236}">
                <a16:creationId xmlns:a16="http://schemas.microsoft.com/office/drawing/2014/main" xmlns="" id="{5F25B803-FD44-4108-8CC7-27249023B1E0}"/>
              </a:ext>
            </a:extLst>
          </p:cNvPr>
          <p:cNvSpPr/>
          <p:nvPr/>
        </p:nvSpPr>
        <p:spPr>
          <a:xfrm>
            <a:off x="6267450" y="1104900"/>
            <a:ext cx="814388" cy="11001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7" name="bk object 19">
            <a:extLst>
              <a:ext uri="{FF2B5EF4-FFF2-40B4-BE49-F238E27FC236}">
                <a16:creationId xmlns:a16="http://schemas.microsoft.com/office/drawing/2014/main" xmlns="" id="{8481C8DE-F7F1-4E89-B9D4-657304BDC0E7}"/>
              </a:ext>
            </a:extLst>
          </p:cNvPr>
          <p:cNvSpPr/>
          <p:nvPr/>
        </p:nvSpPr>
        <p:spPr>
          <a:xfrm>
            <a:off x="6419850" y="1104900"/>
            <a:ext cx="1652588" cy="11001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2177" y="941387"/>
            <a:ext cx="8261350" cy="3045460"/>
          </a:xfrm>
          <a:prstGeom prst="rect">
            <a:avLst/>
          </a:prstGeom>
        </p:spPr>
        <p:txBody>
          <a:bodyPr/>
          <a:lstStyle>
            <a:lvl1pPr>
              <a:defRPr sz="66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40480"/>
            <a:ext cx="6934200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8" name="Holder 4">
            <a:extLst>
              <a:ext uri="{FF2B5EF4-FFF2-40B4-BE49-F238E27FC236}">
                <a16:creationId xmlns:a16="http://schemas.microsoft.com/office/drawing/2014/main" xmlns="" id="{70C368A0-7DC7-4A29-B3EC-4BDEDBECEB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9" name="Holder 5">
            <a:extLst>
              <a:ext uri="{FF2B5EF4-FFF2-40B4-BE49-F238E27FC236}">
                <a16:creationId xmlns:a16="http://schemas.microsoft.com/office/drawing/2014/main" xmlns="" id="{F41FC08B-4582-4542-A6F7-4F4E2EB720D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170DE93-7D44-4086-A545-840998BBF5F0}" type="datetimeFigureOut">
              <a:rPr lang="en-US"/>
              <a:pPr>
                <a:defRPr/>
              </a:pPr>
              <a:t>11/22/2019</a:t>
            </a:fld>
            <a:endParaRPr lang="en-US"/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xmlns="" id="{4434FEAF-8736-4DD5-BECF-52F1C67D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61CE7-C62D-4279-BE38-706E698F46D2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74380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39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xmlns="" id="{5E01D8F8-CF80-41F6-A130-59C3C9FB24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xmlns="" id="{B1CFA7BC-7F4C-44C6-A89F-3286313D976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94157-B693-45CE-A775-EEA023A1D739}" type="datetimeFigureOut">
              <a:rPr lang="en-US"/>
              <a:pPr>
                <a:defRPr/>
              </a:pPr>
              <a:t>11/22/2019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xmlns="" id="{F9778BAA-3CE1-474D-B020-53DDA3F4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40D34-426F-40C8-B710-BF5695648E05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17689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xmlns="" id="{0D27D975-40D4-4563-9A45-2F3CE22EB1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xmlns="" id="{3C270C6E-E8FB-4583-ABC7-FA8BB99DFF3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E6653-79FE-4719-8E75-DBBF5A87099F}" type="datetimeFigureOut">
              <a:rPr lang="en-US"/>
              <a:pPr>
                <a:defRPr/>
              </a:pPr>
              <a:t>11/22/2019</a:t>
            </a:fld>
            <a:endParaRPr lang="en-US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xmlns="" id="{DF2FDA8B-1DF9-4767-B0DC-77B55AAEF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B482B-D597-4C09-B273-20662DA9E610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722577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6">
            <a:extLst>
              <a:ext uri="{FF2B5EF4-FFF2-40B4-BE49-F238E27FC236}">
                <a16:creationId xmlns:a16="http://schemas.microsoft.com/office/drawing/2014/main" xmlns="" id="{FBE780CD-C459-448D-8763-C115C09DC4D8}"/>
              </a:ext>
            </a:extLst>
          </p:cNvPr>
          <p:cNvSpPr/>
          <p:nvPr/>
        </p:nvSpPr>
        <p:spPr>
          <a:xfrm>
            <a:off x="1238250" y="857250"/>
            <a:ext cx="7858125" cy="5219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" name="bk object 17">
            <a:extLst>
              <a:ext uri="{FF2B5EF4-FFF2-40B4-BE49-F238E27FC236}">
                <a16:creationId xmlns:a16="http://schemas.microsoft.com/office/drawing/2014/main" xmlns="" id="{A5D597F5-FD04-490E-9FD3-13DAD0C5B319}"/>
              </a:ext>
            </a:extLst>
          </p:cNvPr>
          <p:cNvSpPr/>
          <p:nvPr/>
        </p:nvSpPr>
        <p:spPr>
          <a:xfrm>
            <a:off x="3621088" y="6162675"/>
            <a:ext cx="3389312" cy="617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" name="bk object 18">
            <a:extLst>
              <a:ext uri="{FF2B5EF4-FFF2-40B4-BE49-F238E27FC236}">
                <a16:creationId xmlns:a16="http://schemas.microsoft.com/office/drawing/2014/main" xmlns="" id="{7CEE6FD7-F3FC-473D-A504-77B3AE3187EE}"/>
              </a:ext>
            </a:extLst>
          </p:cNvPr>
          <p:cNvSpPr/>
          <p:nvPr/>
        </p:nvSpPr>
        <p:spPr>
          <a:xfrm>
            <a:off x="2266950" y="104775"/>
            <a:ext cx="5995988" cy="11382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" name="bk object 19">
            <a:extLst>
              <a:ext uri="{FF2B5EF4-FFF2-40B4-BE49-F238E27FC236}">
                <a16:creationId xmlns:a16="http://schemas.microsoft.com/office/drawing/2014/main" xmlns="" id="{46B62FA6-9BCF-4C80-88F6-93D775402961}"/>
              </a:ext>
            </a:extLst>
          </p:cNvPr>
          <p:cNvSpPr/>
          <p:nvPr/>
        </p:nvSpPr>
        <p:spPr>
          <a:xfrm>
            <a:off x="2695575" y="714375"/>
            <a:ext cx="4976813" cy="11382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xmlns="" id="{77E0D7B0-C6F4-4F0E-AD0C-6CA164F251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Holder 4">
            <a:extLst>
              <a:ext uri="{FF2B5EF4-FFF2-40B4-BE49-F238E27FC236}">
                <a16:creationId xmlns:a16="http://schemas.microsoft.com/office/drawing/2014/main" xmlns="" id="{1106517E-9F41-41E9-AA1E-3A74E00E43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5EBA11D-6681-462B-B6D5-9FAD8BA7079B}" type="datetimeFigureOut">
              <a:rPr lang="en-US"/>
              <a:pPr>
                <a:defRPr/>
              </a:pPr>
              <a:t>11/22/2019</a:t>
            </a:fld>
            <a:endParaRPr lang="en-US"/>
          </a:p>
        </p:txBody>
      </p:sp>
      <p:sp>
        <p:nvSpPr>
          <p:cNvPr id="9" name="Holder 5">
            <a:extLst>
              <a:ext uri="{FF2B5EF4-FFF2-40B4-BE49-F238E27FC236}">
                <a16:creationId xmlns:a16="http://schemas.microsoft.com/office/drawing/2014/main" xmlns="" id="{ED2813B7-7257-48B9-A514-7DB30214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C0BCC4-D5B0-4A39-8E04-AE72AB752E90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74356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xmlns="" id="{4FE839C6-6DE0-4BF9-BF19-9AEB7DD77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xmlns="" id="{2880FAB6-58FA-4D87-987A-F6397465C94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D061F-94F3-4500-9DC2-3D74910BD0C1}" type="datetimeFigureOut">
              <a:rPr lang="en-US"/>
              <a:pPr>
                <a:defRPr/>
              </a:pPr>
              <a:t>11/22/2019</a:t>
            </a:fld>
            <a:endParaRPr lang="en-US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xmlns="" id="{380DE143-2228-4191-8B77-E9253188E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3A10A-DC75-4793-834A-194E3F90CDC8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30304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B1A4DE2-499C-4A44-AB3E-31808E24AB7D}"/>
              </a:ext>
            </a:extLst>
          </p:cNvPr>
          <p:cNvSpPr/>
          <p:nvPr/>
        </p:nvSpPr>
        <p:spPr>
          <a:xfrm>
            <a:off x="0" y="0"/>
            <a:ext cx="43100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8E107E49-275D-4073-8C90-E3AF695B506F}"/>
              </a:ext>
            </a:extLst>
          </p:cNvPr>
          <p:cNvSpPr/>
          <p:nvPr/>
        </p:nvSpPr>
        <p:spPr>
          <a:xfrm>
            <a:off x="4310063" y="0"/>
            <a:ext cx="1857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169" y="685800"/>
            <a:ext cx="3132773" cy="2157884"/>
          </a:xfrm>
        </p:spPr>
        <p:txBody>
          <a:bodyPr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016" y="685801"/>
            <a:ext cx="4234815" cy="163737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169" y="2856344"/>
            <a:ext cx="3132773" cy="278218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xmlns="" id="{FA7049B7-77E0-43E6-AF16-491B9BA7E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8963" y="6453188"/>
            <a:ext cx="977900" cy="55403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86F52EB-C469-488C-8247-CDB463826E28}" type="datetimeFigureOut">
              <a:rPr lang="en-US"/>
              <a:pPr>
                <a:defRPr/>
              </a:pPr>
              <a:t>11/22/2019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xmlns="" id="{FCA5BDBD-4AF7-48FD-B739-B8068C3E5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2288" y="6453188"/>
            <a:ext cx="1928812" cy="2762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xmlns="" id="{681D1D30-A661-497A-90B9-DECCBC347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31163" y="6453188"/>
            <a:ext cx="1295400" cy="276225"/>
          </a:xfrm>
        </p:spPr>
        <p:txBody>
          <a:bodyPr/>
          <a:lstStyle>
            <a:lvl1pPr>
              <a:defRPr/>
            </a:lvl1pPr>
          </a:lstStyle>
          <a:p>
            <a:fld id="{DA8C5EFD-1E02-4CD6-81DB-1EACC4A04417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58832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20225" y="610701"/>
            <a:ext cx="9065550" cy="607859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20225" y="1986432"/>
            <a:ext cx="9065550" cy="607859"/>
          </a:xfrm>
          <a:prstGeom prst="rect">
            <a:avLst/>
          </a:prstGeom>
        </p:spPr>
        <p:txBody>
          <a:bodyPr spcFirstLastPara="1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Shape 24">
            <a:extLst>
              <a:ext uri="{FF2B5EF4-FFF2-40B4-BE49-F238E27FC236}">
                <a16:creationId xmlns:a16="http://schemas.microsoft.com/office/drawing/2014/main" xmlns="" id="{7FAAC1AA-41BF-4F29-9BAD-AE3E5D983CC8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7132638" y="6378575"/>
            <a:ext cx="2278062" cy="276225"/>
          </a:xfrm>
        </p:spPr>
        <p:txBody>
          <a:bodyPr/>
          <a:lstStyle>
            <a:lvl1pPr>
              <a:defRPr/>
            </a:lvl1pPr>
          </a:lstStyle>
          <a:p>
            <a:fld id="{876ADC18-230B-4B87-8C33-8B8961A1B1F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986694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xmlns="" id="{5ECC26B8-366A-4376-BE50-6B3253B6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78575"/>
            <a:ext cx="2278063" cy="2762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0C57F-D071-4564-96FE-49849F1860C0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xmlns="" id="{F2B14F3C-807B-4ACE-BCD2-1A900BC63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8675" y="6378575"/>
            <a:ext cx="3168650" cy="2762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xmlns="" id="{ABE54DDA-A636-49C2-A604-CA852A000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32638" y="6378575"/>
            <a:ext cx="2278062" cy="276225"/>
          </a:xfrm>
        </p:spPr>
        <p:txBody>
          <a:bodyPr/>
          <a:lstStyle>
            <a:lvl1pPr>
              <a:defRPr/>
            </a:lvl1pPr>
          </a:lstStyle>
          <a:p>
            <a:fld id="{6C5A2B03-CF81-4802-BEBC-E57FC445659C}" type="slidenum">
              <a:rPr lang="pt-BR" altLang="en-US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xmlns="" val="3891568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xmlns="" id="{9F586458-6004-41EA-AAB1-879C0708E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8900"/>
            <a:ext cx="9906000" cy="1490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xmlns="" id="{DD273620-6706-4786-B542-1247EAAB1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1717675"/>
            <a:ext cx="8745537" cy="2947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xmlns="" id="{A381F8F8-5098-45FA-AC26-6C5AF060644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368675" y="6378575"/>
            <a:ext cx="316865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xmlns="" id="{B10B1180-5D6F-4CE9-A697-D39C2CD0AF1D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95300" y="6378575"/>
            <a:ext cx="2278063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36F689-2C9D-4B9F-A5FB-39AFB2D8BCAF}" type="datetimeFigureOut">
              <a:rPr lang="en-US"/>
              <a:pPr>
                <a:defRPr/>
              </a:pPr>
              <a:t>11/22/2019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xmlns="" id="{4F80BE28-176F-4411-944E-30B3E6CA87C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32638" y="6378575"/>
            <a:ext cx="2278062" cy="3429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C612FD0-9DBE-4486-8D52-4B54D7C4A819}" type="slidenum">
              <a:rPr lang="en-US" altLang="en-US"/>
              <a:pPr/>
              <a:t>‹nº›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1" r:id="rId2"/>
    <p:sldLayoutId id="2147483682" r:id="rId3"/>
    <p:sldLayoutId id="2147483685" r:id="rId4"/>
    <p:sldLayoutId id="2147483683" r:id="rId5"/>
    <p:sldLayoutId id="2147483686" r:id="rId6"/>
    <p:sldLayoutId id="2147483687" r:id="rId7"/>
    <p:sldLayoutId id="2147483688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11.png"/><Relationship Id="rId5" Type="http://schemas.openxmlformats.org/officeDocument/2006/relationships/image" Target="../media/image31.png"/><Relationship Id="rId10" Type="http://schemas.openxmlformats.org/officeDocument/2006/relationships/image" Target="../media/image12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7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7" name="object 4">
            <a:extLst>
              <a:ext uri="{FF2B5EF4-FFF2-40B4-BE49-F238E27FC236}">
                <a16:creationId xmlns:a16="http://schemas.microsoft.com/office/drawing/2014/main" xmlns="" id="{51B2D3D2-45A2-4C82-9BC7-5B2851631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78" y="2376996"/>
            <a:ext cx="4601612" cy="275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4290" rIns="0" bIns="0">
            <a:spAutoFit/>
          </a:bodyPr>
          <a:lstStyle>
            <a:lvl1pPr marL="523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300"/>
              </a:spcBef>
            </a:pPr>
            <a:r>
              <a:rPr lang="pt-BR" altLang="en-US" sz="3000" b="1" dirty="0">
                <a:solidFill>
                  <a:srgbClr val="0070C0"/>
                </a:solidFill>
                <a:latin typeface="Arial Rounded MT Bold" panose="020F0704030504030204" pitchFamily="34" charset="77"/>
                <a:cs typeface="Tahoma" panose="020B0604030504040204" pitchFamily="34" charset="0"/>
              </a:rPr>
              <a:t>Assistência Social: </a:t>
            </a:r>
          </a:p>
          <a:p>
            <a:pPr algn="ctr" eaLnBrk="1" hangingPunct="1">
              <a:lnSpc>
                <a:spcPct val="150000"/>
              </a:lnSpc>
              <a:spcBef>
                <a:spcPts val="300"/>
              </a:spcBef>
            </a:pPr>
            <a:r>
              <a:rPr lang="pt-BR" altLang="en-US" sz="3000" b="1" dirty="0">
                <a:solidFill>
                  <a:srgbClr val="0070C0"/>
                </a:solidFill>
                <a:latin typeface="Arial Rounded MT Bold" panose="020F0704030504030204" pitchFamily="34" charset="77"/>
                <a:cs typeface="Tahoma" panose="020B0604030504040204" pitchFamily="34" charset="0"/>
              </a:rPr>
              <a:t>Direito do Povo, com  Financiamento Público e Participação Social</a:t>
            </a:r>
          </a:p>
        </p:txBody>
      </p:sp>
      <p:sp>
        <p:nvSpPr>
          <p:cNvPr id="7188" name="object 5">
            <a:extLst>
              <a:ext uri="{FF2B5EF4-FFF2-40B4-BE49-F238E27FC236}">
                <a16:creationId xmlns:a16="http://schemas.microsoft.com/office/drawing/2014/main" xmlns="" id="{6D6E0214-779A-43B0-8DFF-A53C42447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875" y="724985"/>
            <a:ext cx="5267125" cy="546021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pic>
        <p:nvPicPr>
          <p:cNvPr id="2" name="Imagem 5">
            <a:extLst>
              <a:ext uri="{FF2B5EF4-FFF2-40B4-BE49-F238E27FC236}">
                <a16:creationId xmlns:a16="http://schemas.microsoft.com/office/drawing/2014/main" xmlns="" id="{BD412B41-543D-AC46-8A81-B3CD707638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378"/>
          <a:stretch/>
        </p:blipFill>
        <p:spPr>
          <a:xfrm>
            <a:off x="0" y="6007145"/>
            <a:ext cx="5458816" cy="8241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A14F914-4BC2-C246-83A3-C23BB363112D}"/>
              </a:ext>
            </a:extLst>
          </p:cNvPr>
          <p:cNvSpPr txBox="1"/>
          <p:nvPr/>
        </p:nvSpPr>
        <p:spPr>
          <a:xfrm>
            <a:off x="-1" y="294098"/>
            <a:ext cx="9469783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2500" b="1" dirty="0">
                <a:ln/>
                <a:solidFill>
                  <a:srgbClr val="C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XII Conferência Estadual de Assistência Social da Bahia</a:t>
            </a:r>
          </a:p>
        </p:txBody>
      </p:sp>
    </p:spTree>
    <p:extLst>
      <p:ext uri="{BB962C8B-B14F-4D97-AF65-F5344CB8AC3E}">
        <p14:creationId xmlns:p14="http://schemas.microsoft.com/office/powerpoint/2010/main" xmlns="" val="2886566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4E5639D3-5B5B-5D49-B9BD-F587F992D7D6}"/>
              </a:ext>
            </a:extLst>
          </p:cNvPr>
          <p:cNvSpPr txBox="1"/>
          <p:nvPr/>
        </p:nvSpPr>
        <p:spPr>
          <a:xfrm>
            <a:off x="1098454" y="4192149"/>
            <a:ext cx="77090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800" b="1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Quais são os dados da Bahia ?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F532D1B-9A54-C641-8C19-BFB67D040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21" y="668637"/>
            <a:ext cx="8604358" cy="316897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2A7E6D8E-69CB-1A45-A208-448A2CDF22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7057" y="5879942"/>
            <a:ext cx="2080977" cy="97805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D6CF29CD-38B8-4924-BA11-6D60517487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42816"/>
            <a:ext cx="9906000" cy="26151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67" name="object 11">
            <a:extLst>
              <a:ext uri="{FF2B5EF4-FFF2-40B4-BE49-F238E27FC236}">
                <a16:creationId xmlns:a16="http://schemas.microsoft.com/office/drawing/2014/main" xmlns="" id="{480F531E-3BB0-4BBE-81A4-AE4493832DD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74446" y="4502330"/>
            <a:ext cx="8746896" cy="1207269"/>
          </a:xfr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184150" indent="-171450" eaLnBrk="1" hangingPunct="1">
              <a:lnSpc>
                <a:spcPct val="90000"/>
              </a:lnSpc>
            </a:pPr>
            <a:r>
              <a:rPr lang="en-US" altLang="en-US" sz="5600" kern="1200">
                <a:latin typeface="+mj-lt"/>
                <a:cs typeface="+mj-cs"/>
              </a:rPr>
              <a:t>47% Inseridos  no CadÚnico</a:t>
            </a:r>
          </a:p>
        </p:txBody>
      </p:sp>
      <p:sp>
        <p:nvSpPr>
          <p:cNvPr id="15368" name="object 14">
            <a:extLst>
              <a:ext uri="{FF2B5EF4-FFF2-40B4-BE49-F238E27FC236}">
                <a16:creationId xmlns:a16="http://schemas.microsoft.com/office/drawing/2014/main" xmlns="" id="{FF5DD0E9-F935-461A-A9D2-0C0015C0F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004" y="301681"/>
            <a:ext cx="4148241" cy="30522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11113" indent="3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2400" b="1" dirty="0">
                <a:latin typeface="+mn-lt"/>
                <a:cs typeface="+mn-cs"/>
              </a:rPr>
              <a:t>R$ 429.250.524,37 é o valor  mensal </a:t>
            </a:r>
            <a:r>
              <a:rPr lang="en-US" altLang="en-US" sz="2400" b="1" dirty="0" err="1">
                <a:latin typeface="+mn-lt"/>
                <a:cs typeface="+mn-cs"/>
              </a:rPr>
              <a:t>repassado</a:t>
            </a:r>
            <a:r>
              <a:rPr lang="en-US" altLang="en-US" sz="2400" b="1" dirty="0">
                <a:latin typeface="+mn-lt"/>
                <a:cs typeface="+mn-cs"/>
              </a:rPr>
              <a:t> </a:t>
            </a:r>
            <a:r>
              <a:rPr lang="en-US" altLang="en-US" sz="2400" b="1" dirty="0" err="1">
                <a:latin typeface="+mn-lt"/>
                <a:cs typeface="+mn-cs"/>
              </a:rPr>
              <a:t>diretamente</a:t>
            </a:r>
            <a:r>
              <a:rPr lang="en-US" altLang="en-US" sz="2400" b="1" dirty="0">
                <a:latin typeface="+mn-lt"/>
                <a:cs typeface="+mn-cs"/>
              </a:rPr>
              <a:t>  à </a:t>
            </a:r>
            <a:r>
              <a:rPr lang="en-US" altLang="en-US" sz="2400" b="1" dirty="0" err="1">
                <a:latin typeface="+mn-lt"/>
                <a:cs typeface="+mn-cs"/>
              </a:rPr>
              <a:t>idosos</a:t>
            </a:r>
            <a:r>
              <a:rPr lang="en-US" altLang="en-US" sz="2400" b="1" dirty="0">
                <a:latin typeface="+mn-lt"/>
                <a:cs typeface="+mn-cs"/>
              </a:rPr>
              <a:t>/as e </a:t>
            </a:r>
            <a:r>
              <a:rPr lang="en-US" altLang="en-US" sz="2400" b="1" dirty="0" err="1">
                <a:latin typeface="+mn-lt"/>
                <a:cs typeface="+mn-cs"/>
              </a:rPr>
              <a:t>pessoas</a:t>
            </a:r>
            <a:r>
              <a:rPr lang="en-US" altLang="en-US" sz="2400" b="1" dirty="0">
                <a:latin typeface="+mn-lt"/>
                <a:cs typeface="+mn-cs"/>
              </a:rPr>
              <a:t> com  </a:t>
            </a:r>
            <a:r>
              <a:rPr lang="en-US" altLang="en-US" sz="2400" b="1" dirty="0" err="1">
                <a:latin typeface="+mn-lt"/>
                <a:cs typeface="+mn-cs"/>
              </a:rPr>
              <a:t>deficiência</a:t>
            </a:r>
            <a:endParaRPr lang="en-US" altLang="en-US" sz="2400" b="1" dirty="0">
              <a:latin typeface="+mn-lt"/>
              <a:cs typeface="+mn-cs"/>
            </a:endParaRPr>
          </a:p>
          <a:p>
            <a:pPr marL="0" indent="0" algn="ctr" eaLnBrk="1" hangingPunct="1">
              <a:lnSpc>
                <a:spcPct val="90000"/>
              </a:lnSpc>
              <a:spcBef>
                <a:spcPts val="1000"/>
              </a:spcBef>
            </a:pPr>
            <a:endParaRPr lang="en-US" altLang="en-US" sz="2400" b="1" dirty="0">
              <a:latin typeface="+mn-lt"/>
              <a:cs typeface="+mn-cs"/>
            </a:endParaRPr>
          </a:p>
          <a:p>
            <a:pPr marL="0" indent="0" algn="ctr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2400" b="1" dirty="0">
                <a:latin typeface="+mn-lt"/>
                <a:cs typeface="+mn-cs"/>
              </a:rPr>
              <a:t>55% são </a:t>
            </a:r>
            <a:r>
              <a:rPr lang="en-US" altLang="en-US" sz="2400" b="1" dirty="0" err="1">
                <a:latin typeface="+mn-lt"/>
                <a:cs typeface="+mn-cs"/>
              </a:rPr>
              <a:t>pessoas</a:t>
            </a:r>
            <a:r>
              <a:rPr lang="en-US" altLang="en-US" sz="2400" b="1" dirty="0">
                <a:latin typeface="+mn-lt"/>
                <a:cs typeface="+mn-cs"/>
              </a:rPr>
              <a:t> com  </a:t>
            </a:r>
            <a:r>
              <a:rPr lang="en-US" altLang="en-US" sz="2400" b="1" dirty="0" err="1">
                <a:latin typeface="+mn-lt"/>
                <a:cs typeface="+mn-cs"/>
              </a:rPr>
              <a:t>deficiência</a:t>
            </a:r>
            <a:endParaRPr lang="pt-BR" altLang="en-US" sz="2400" b="1" dirty="0">
              <a:latin typeface="+mn-lt"/>
              <a:cs typeface="+mn-cs"/>
            </a:endParaRPr>
          </a:p>
          <a:p>
            <a:pPr marL="0" indent="0" algn="ctr" eaLnBrk="1" hangingPunct="1">
              <a:lnSpc>
                <a:spcPct val="90000"/>
              </a:lnSpc>
              <a:spcBef>
                <a:spcPts val="1000"/>
              </a:spcBef>
            </a:pPr>
            <a:endParaRPr lang="pt-BR" altLang="en-US" sz="2400" b="1" dirty="0">
              <a:latin typeface="+mn-lt"/>
              <a:cs typeface="+mn-cs"/>
            </a:endParaRPr>
          </a:p>
          <a:p>
            <a:pPr marL="0" indent="0" algn="ctr" eaLnBrk="1" hangingPunct="1">
              <a:lnSpc>
                <a:spcPct val="90000"/>
              </a:lnSpc>
              <a:spcBef>
                <a:spcPts val="1000"/>
              </a:spcBef>
            </a:pPr>
            <a:r>
              <a:rPr lang="pt-BR" altLang="en-US" sz="2400" b="1" dirty="0">
                <a:latin typeface="+mn-lt"/>
                <a:cs typeface="+mn-cs"/>
              </a:rPr>
              <a:t>450.764 pessoas recebem 1 salário mínimo por mês 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3D83F26F-C55B-4A92-9AFF-4894D14E27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53000" y="1060136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5CEFA82-5679-A84A-9821-9EFE8C5DB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341" y="321734"/>
            <a:ext cx="3591209" cy="3597704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xmlns="" id="{0BC23607-F092-424B-9385-B24665EBB7DB}"/>
              </a:ext>
            </a:extLst>
          </p:cNvPr>
          <p:cNvSpPr txBox="1"/>
          <p:nvPr/>
        </p:nvSpPr>
        <p:spPr>
          <a:xfrm>
            <a:off x="7027793" y="6377370"/>
            <a:ext cx="3778250" cy="231474"/>
          </a:xfrm>
          <a:prstGeom prst="rect">
            <a:avLst/>
          </a:prstGeom>
        </p:spPr>
        <p:txBody>
          <a:bodyPr wrap="square" lIns="0" tIns="15875" rIns="0" bIns="0">
            <a:spAutoFit/>
          </a:bodyPr>
          <a:lstStyle/>
          <a:p>
            <a:pPr marL="12700" fontAlgn="auto">
              <a:spcBef>
                <a:spcPts val="125"/>
              </a:spcBef>
              <a:spcAft>
                <a:spcPts val="0"/>
              </a:spcAft>
              <a:defRPr/>
            </a:pPr>
            <a:r>
              <a:rPr sz="1400" dirty="0">
                <a:solidFill>
                  <a:schemeClr val="bg1"/>
                </a:solidFill>
                <a:latin typeface="Calibri"/>
                <a:cs typeface="Calibri"/>
              </a:rPr>
              <a:t>Fonte: </a:t>
            </a:r>
            <a:r>
              <a:rPr sz="1400" spc="5" dirty="0">
                <a:solidFill>
                  <a:schemeClr val="bg1"/>
                </a:solidFill>
                <a:latin typeface="Calibri"/>
                <a:cs typeface="Calibri"/>
              </a:rPr>
              <a:t>RedeSUAS/,</a:t>
            </a:r>
            <a:r>
              <a:rPr sz="1400" spc="-17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chemeClr val="bg1"/>
                </a:solidFill>
                <a:latin typeface="Calibri"/>
                <a:cs typeface="Calibri"/>
              </a:rPr>
              <a:t>201</a:t>
            </a:r>
            <a:r>
              <a:rPr lang="pt-BR" sz="1400" spc="30" dirty="0">
                <a:solidFill>
                  <a:schemeClr val="bg1"/>
                </a:solidFill>
                <a:latin typeface="Calibri"/>
                <a:cs typeface="Calibri"/>
              </a:rPr>
              <a:t>9</a:t>
            </a:r>
            <a:endParaRPr sz="1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20EB187-900F-4AF5-813B-101456D9FD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DC9419BA-BDAB-4149-9DC3-4076CBDC6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877" b="14892"/>
          <a:stretch/>
        </p:blipFill>
        <p:spPr>
          <a:xfrm>
            <a:off x="20" y="1"/>
            <a:ext cx="9905980" cy="6857999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xmlns="" id="{B9DD3EF5-B282-4A84-A837-B284346B451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295411" y="1200152"/>
            <a:ext cx="5873261" cy="4885520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1336675" indent="-1325563" algn="l" eaLnBrk="1" hangingPunct="1">
              <a:lnSpc>
                <a:spcPct val="90000"/>
              </a:lnSpc>
            </a:pPr>
            <a:r>
              <a:rPr lang="en-US" altLang="en-US" sz="4000" kern="1200" dirty="0">
                <a:solidFill>
                  <a:srgbClr val="FFFFFF"/>
                </a:solidFill>
                <a:latin typeface="+mj-lt"/>
                <a:cs typeface="+mj-cs"/>
              </a:rPr>
              <a:t>São </a:t>
            </a:r>
            <a:r>
              <a:rPr lang="en-US" altLang="en-US" sz="4000" kern="1200" dirty="0" err="1">
                <a:solidFill>
                  <a:srgbClr val="FFFFFF"/>
                </a:solidFill>
                <a:latin typeface="+mj-lt"/>
                <a:cs typeface="+mj-cs"/>
              </a:rPr>
              <a:t>repassados</a:t>
            </a:r>
            <a:r>
              <a:rPr lang="en-US" altLang="en-US" sz="4000" kern="1200" dirty="0">
                <a:solidFill>
                  <a:srgbClr val="FFFFFF"/>
                </a:solidFill>
                <a:latin typeface="+mj-lt"/>
                <a:cs typeface="+mj-cs"/>
              </a:rPr>
              <a:t> </a:t>
            </a:r>
            <a:r>
              <a:rPr lang="en-US" altLang="en-US" sz="4000" kern="1200" dirty="0" err="1">
                <a:solidFill>
                  <a:srgbClr val="FFFFFF"/>
                </a:solidFill>
                <a:latin typeface="+mj-lt"/>
                <a:cs typeface="+mj-cs"/>
              </a:rPr>
              <a:t>mais</a:t>
            </a:r>
            <a:r>
              <a:rPr lang="en-US" altLang="en-US" sz="4000" kern="1200" dirty="0">
                <a:solidFill>
                  <a:srgbClr val="FFFFFF"/>
                </a:solidFill>
                <a:latin typeface="+mj-lt"/>
                <a:cs typeface="+mj-cs"/>
              </a:rPr>
              <a:t> de  5</a:t>
            </a:r>
            <a:r>
              <a:rPr lang="pt-BR" altLang="en-US" sz="4000" kern="1200" dirty="0">
                <a:solidFill>
                  <a:srgbClr val="FFFFFF"/>
                </a:solidFill>
                <a:latin typeface="+mj-lt"/>
                <a:cs typeface="+mj-cs"/>
              </a:rPr>
              <a:t> </a:t>
            </a:r>
            <a:r>
              <a:rPr lang="en-US" altLang="en-US" sz="4000" kern="1200" dirty="0" err="1">
                <a:solidFill>
                  <a:srgbClr val="FFFFFF"/>
                </a:solidFill>
                <a:latin typeface="+mj-lt"/>
                <a:cs typeface="+mj-cs"/>
              </a:rPr>
              <a:t>bilhões</a:t>
            </a:r>
            <a:r>
              <a:rPr lang="en-US" altLang="en-US" sz="4000" kern="1200" dirty="0">
                <a:solidFill>
                  <a:srgbClr val="FFFFFF"/>
                </a:solidFill>
                <a:latin typeface="+mj-lt"/>
                <a:cs typeface="+mj-cs"/>
              </a:rPr>
              <a:t> do BPC</a:t>
            </a:r>
            <a:br>
              <a:rPr lang="en-US" altLang="en-US" sz="4000" kern="1200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altLang="en-US" sz="4000" kern="1200" dirty="0">
                <a:solidFill>
                  <a:srgbClr val="FFFFFF"/>
                </a:solidFill>
                <a:latin typeface="+mj-lt"/>
                <a:cs typeface="+mj-cs"/>
              </a:rPr>
              <a:t>E </a:t>
            </a:r>
            <a:r>
              <a:rPr lang="en-US" altLang="en-US" sz="4000" kern="1200" dirty="0" err="1">
                <a:solidFill>
                  <a:srgbClr val="FFFFFF"/>
                </a:solidFill>
                <a:latin typeface="+mj-lt"/>
                <a:cs typeface="+mj-cs"/>
              </a:rPr>
              <a:t>cerca</a:t>
            </a:r>
            <a:r>
              <a:rPr lang="en-US" altLang="en-US" sz="4000" kern="1200" dirty="0">
                <a:solidFill>
                  <a:srgbClr val="FFFFFF"/>
                </a:solidFill>
                <a:latin typeface="+mj-lt"/>
                <a:cs typeface="+mj-cs"/>
              </a:rPr>
              <a:t> de 4 </a:t>
            </a:r>
            <a:r>
              <a:rPr lang="en-US" altLang="en-US" sz="4000" kern="1200" dirty="0" err="1">
                <a:solidFill>
                  <a:srgbClr val="FFFFFF"/>
                </a:solidFill>
                <a:latin typeface="+mj-lt"/>
                <a:cs typeface="+mj-cs"/>
              </a:rPr>
              <a:t>milhões</a:t>
            </a:r>
            <a:r>
              <a:rPr lang="en-US" altLang="en-US" sz="4000" kern="1200" dirty="0">
                <a:solidFill>
                  <a:srgbClr val="FFFFFF"/>
                </a:solidFill>
                <a:latin typeface="+mj-lt"/>
                <a:cs typeface="+mj-cs"/>
              </a:rPr>
              <a:t> do </a:t>
            </a:r>
            <a:r>
              <a:rPr lang="en-US" altLang="en-US" sz="4000" kern="1200" dirty="0" err="1">
                <a:solidFill>
                  <a:srgbClr val="FFFFFF"/>
                </a:solidFill>
                <a:latin typeface="+mj-lt"/>
                <a:cs typeface="+mj-cs"/>
              </a:rPr>
              <a:t>Bolsa</a:t>
            </a:r>
            <a:r>
              <a:rPr lang="en-US" altLang="en-US" sz="4000" kern="1200" dirty="0">
                <a:solidFill>
                  <a:srgbClr val="FFFFFF"/>
                </a:solidFill>
                <a:latin typeface="+mj-lt"/>
                <a:cs typeface="+mj-cs"/>
              </a:rPr>
              <a:t> </a:t>
            </a:r>
            <a:r>
              <a:rPr lang="en-US" altLang="en-US" sz="4000" kern="1200" dirty="0" err="1">
                <a:solidFill>
                  <a:srgbClr val="FFFFFF"/>
                </a:solidFill>
                <a:latin typeface="+mj-lt"/>
                <a:cs typeface="+mj-cs"/>
              </a:rPr>
              <a:t>Família</a:t>
            </a:r>
            <a:r>
              <a:rPr lang="en-US" altLang="en-US" sz="4000" kern="1200" dirty="0">
                <a:solidFill>
                  <a:srgbClr val="FFFFFF"/>
                </a:solidFill>
                <a:latin typeface="+mj-lt"/>
                <a:cs typeface="+mj-cs"/>
              </a:rPr>
              <a:t> </a:t>
            </a:r>
            <a:r>
              <a:rPr lang="en-US" altLang="en-US" sz="4000" kern="1200" dirty="0" err="1">
                <a:solidFill>
                  <a:srgbClr val="FFFFFF"/>
                </a:solidFill>
                <a:latin typeface="+mj-lt"/>
                <a:cs typeface="+mj-cs"/>
              </a:rPr>
              <a:t>por</a:t>
            </a:r>
            <a:r>
              <a:rPr lang="en-US" altLang="en-US" sz="4000" kern="1200" dirty="0">
                <a:solidFill>
                  <a:srgbClr val="FFFFFF"/>
                </a:solidFill>
                <a:latin typeface="+mj-lt"/>
                <a:cs typeface="+mj-cs"/>
              </a:rPr>
              <a:t> </a:t>
            </a:r>
            <a:r>
              <a:rPr lang="en-US" altLang="en-US" sz="4000" kern="1200" dirty="0" err="1">
                <a:solidFill>
                  <a:srgbClr val="FFFFFF"/>
                </a:solidFill>
                <a:latin typeface="+mj-lt"/>
                <a:cs typeface="+mj-cs"/>
              </a:rPr>
              <a:t>ano</a:t>
            </a:r>
            <a:r>
              <a:rPr lang="en-US" altLang="en-US" sz="4000" kern="1200" dirty="0">
                <a:solidFill>
                  <a:srgbClr val="FFFFFF"/>
                </a:solidFill>
                <a:latin typeface="+mj-lt"/>
                <a:cs typeface="+mj-cs"/>
              </a:rPr>
              <a:t> em  nosso estado</a:t>
            </a:r>
            <a:br>
              <a:rPr lang="en-US" altLang="en-US" sz="4000" kern="12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altLang="en-US" sz="4000" kern="1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sp>
        <p:nvSpPr>
          <p:cNvPr id="16388" name="object 9">
            <a:extLst>
              <a:ext uri="{FF2B5EF4-FFF2-40B4-BE49-F238E27FC236}">
                <a16:creationId xmlns:a16="http://schemas.microsoft.com/office/drawing/2014/main" xmlns="" id="{13791DBC-483F-4065-9407-C9B67E52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6356" y="6088786"/>
            <a:ext cx="3669624" cy="7723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2108200" indent="-20970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r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2500">
                <a:solidFill>
                  <a:srgbClr val="FFFFFF"/>
                </a:solidFill>
                <a:latin typeface="+mn-lt"/>
                <a:cs typeface="+mn-cs"/>
              </a:rPr>
              <a:t>Fonte: REDE SUAS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624D17C8-E9C2-48A4-AA36-D7048A6CCC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9541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9">
            <a:extLst>
              <a:ext uri="{FF2B5EF4-FFF2-40B4-BE49-F238E27FC236}">
                <a16:creationId xmlns:a16="http://schemas.microsoft.com/office/drawing/2014/main" xmlns="" id="{2E4B7D31-82C0-A74C-8AAE-C2CA65566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24" y="1298360"/>
            <a:ext cx="2299629" cy="468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079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8"/>
              </a:spcBef>
            </a:pPr>
            <a:r>
              <a:rPr lang="pt-BR" altLang="en-US" sz="3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Bahia circula mais  recursos do SUAS do  que de FPM nos  municípios</a:t>
            </a:r>
            <a:endParaRPr lang="pt-BR" altLang="en-US" sz="3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F9550E72-AEE7-4B8E-816C-8DEAA98BFCC9}"/>
              </a:ext>
            </a:extLst>
          </p:cNvPr>
          <p:cNvGraphicFramePr>
            <a:graphicFrameLocks noGrp="1"/>
          </p:cNvGraphicFramePr>
          <p:nvPr/>
        </p:nvGraphicFramePr>
        <p:xfrm>
          <a:off x="76200" y="838200"/>
          <a:ext cx="9753600" cy="538797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734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77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22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24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734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8445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74985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1203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UF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BPC – 2018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(R$)</a:t>
                      </a:r>
                      <a:endParaRPr lang="pt-B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PBF – 2018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(R$)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Total valor BPC e PBF ano 2018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(R$)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FPM – 2018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(R$)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Diferença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(R$)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% de Valores de Benefícios SUPERIOR  aos valores do FPM</a:t>
                      </a:r>
                      <a:endParaRPr lang="pt-B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63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PE</a:t>
                      </a:r>
                      <a:endParaRPr lang="pt-B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3.565.537.197,75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2.489.016.559,00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6.054.553.756,75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4.087.516.122,26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1.967.037.634,49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n-lt"/>
                        </a:rPr>
                        <a:t>48%</a:t>
                      </a:r>
                      <a:endParaRPr lang="pt-BR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94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MA</a:t>
                      </a:r>
                      <a:endParaRPr lang="pt-B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2.221.582.408,37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2.493.688.352,00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4.715.270.760,37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3.465.920.156,72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1.249.350.603,65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n-lt"/>
                        </a:rPr>
                        <a:t>36%</a:t>
                      </a:r>
                      <a:endParaRPr lang="pt-BR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4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CE</a:t>
                      </a:r>
                      <a:endParaRPr lang="pt-B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3.050.572.781,33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2.316.889.230,00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5.367.462.011,33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4.263.403.538,88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1.104.058.472,45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n-lt"/>
                        </a:rPr>
                        <a:t>26%</a:t>
                      </a:r>
                      <a:endParaRPr lang="pt-BR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39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BA</a:t>
                      </a:r>
                      <a:endParaRPr lang="pt-B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5.097.970.421,69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4.033.722.725,00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9.131.693.146,69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7.633.322.692,60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1.498.370.454,09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n-lt"/>
                        </a:rPr>
                        <a:t>20%</a:t>
                      </a:r>
                      <a:endParaRPr lang="pt-BR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7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AL</a:t>
                      </a:r>
                      <a:endParaRPr lang="pt-B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1.295.363.327,59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922.689.785,00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2.218.053.112,59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1.881.457.357,39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336.595.755,20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+mn-lt"/>
                        </a:rPr>
                        <a:t>18%</a:t>
                      </a:r>
                      <a:endParaRPr lang="pt-BR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5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SE</a:t>
                      </a:r>
                      <a:endParaRPr lang="pt-B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687.141.106,11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573.259.657,00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1.260.400.763,11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1.253.897.531,49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6.503.231,62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+mn-lt"/>
                        </a:rPr>
                        <a:t>1%</a:t>
                      </a:r>
                      <a:endParaRPr lang="pt-BR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98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PB</a:t>
                      </a:r>
                      <a:endParaRPr lang="pt-B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1.297.694.055,11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1.225.647.739,00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2.523.341.794,11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2.636.388.060,93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- 113.046.266,82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n-lt"/>
                        </a:rPr>
                        <a:t>-4%</a:t>
                      </a:r>
                      <a:endParaRPr lang="pt-BR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06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PI</a:t>
                      </a:r>
                      <a:endParaRPr lang="pt-B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874.326.661,17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1.113.458.060,00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1.987.784.721,17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2.210.304.006,13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-</a:t>
                      </a:r>
                      <a:r>
                        <a:rPr lang="pt-BR" sz="14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pt-BR" sz="1400" dirty="0">
                          <a:effectLst/>
                          <a:latin typeface="+mn-lt"/>
                        </a:rPr>
                        <a:t>222.519.284,96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n-lt"/>
                        </a:rPr>
                        <a:t>-10%</a:t>
                      </a:r>
                      <a:endParaRPr lang="pt-BR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00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RN</a:t>
                      </a:r>
                      <a:endParaRPr lang="pt-B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954.484.331,04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759.785.887,00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1.714.270.218,04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2.061.020.936,05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-</a:t>
                      </a:r>
                      <a:r>
                        <a:rPr lang="pt-BR" sz="14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pt-BR" sz="1400" dirty="0">
                          <a:effectLst/>
                          <a:latin typeface="+mn-lt"/>
                        </a:rPr>
                        <a:t>346.750.718,01</a:t>
                      </a:r>
                      <a:endParaRPr lang="pt-B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n-lt"/>
                        </a:rPr>
                        <a:t>-17%</a:t>
                      </a:r>
                      <a:endParaRPr lang="pt-BR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8524" name="Retângulo 3">
            <a:extLst>
              <a:ext uri="{FF2B5EF4-FFF2-40B4-BE49-F238E27FC236}">
                <a16:creationId xmlns:a16="http://schemas.microsoft.com/office/drawing/2014/main" xmlns="" id="{5FA1CE1D-75DF-4A88-8CC1-B65A2706D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6553200"/>
            <a:ext cx="4038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1200">
                <a:latin typeface="Calibri Light" panose="020F0302020204030204" pitchFamily="34" charset="0"/>
                <a:cs typeface="Calibri" panose="020F0502020204030204" pitchFamily="34" charset="0"/>
              </a:rPr>
              <a:t>Fonte: MC/SNAS e Tesouro Nacional Elaboração própria</a:t>
            </a:r>
            <a:endParaRPr lang="pt-BR" alt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150C0F1A-2094-4BBE-B99B-F8CCD4BC53E0}"/>
              </a:ext>
            </a:extLst>
          </p:cNvPr>
          <p:cNvSpPr txBox="1">
            <a:spLocks/>
          </p:cNvSpPr>
          <p:nvPr/>
        </p:nvSpPr>
        <p:spPr>
          <a:xfrm>
            <a:off x="533400" y="0"/>
            <a:ext cx="8610600" cy="7540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400" b="1" dirty="0">
                <a:latin typeface="+mn-lt"/>
              </a:rPr>
              <a:t>Relação dos recursos dos benefícios (BPC e PBF) </a:t>
            </a:r>
          </a:p>
          <a:p>
            <a:pPr algn="ctr">
              <a:defRPr/>
            </a:pPr>
            <a:r>
              <a:rPr lang="pt-BR" sz="2400" b="1" dirty="0">
                <a:latin typeface="+mn-lt"/>
              </a:rPr>
              <a:t>e do FPM dos municípios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object 3">
            <a:extLst>
              <a:ext uri="{FF2B5EF4-FFF2-40B4-BE49-F238E27FC236}">
                <a16:creationId xmlns:a16="http://schemas.microsoft.com/office/drawing/2014/main" xmlns="" id="{F3A71B2A-BC58-44F4-9AD9-69E43A7E6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1762125"/>
            <a:ext cx="8348663" cy="224313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9460" name="object 4">
            <a:extLst>
              <a:ext uri="{FF2B5EF4-FFF2-40B4-BE49-F238E27FC236}">
                <a16:creationId xmlns:a16="http://schemas.microsoft.com/office/drawing/2014/main" xmlns="" id="{647D2219-CF61-4313-A2CA-79C4D3296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2981325"/>
            <a:ext cx="7129463" cy="22431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9461" name="object 5">
            <a:extLst>
              <a:ext uri="{FF2B5EF4-FFF2-40B4-BE49-F238E27FC236}">
                <a16:creationId xmlns:a16="http://schemas.microsoft.com/office/drawing/2014/main" xmlns="" id="{36AC4928-5087-4E26-8A07-2FB4216D5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0" y="2981325"/>
            <a:ext cx="1890713" cy="224313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9462" name="object 6">
            <a:extLst>
              <a:ext uri="{FF2B5EF4-FFF2-40B4-BE49-F238E27FC236}">
                <a16:creationId xmlns:a16="http://schemas.microsoft.com/office/drawing/2014/main" xmlns="" id="{A3F3FB19-0CD4-47C1-AA47-916B9FF06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7475" y="2981325"/>
            <a:ext cx="1947863" cy="2243138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9463" name="object 7">
            <a:extLst>
              <a:ext uri="{FF2B5EF4-FFF2-40B4-BE49-F238E27FC236}">
                <a16:creationId xmlns:a16="http://schemas.microsoft.com/office/drawing/2014/main" xmlns="" id="{4E093C87-5B05-4F91-9E58-B40831258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981325"/>
            <a:ext cx="1976438" cy="2243138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9464" name="object 8">
            <a:extLst>
              <a:ext uri="{FF2B5EF4-FFF2-40B4-BE49-F238E27FC236}">
                <a16:creationId xmlns:a16="http://schemas.microsoft.com/office/drawing/2014/main" xmlns="" id="{5E9B9257-FF78-4295-938B-5ECF03E43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300" y="2981325"/>
            <a:ext cx="1604963" cy="2243138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9465" name="object 9">
            <a:extLst>
              <a:ext uri="{FF2B5EF4-FFF2-40B4-BE49-F238E27FC236}">
                <a16:creationId xmlns:a16="http://schemas.microsoft.com/office/drawing/2014/main" xmlns="" id="{BCAE5AAA-9DEF-4C8E-BCE9-488F86DCB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0525" y="2981325"/>
            <a:ext cx="1895475" cy="2243138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9466" name="object 10">
            <a:extLst>
              <a:ext uri="{FF2B5EF4-FFF2-40B4-BE49-F238E27FC236}">
                <a16:creationId xmlns:a16="http://schemas.microsoft.com/office/drawing/2014/main" xmlns="" id="{D0CCDB23-241F-40C1-894A-87C5A1FA9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4200525"/>
            <a:ext cx="3700463" cy="2243138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9467" name="object 11">
            <a:extLst>
              <a:ext uri="{FF2B5EF4-FFF2-40B4-BE49-F238E27FC236}">
                <a16:creationId xmlns:a16="http://schemas.microsoft.com/office/drawing/2014/main" xmlns="" id="{2051C453-C562-4718-B809-1B1AD1681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2016125"/>
            <a:ext cx="8556625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indent="-15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5"/>
              </a:spcBef>
            </a:pPr>
            <a:r>
              <a:rPr lang="pt-BR" altLang="en-US" sz="8000" b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QUE É QUE OS  SERVIÇOS DA </a:t>
            </a:r>
            <a:r>
              <a:rPr lang="pt-BR" altLang="en-US" sz="8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pt-BR" altLang="en-US" sz="8000" b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pt-BR" altLang="en-US" sz="8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pt-BR" altLang="en-US" sz="8000" b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pt-BR" altLang="en-US" sz="8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TEM?</a:t>
            </a:r>
            <a:endParaRPr lang="pt-BR" altLang="en-US" sz="8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D9CC73A-B64F-8D47-B73A-ADAB7B0A34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7057" y="5879942"/>
            <a:ext cx="2080977" cy="978058"/>
          </a:xfrm>
          <a:prstGeom prst="rect">
            <a:avLst/>
          </a:prstGeom>
        </p:spPr>
      </p:pic>
      <p:pic>
        <p:nvPicPr>
          <p:cNvPr id="3" name="Imagem 5" descr="SJDHDS 2019 ASSINATURA EMAIL.png">
            <a:extLst>
              <a:ext uri="{FF2B5EF4-FFF2-40B4-BE49-F238E27FC236}">
                <a16:creationId xmlns:a16="http://schemas.microsoft.com/office/drawing/2014/main" xmlns="" id="{36B6C3F4-F19E-F148-8264-ACDBFFB48A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6769" y="1377576"/>
            <a:ext cx="3108739" cy="54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ject 2">
            <a:extLst>
              <a:ext uri="{FF2B5EF4-FFF2-40B4-BE49-F238E27FC236}">
                <a16:creationId xmlns:a16="http://schemas.microsoft.com/office/drawing/2014/main" xmlns="" id="{0649D6A9-F735-431C-80A2-F73A15841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17513"/>
            <a:ext cx="3357563" cy="4079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0483" name="object 3">
            <a:extLst>
              <a:ext uri="{FF2B5EF4-FFF2-40B4-BE49-F238E27FC236}">
                <a16:creationId xmlns:a16="http://schemas.microsoft.com/office/drawing/2014/main" xmlns="" id="{F9D24E74-0B71-4C63-8345-73E6A60AD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4025" y="76200"/>
            <a:ext cx="1052513" cy="125253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0484" name="object 4">
            <a:extLst>
              <a:ext uri="{FF2B5EF4-FFF2-40B4-BE49-F238E27FC236}">
                <a16:creationId xmlns:a16="http://schemas.microsoft.com/office/drawing/2014/main" xmlns="" id="{370A9E93-044F-483D-BF50-9FA4D4695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8825" y="76200"/>
            <a:ext cx="1090613" cy="1252538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0485" name="object 5">
            <a:extLst>
              <a:ext uri="{FF2B5EF4-FFF2-40B4-BE49-F238E27FC236}">
                <a16:creationId xmlns:a16="http://schemas.microsoft.com/office/drawing/2014/main" xmlns="" id="{418CF588-08D5-4231-BD2A-923C6A6BF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1725" y="76200"/>
            <a:ext cx="1100138" cy="1252538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0486" name="object 6">
            <a:extLst>
              <a:ext uri="{FF2B5EF4-FFF2-40B4-BE49-F238E27FC236}">
                <a16:creationId xmlns:a16="http://schemas.microsoft.com/office/drawing/2014/main" xmlns="" id="{3261A6BE-3B44-4443-AC69-629FE20EA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4150" y="76200"/>
            <a:ext cx="900113" cy="1252538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0487" name="object 7">
            <a:extLst>
              <a:ext uri="{FF2B5EF4-FFF2-40B4-BE49-F238E27FC236}">
                <a16:creationId xmlns:a16="http://schemas.microsoft.com/office/drawing/2014/main" xmlns="" id="{D5CF8A24-FF73-4319-9B3F-60F9F2180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76200"/>
            <a:ext cx="1204913" cy="1252538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43609BA2-D0D7-4DAD-A0A0-430D4314B9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0775" y="209550"/>
            <a:ext cx="5010150" cy="700088"/>
          </a:xfrm>
        </p:spPr>
        <p:txBody>
          <a:bodyPr vert="horz" tIns="16510" rtlCol="0"/>
          <a:lstStyle/>
          <a:p>
            <a:pPr marL="12700" eaLnBrk="1" fontAlgn="auto" hangingPunct="1">
              <a:spcBef>
                <a:spcPts val="130"/>
              </a:spcBef>
              <a:spcAft>
                <a:spcPts val="0"/>
              </a:spcAft>
              <a:defRPr/>
            </a:pPr>
            <a:r>
              <a:rPr sz="4400" spc="10" dirty="0">
                <a:solidFill>
                  <a:srgbClr val="000099"/>
                </a:solidFill>
              </a:rPr>
              <a:t>REDE </a:t>
            </a:r>
            <a:r>
              <a:rPr sz="4400" spc="-10" dirty="0">
                <a:solidFill>
                  <a:srgbClr val="000099"/>
                </a:solidFill>
              </a:rPr>
              <a:t>SUAS </a:t>
            </a:r>
            <a:r>
              <a:rPr sz="4400" spc="-30" dirty="0">
                <a:solidFill>
                  <a:srgbClr val="000099"/>
                </a:solidFill>
              </a:rPr>
              <a:t>DA</a:t>
            </a:r>
            <a:r>
              <a:rPr sz="4400" spc="-240" dirty="0">
                <a:solidFill>
                  <a:srgbClr val="000099"/>
                </a:solidFill>
              </a:rPr>
              <a:t> </a:t>
            </a:r>
            <a:r>
              <a:rPr sz="4400" dirty="0">
                <a:solidFill>
                  <a:srgbClr val="FF0000"/>
                </a:solidFill>
              </a:rPr>
              <a:t>B</a:t>
            </a:r>
            <a:r>
              <a:rPr sz="4400" dirty="0">
                <a:solidFill>
                  <a:srgbClr val="003399"/>
                </a:solidFill>
              </a:rPr>
              <a:t>A</a:t>
            </a:r>
            <a:r>
              <a:rPr sz="4400" dirty="0">
                <a:solidFill>
                  <a:srgbClr val="FF0000"/>
                </a:solidFill>
              </a:rPr>
              <a:t>H</a:t>
            </a:r>
            <a:r>
              <a:rPr sz="4400" dirty="0">
                <a:solidFill>
                  <a:srgbClr val="003399"/>
                </a:solidFill>
              </a:rPr>
              <a:t>I</a:t>
            </a:r>
            <a:r>
              <a:rPr sz="4400" dirty="0">
                <a:solidFill>
                  <a:srgbClr val="FF0000"/>
                </a:solidFill>
              </a:rPr>
              <a:t>A</a:t>
            </a:r>
            <a:endParaRPr sz="4400"/>
          </a:p>
        </p:txBody>
      </p:sp>
      <p:graphicFrame>
        <p:nvGraphicFramePr>
          <p:cNvPr id="9" name="object 9">
            <a:extLst>
              <a:ext uri="{FF2B5EF4-FFF2-40B4-BE49-F238E27FC236}">
                <a16:creationId xmlns:a16="http://schemas.microsoft.com/office/drawing/2014/main" xmlns="" id="{F61A42E2-0AC9-4AE1-B616-DCF32E1B5B5A}"/>
              </a:ext>
            </a:extLst>
          </p:cNvPr>
          <p:cNvGraphicFramePr>
            <a:graphicFrameLocks noGrp="1"/>
          </p:cNvGraphicFramePr>
          <p:nvPr/>
        </p:nvGraphicFramePr>
        <p:xfrm>
          <a:off x="830263" y="1009650"/>
          <a:ext cx="8280400" cy="4583115"/>
        </p:xfrm>
        <a:graphic>
          <a:graphicData uri="http://schemas.openxmlformats.org/drawingml/2006/table">
            <a:tbl>
              <a:tblPr/>
              <a:tblGrid>
                <a:gridCol w="55657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marL="79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1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UNIDADES</a:t>
                      </a:r>
                      <a:endParaRPr kumimoji="0" lang="pt-BR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266065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46150" marR="0" lvl="0" indent="-7429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QUANTIDADE  2017</a:t>
                      </a:r>
                      <a:endParaRPr kumimoji="0" lang="pt-B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22225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920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SMAS</a:t>
                      </a:r>
                      <a:endParaRPr kumimoji="0" lang="pt-B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23495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417</a:t>
                      </a:r>
                      <a:endParaRPr kumimoji="0" lang="pt-B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23495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920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CAD/PBF</a:t>
                      </a:r>
                      <a:endParaRPr kumimoji="0" lang="pt-B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2413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417</a:t>
                      </a:r>
                      <a:endParaRPr kumimoji="0" lang="pt-B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2413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920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CMAS</a:t>
                      </a:r>
                      <a:endParaRPr kumimoji="0" lang="pt-B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2540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417</a:t>
                      </a:r>
                      <a:endParaRPr kumimoji="0" lang="pt-B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2540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920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DA PROTEÇÃO SOCIAL BÁSICA</a:t>
                      </a:r>
                      <a:endParaRPr kumimoji="0" lang="pt-B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26034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624</a:t>
                      </a:r>
                      <a:endParaRPr kumimoji="0" lang="pt-BR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26034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920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DA PROTEÇÃO SOCIAL ESPECIAL</a:t>
                      </a:r>
                      <a:endParaRPr kumimoji="0" lang="pt-B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2667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530</a:t>
                      </a:r>
                      <a:endParaRPr kumimoji="0" lang="pt-BR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2667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TOTAL</a:t>
                      </a:r>
                      <a:endParaRPr kumimoji="0" lang="pt-B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27305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marL="4763" marR="0" lvl="0" indent="0" algn="ctr" defTabSz="914400" rtl="0" eaLnBrk="1" fontAlgn="base" latinLnBrk="0" hangingPunct="1">
                        <a:lnSpc>
                          <a:spcPts val="4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2.405</a:t>
                      </a:r>
                      <a:endParaRPr kumimoji="0" lang="pt-BR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1" name="object 11">
            <a:extLst>
              <a:ext uri="{FF2B5EF4-FFF2-40B4-BE49-F238E27FC236}">
                <a16:creationId xmlns:a16="http://schemas.microsoft.com/office/drawing/2014/main" xmlns="" id="{68065B60-636F-422C-8120-9EEA8340C672}"/>
              </a:ext>
            </a:extLst>
          </p:cNvPr>
          <p:cNvSpPr txBox="1"/>
          <p:nvPr/>
        </p:nvSpPr>
        <p:spPr>
          <a:xfrm>
            <a:off x="7010400" y="5665788"/>
            <a:ext cx="1793875" cy="231474"/>
          </a:xfrm>
          <a:prstGeom prst="rect">
            <a:avLst/>
          </a:prstGeom>
        </p:spPr>
        <p:txBody>
          <a:bodyPr lIns="0" tIns="15875" rIns="0" bIns="0">
            <a:spAutoFit/>
          </a:bodyPr>
          <a:lstStyle/>
          <a:p>
            <a:pPr marL="12700" fontAlgn="auto">
              <a:spcBef>
                <a:spcPts val="125"/>
              </a:spcBef>
              <a:spcAft>
                <a:spcPts val="0"/>
              </a:spcAft>
              <a:defRPr/>
            </a:pPr>
            <a:r>
              <a:rPr sz="1400" dirty="0">
                <a:latin typeface="Calibri"/>
                <a:cs typeface="Calibri"/>
              </a:rPr>
              <a:t>Fonte: </a:t>
            </a:r>
            <a:r>
              <a:rPr sz="1400" spc="5" dirty="0">
                <a:latin typeface="Calibri"/>
                <a:cs typeface="Calibri"/>
              </a:rPr>
              <a:t>REDE </a:t>
            </a:r>
            <a:r>
              <a:rPr sz="1400" spc="10" dirty="0">
                <a:latin typeface="Calibri"/>
                <a:cs typeface="Calibri"/>
              </a:rPr>
              <a:t>SUAS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2" name="Imagem 5" descr="SJDHDS 2019 ASSINATURA EMAIL.png">
            <a:extLst>
              <a:ext uri="{FF2B5EF4-FFF2-40B4-BE49-F238E27FC236}">
                <a16:creationId xmlns:a16="http://schemas.microsoft.com/office/drawing/2014/main" xmlns="" id="{296734E2-251C-B147-A58A-2B2B10D1BF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45" y="6317082"/>
            <a:ext cx="3108739" cy="54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B27210-D0CA-4654-B3E3-9ABB4F178E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3A1D9A5-5F29-6E49-B7DB-6CD25E71CEED}"/>
              </a:ext>
            </a:extLst>
          </p:cNvPr>
          <p:cNvSpPr txBox="1"/>
          <p:nvPr/>
        </p:nvSpPr>
        <p:spPr>
          <a:xfrm>
            <a:off x="5481635" y="1783959"/>
            <a:ext cx="3774265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PROTEÇÃO SOCIAL BÁSICA 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5015385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70B66945-4967-4040-926D-DCA44313CD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89462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B2B8D9D7-9968-034C-A7F8-1C0EE47521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441" y="0"/>
            <a:ext cx="3288873" cy="1545769"/>
          </a:xfrm>
          <a:prstGeom prst="rect">
            <a:avLst/>
          </a:prstGeom>
        </p:spPr>
      </p:pic>
      <p:pic>
        <p:nvPicPr>
          <p:cNvPr id="2" name="Imagem 5" descr="SJDHDS 2019 ASSINATURA EMAIL.png">
            <a:extLst>
              <a:ext uri="{FF2B5EF4-FFF2-40B4-BE49-F238E27FC236}">
                <a16:creationId xmlns:a16="http://schemas.microsoft.com/office/drawing/2014/main" xmlns="" id="{14615FA6-DAAA-B44D-81BD-47EC7A421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179038"/>
            <a:ext cx="2251919" cy="39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81926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1D151BCF-EC01-CE4A-9033-C4BC9EBA4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32572"/>
            <a:ext cx="6462954" cy="425825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xmlns="" id="{C977B454-7D0A-404B-A6D5-FAF8987F42FF}"/>
              </a:ext>
            </a:extLst>
          </p:cNvPr>
          <p:cNvSpPr txBox="1"/>
          <p:nvPr/>
        </p:nvSpPr>
        <p:spPr>
          <a:xfrm>
            <a:off x="1164264" y="2846673"/>
            <a:ext cx="4162287" cy="6836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ts val="570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700" b="1" spc="20" dirty="0">
                <a:solidFill>
                  <a:schemeClr val="bg1"/>
                </a:solidFill>
                <a:latin typeface="Calibri"/>
                <a:cs typeface="Calibri"/>
              </a:rPr>
              <a:t>6</a:t>
            </a:r>
            <a:r>
              <a:rPr lang="pt-BR" sz="3700" b="1" spc="20" dirty="0">
                <a:solidFill>
                  <a:schemeClr val="bg1"/>
                </a:solidFill>
                <a:latin typeface="Calibri"/>
                <a:cs typeface="Calibri"/>
              </a:rPr>
              <a:t>24</a:t>
            </a:r>
            <a:r>
              <a:rPr sz="3700" b="1" spc="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3700" b="1" spc="5" dirty="0">
                <a:solidFill>
                  <a:schemeClr val="bg1"/>
                </a:solidFill>
                <a:latin typeface="Calibri"/>
                <a:cs typeface="Calibri"/>
              </a:rPr>
              <a:t>unidades</a:t>
            </a:r>
            <a:r>
              <a:rPr sz="3700" b="1" spc="-2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3700" b="1" spc="-10" dirty="0">
                <a:solidFill>
                  <a:schemeClr val="bg1"/>
                </a:solidFill>
                <a:latin typeface="Calibri"/>
                <a:cs typeface="Calibri"/>
              </a:rPr>
              <a:t>ativas</a:t>
            </a:r>
            <a:endParaRPr sz="3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xmlns="" id="{85C041E8-231E-0343-A966-1F0FFC12FEAF}"/>
              </a:ext>
            </a:extLst>
          </p:cNvPr>
          <p:cNvSpPr txBox="1"/>
          <p:nvPr/>
        </p:nvSpPr>
        <p:spPr>
          <a:xfrm>
            <a:off x="3742365" y="1611632"/>
            <a:ext cx="6111875" cy="65992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fontAlgn="auto">
              <a:lnSpc>
                <a:spcPts val="570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200" b="1" spc="20" dirty="0">
                <a:solidFill>
                  <a:schemeClr val="accent6"/>
                </a:solidFill>
                <a:latin typeface="Calibri"/>
                <a:cs typeface="Calibri"/>
              </a:rPr>
              <a:t>100 </a:t>
            </a:r>
            <a:r>
              <a:rPr sz="3200" b="1" spc="5" dirty="0">
                <a:solidFill>
                  <a:schemeClr val="accent6"/>
                </a:solidFill>
                <a:latin typeface="Calibri"/>
                <a:cs typeface="Calibri"/>
              </a:rPr>
              <a:t>% </a:t>
            </a:r>
            <a:r>
              <a:rPr sz="3200" b="1" dirty="0">
                <a:solidFill>
                  <a:schemeClr val="accent6"/>
                </a:solidFill>
                <a:latin typeface="Calibri"/>
                <a:cs typeface="Calibri"/>
              </a:rPr>
              <a:t>de</a:t>
            </a:r>
            <a:r>
              <a:rPr sz="3200" b="1" spc="-140" dirty="0"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sz="3200" b="1" spc="-30" dirty="0" err="1">
                <a:solidFill>
                  <a:schemeClr val="accent6"/>
                </a:solidFill>
                <a:latin typeface="Calibri"/>
                <a:cs typeface="Calibri"/>
              </a:rPr>
              <a:t>cobertura</a:t>
            </a:r>
            <a:r>
              <a:rPr lang="pt-BR" sz="3200" b="1" spc="-30" dirty="0">
                <a:solidFill>
                  <a:schemeClr val="accent6"/>
                </a:solidFill>
                <a:latin typeface="Calibri"/>
                <a:cs typeface="Calibri"/>
              </a:rPr>
              <a:t> estadual</a:t>
            </a:r>
            <a:endParaRPr sz="3200" dirty="0">
              <a:solidFill>
                <a:schemeClr val="accent6"/>
              </a:solidFill>
              <a:latin typeface="Calibri"/>
              <a:cs typeface="Calibri"/>
            </a:endParaRPr>
          </a:p>
        </p:txBody>
      </p:sp>
      <p:sp>
        <p:nvSpPr>
          <p:cNvPr id="15" name="Seta: Circular 14">
            <a:extLst>
              <a:ext uri="{FF2B5EF4-FFF2-40B4-BE49-F238E27FC236}">
                <a16:creationId xmlns:a16="http://schemas.microsoft.com/office/drawing/2014/main" xmlns="" id="{7350C110-67CF-DB4C-97B4-D962503E9CC4}"/>
              </a:ext>
            </a:extLst>
          </p:cNvPr>
          <p:cNvSpPr/>
          <p:nvPr/>
        </p:nvSpPr>
        <p:spPr>
          <a:xfrm rot="18518830">
            <a:off x="3004416" y="1599755"/>
            <a:ext cx="1559996" cy="1559996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090974C9-084A-694E-AA09-E82E8DEE8F0E}"/>
              </a:ext>
            </a:extLst>
          </p:cNvPr>
          <p:cNvSpPr txBox="1"/>
          <p:nvPr/>
        </p:nvSpPr>
        <p:spPr>
          <a:xfrm>
            <a:off x="7233479" y="3063721"/>
            <a:ext cx="24019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b="1" dirty="0"/>
              <a:t>Com um orçamento de 21 milhões </a:t>
            </a:r>
          </a:p>
        </p:txBody>
      </p:sp>
      <p:sp>
        <p:nvSpPr>
          <p:cNvPr id="17" name="Seta: Curva para Baixo 16">
            <a:extLst>
              <a:ext uri="{FF2B5EF4-FFF2-40B4-BE49-F238E27FC236}">
                <a16:creationId xmlns:a16="http://schemas.microsoft.com/office/drawing/2014/main" xmlns="" id="{59A7973C-6751-6949-93AC-E1EF1043ECB0}"/>
              </a:ext>
            </a:extLst>
          </p:cNvPr>
          <p:cNvSpPr/>
          <p:nvPr/>
        </p:nvSpPr>
        <p:spPr>
          <a:xfrm rot="3009577">
            <a:off x="8155331" y="1343872"/>
            <a:ext cx="1960288" cy="117912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C88DC253-A3B2-8B4C-9505-64F995D11D58}"/>
              </a:ext>
            </a:extLst>
          </p:cNvPr>
          <p:cNvSpPr txBox="1"/>
          <p:nvPr/>
        </p:nvSpPr>
        <p:spPr>
          <a:xfrm>
            <a:off x="183789" y="303326"/>
            <a:ext cx="51324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B050"/>
                </a:solidFill>
              </a:rPr>
              <a:t>Os CRAS da Bahia tem um índice de desenvolvimento médio – 3,3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8AF66CF3-E9F4-D94B-8FC1-DBE1B18BD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7057" y="5879942"/>
            <a:ext cx="2080977" cy="978058"/>
          </a:xfrm>
          <a:prstGeom prst="rect">
            <a:avLst/>
          </a:prstGeom>
        </p:spPr>
      </p:pic>
      <p:sp>
        <p:nvSpPr>
          <p:cNvPr id="2" name="object 9">
            <a:extLst>
              <a:ext uri="{FF2B5EF4-FFF2-40B4-BE49-F238E27FC236}">
                <a16:creationId xmlns:a16="http://schemas.microsoft.com/office/drawing/2014/main" xmlns="" id="{C2FAB235-1E0D-5E4D-ACBF-6E66EF14AA8D}"/>
              </a:ext>
            </a:extLst>
          </p:cNvPr>
          <p:cNvSpPr txBox="1"/>
          <p:nvPr/>
        </p:nvSpPr>
        <p:spPr>
          <a:xfrm>
            <a:off x="576907" y="6690827"/>
            <a:ext cx="2009775" cy="196850"/>
          </a:xfrm>
          <a:prstGeom prst="rect">
            <a:avLst/>
          </a:prstGeom>
        </p:spPr>
        <p:txBody>
          <a:bodyPr lIns="0" tIns="15875" rIns="0" bIns="0">
            <a:spAutoFit/>
          </a:bodyPr>
          <a:lstStyle/>
          <a:p>
            <a:pPr marL="12700" fontAlgn="auto">
              <a:spcBef>
                <a:spcPts val="125"/>
              </a:spcBef>
              <a:spcAft>
                <a:spcPts val="0"/>
              </a:spcAft>
              <a:defRPr/>
            </a:pPr>
            <a:r>
              <a:rPr sz="1100" b="1" spc="10" dirty="0">
                <a:latin typeface="Calibri"/>
                <a:cs typeface="Calibri"/>
              </a:rPr>
              <a:t>Fonte:</a:t>
            </a:r>
            <a:r>
              <a:rPr sz="1100" b="1" spc="-114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Vigilância</a:t>
            </a:r>
            <a:r>
              <a:rPr sz="1100" spc="-125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SAS/SJDHS</a:t>
            </a:r>
            <a:r>
              <a:rPr sz="1100" spc="-120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–</a:t>
            </a:r>
            <a:r>
              <a:rPr sz="1100" spc="-140" dirty="0">
                <a:latin typeface="Calibri"/>
                <a:cs typeface="Calibri"/>
              </a:rPr>
              <a:t> </a:t>
            </a:r>
            <a:r>
              <a:rPr sz="1100" spc="-35" dirty="0">
                <a:latin typeface="Calibri"/>
                <a:cs typeface="Calibri"/>
              </a:rPr>
              <a:t>2016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3" name="Imagem 5" descr="SJDHDS 2019 ASSINATURA EMAIL.png">
            <a:extLst>
              <a:ext uri="{FF2B5EF4-FFF2-40B4-BE49-F238E27FC236}">
                <a16:creationId xmlns:a16="http://schemas.microsoft.com/office/drawing/2014/main" xmlns="" id="{089C2E5D-7D9D-544E-A82D-75A32F4FA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7261" y="32867"/>
            <a:ext cx="3108739" cy="54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2575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88D4724-6612-0C45-856C-F8600DE27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" r="2107" b="-1"/>
          <a:stretch/>
        </p:blipFill>
        <p:spPr>
          <a:xfrm>
            <a:off x="20" y="10"/>
            <a:ext cx="9905980" cy="6857990"/>
          </a:xfrm>
          <a:prstGeom prst="rect">
            <a:avLst/>
          </a:prstGeom>
        </p:spPr>
      </p:pic>
      <p:sp>
        <p:nvSpPr>
          <p:cNvPr id="7" name="object 6">
            <a:extLst>
              <a:ext uri="{FF2B5EF4-FFF2-40B4-BE49-F238E27FC236}">
                <a16:creationId xmlns:a16="http://schemas.microsoft.com/office/drawing/2014/main" xmlns="" id="{2BAD3B22-59C9-8242-88B3-9B64367A53FE}"/>
              </a:ext>
            </a:extLst>
          </p:cNvPr>
          <p:cNvSpPr txBox="1"/>
          <p:nvPr/>
        </p:nvSpPr>
        <p:spPr>
          <a:xfrm>
            <a:off x="535608" y="5798263"/>
            <a:ext cx="8834783" cy="105972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fontAlgn="auto">
              <a:lnSpc>
                <a:spcPts val="439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0" dirty="0">
                <a:solidFill>
                  <a:srgbClr val="FF0000"/>
                </a:solidFill>
                <a:latin typeface="Arial"/>
                <a:cs typeface="Arial"/>
              </a:rPr>
              <a:t>72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%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do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público </a:t>
            </a:r>
            <a:r>
              <a:rPr sz="3200" b="1" spc="-15" dirty="0">
                <a:solidFill>
                  <a:srgbClr val="FF0000"/>
                </a:solidFill>
                <a:latin typeface="Arial"/>
                <a:cs typeface="Arial"/>
              </a:rPr>
              <a:t>CRAS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está</a:t>
            </a:r>
            <a:r>
              <a:rPr sz="3200" b="1" spc="6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em</a:t>
            </a:r>
            <a:endParaRPr sz="32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810" algn="ctr" fontAlgn="auto">
              <a:spcBef>
                <a:spcPts val="65"/>
              </a:spcBef>
              <a:spcAft>
                <a:spcPts val="0"/>
              </a:spcAft>
              <a:defRPr/>
            </a:pP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sz="3200" b="1" dirty="0" err="1">
                <a:solidFill>
                  <a:srgbClr val="FF0000"/>
                </a:solidFill>
                <a:latin typeface="Arial"/>
                <a:cs typeface="Arial"/>
              </a:rPr>
              <a:t>acompanhamento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”</a:t>
            </a:r>
            <a:endParaRPr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xmlns="" id="{3021DD86-7DCB-894A-AF7B-550CB23A5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197" y="0"/>
            <a:ext cx="8834783" cy="5166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4350"/>
              </a:lnSpc>
            </a:pPr>
            <a:r>
              <a:rPr lang="pt-BR" altLang="en-US" sz="3200" b="1" dirty="0">
                <a:solidFill>
                  <a:srgbClr val="FF0000"/>
                </a:solidFill>
              </a:rPr>
              <a:t>241.145 mil pessoas estão no SCFV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91C593B4-550E-1A40-BC5F-6C685EED1143}"/>
              </a:ext>
            </a:extLst>
          </p:cNvPr>
          <p:cNvSpPr txBox="1"/>
          <p:nvPr/>
        </p:nvSpPr>
        <p:spPr>
          <a:xfrm>
            <a:off x="535608" y="900298"/>
            <a:ext cx="88347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Nos dois últimos anos avançamos em pessoas atendidas </a:t>
            </a:r>
          </a:p>
        </p:txBody>
      </p:sp>
    </p:spTree>
    <p:extLst>
      <p:ext uri="{BB962C8B-B14F-4D97-AF65-F5344CB8AC3E}">
        <p14:creationId xmlns:p14="http://schemas.microsoft.com/office/powerpoint/2010/main" xmlns="" val="248288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A81F9BD8-A275-9147-9556-FD7C04BA6FD7}"/>
              </a:ext>
            </a:extLst>
          </p:cNvPr>
          <p:cNvSpPr txBox="1"/>
          <p:nvPr/>
        </p:nvSpPr>
        <p:spPr>
          <a:xfrm>
            <a:off x="7662595" y="1717665"/>
            <a:ext cx="2080977" cy="4170372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marL="360363" marR="0" lvl="0" indent="0" algn="ctr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cs typeface="Calibri" pitchFamily="34" charset="0"/>
              </a:rPr>
              <a:t>378 Municípios</a:t>
            </a:r>
            <a:r>
              <a:rPr lang="pt-BR" sz="20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kumimoji="0" lang="pt-BR" sz="20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cs typeface="Calibri" pitchFamily="34" charset="0"/>
              </a:rPr>
              <a:t>cofinanciados</a:t>
            </a:r>
            <a:endParaRPr kumimoji="0" lang="pt-BR" sz="20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360363" marR="0" lvl="0" indent="0" algn="ctr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0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Com </a:t>
            </a:r>
            <a:r>
              <a:rPr lang="pt-BR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disponibilidade</a:t>
            </a:r>
            <a:r>
              <a:rPr lang="pt-BR" sz="20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orçamentária para alcance dos 417</a:t>
            </a:r>
            <a:endParaRPr kumimoji="0" lang="pt-BR" sz="20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360363" marR="0" lvl="0" indent="0" algn="ctr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360363" marR="0" lvl="0" indent="0" algn="ctr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sz="2000" b="1" dirty="0">
              <a:solidFill>
                <a:srgbClr val="00B050"/>
              </a:solidFill>
              <a:latin typeface="Calibri" pitchFamily="34" charset="0"/>
            </a:endParaRPr>
          </a:p>
          <a:p>
            <a:pPr marL="360363" marR="0" lvl="0" indent="0" algn="ctr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sz="2000" b="1" dirty="0">
              <a:solidFill>
                <a:srgbClr val="00B050"/>
              </a:solidFill>
            </a:endParaRPr>
          </a:p>
          <a:p>
            <a:pPr marL="360363" marR="0" lvl="0" indent="0" algn="ctr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sz="2000" b="1" dirty="0">
              <a:solidFill>
                <a:srgbClr val="00B050"/>
              </a:solidFill>
            </a:endParaRPr>
          </a:p>
          <a:p>
            <a:pPr marL="360363" marR="0" lvl="0" indent="0" algn="ctr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sz="2000" b="1" dirty="0">
              <a:solidFill>
                <a:srgbClr val="00B050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C0F5140C-8822-DF49-B1ED-26C727457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580" y="8255"/>
            <a:ext cx="6048840" cy="6027003"/>
          </a:xfrm>
          <a:prstGeom prst="rect">
            <a:avLst/>
          </a:prstGeom>
        </p:spPr>
      </p:pic>
      <p:sp>
        <p:nvSpPr>
          <p:cNvPr id="7" name="Seta: da Esquerda para a Direita 6">
            <a:extLst>
              <a:ext uri="{FF2B5EF4-FFF2-40B4-BE49-F238E27FC236}">
                <a16:creationId xmlns:a16="http://schemas.microsoft.com/office/drawing/2014/main" xmlns="" id="{7ED97EFA-FBFE-894C-BB48-0A3772D1DB55}"/>
              </a:ext>
            </a:extLst>
          </p:cNvPr>
          <p:cNvSpPr/>
          <p:nvPr/>
        </p:nvSpPr>
        <p:spPr>
          <a:xfrm>
            <a:off x="3435359" y="3021756"/>
            <a:ext cx="3035281" cy="1562197"/>
          </a:xfrm>
          <a:prstGeom prst="leftRightArrow">
            <a:avLst>
              <a:gd name="adj1" fmla="val 21917"/>
              <a:gd name="adj2" fmla="val 2035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xmlns="" id="{D35B6CED-CE2B-DC49-865D-C0B1B66D6452}"/>
              </a:ext>
            </a:extLst>
          </p:cNvPr>
          <p:cNvSpPr>
            <a:spLocks noGrp="1"/>
          </p:cNvSpPr>
          <p:nvPr/>
        </p:nvSpPr>
        <p:spPr bwMode="auto">
          <a:xfrm>
            <a:off x="1372927" y="0"/>
            <a:ext cx="6903554" cy="803490"/>
          </a:xfrm>
          <a:prstGeom prst="rect">
            <a:avLst/>
          </a:prstGeom>
          <a:solidFill>
            <a:schemeClr val="bg1"/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8255" rIns="0" bIns="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9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12700" indent="352425" eaLnBrk="1" hangingPunct="1">
              <a:lnSpc>
                <a:spcPct val="101000"/>
              </a:lnSpc>
              <a:spcBef>
                <a:spcPts val="63"/>
              </a:spcBef>
            </a:pPr>
            <a:r>
              <a:rPr lang="pt-BR" alt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Bahia está entre os 30% de Estados que  cofinanciam BE com cobertura acima de 80%</a:t>
            </a:r>
            <a:endParaRPr lang="pt-BR" altLang="en-US" sz="26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2EC76C8C-8C3A-C342-BA67-25D76AD7F2E5}"/>
              </a:ext>
            </a:extLst>
          </p:cNvPr>
          <p:cNvSpPr txBox="1"/>
          <p:nvPr/>
        </p:nvSpPr>
        <p:spPr>
          <a:xfrm rot="16200000" flipV="1">
            <a:off x="69144" y="2554225"/>
            <a:ext cx="1661993" cy="2056877"/>
          </a:xfrm>
          <a:prstGeom prst="rect">
            <a:avLst/>
          </a:prstGeom>
          <a:solidFill>
            <a:schemeClr val="bg1"/>
          </a:solidFill>
        </p:spPr>
        <p:txBody>
          <a:bodyPr vert="vert270" wrap="square">
            <a:spAutoFit/>
          </a:bodyPr>
          <a:lstStyle/>
          <a:p>
            <a:pPr marL="360363" marR="0" lvl="0" indent="0" algn="ctr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cs typeface="Calibri" pitchFamily="34" charset="0"/>
              </a:rPr>
              <a:t>90,6% /com orçamento assegurado para 100%</a:t>
            </a:r>
            <a:endParaRPr kumimoji="0" lang="pt-BR" sz="24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811243E7-44B5-164B-AA9F-DB8C773E4AB2}"/>
              </a:ext>
            </a:extLst>
          </p:cNvPr>
          <p:cNvSpPr txBox="1"/>
          <p:nvPr/>
        </p:nvSpPr>
        <p:spPr>
          <a:xfrm>
            <a:off x="1928579" y="5310918"/>
            <a:ext cx="618799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pt-BR" sz="2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cs typeface="Calibri" pitchFamily="34" charset="0"/>
              </a:rPr>
              <a:t>O orçamento anual do Cofinanciamento é de R$ </a:t>
            </a:r>
            <a:r>
              <a:rPr lang="pt-BR" sz="2400" b="1" i="0" u="none" strike="noStrike" dirty="0">
                <a:solidFill>
                  <a:srgbClr val="00B050"/>
                </a:solidFill>
                <a:latin typeface="+mn-lt"/>
              </a:rPr>
              <a:t>2.420.400,00 </a:t>
            </a:r>
            <a:endParaRPr lang="pt-BR" sz="2400" dirty="0">
              <a:solidFill>
                <a:srgbClr val="00B050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43B08DFF-2A46-2244-87D2-E1FB3462D70E}"/>
              </a:ext>
            </a:extLst>
          </p:cNvPr>
          <p:cNvSpPr txBox="1"/>
          <p:nvPr/>
        </p:nvSpPr>
        <p:spPr>
          <a:xfrm>
            <a:off x="937954" y="5966241"/>
            <a:ext cx="7393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b="1" dirty="0">
                <a:solidFill>
                  <a:srgbClr val="0070C0"/>
                </a:solidFill>
              </a:rPr>
              <a:t>Orçamento ampliado atendendo à deliberação da XICEAS</a:t>
            </a:r>
          </a:p>
        </p:txBody>
      </p:sp>
      <p:pic>
        <p:nvPicPr>
          <p:cNvPr id="3" name="Imagem 5" descr="SJDHDS 2019 ASSINATURA EMAIL.png">
            <a:extLst>
              <a:ext uri="{FF2B5EF4-FFF2-40B4-BE49-F238E27FC236}">
                <a16:creationId xmlns:a16="http://schemas.microsoft.com/office/drawing/2014/main" xmlns="" id="{13E24764-5ED7-7E4E-A5BF-BF2D1D64D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7261" y="6344543"/>
            <a:ext cx="3108739" cy="54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59105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bject 3">
            <a:extLst>
              <a:ext uri="{FF2B5EF4-FFF2-40B4-BE49-F238E27FC236}">
                <a16:creationId xmlns:a16="http://schemas.microsoft.com/office/drawing/2014/main" xmlns="" id="{6005F138-C6DB-41D8-B525-05C4AA030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693" y="2707948"/>
            <a:ext cx="5598123" cy="261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5" rIns="0" bIns="0">
            <a:spAutoFit/>
          </a:bodyPr>
          <a:lstStyle>
            <a:lvl1pPr marL="355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1000"/>
              </a:lnSpc>
              <a:spcBef>
                <a:spcPts val="100"/>
              </a:spcBef>
            </a:pPr>
            <a:r>
              <a:rPr lang="pt-BR" altLang="en-US" sz="2500" b="1" u="sng" dirty="0">
                <a:latin typeface="Calibri" panose="020F0502020204030204" pitchFamily="34" charset="0"/>
                <a:cs typeface="Calibri" panose="020F0502020204030204" pitchFamily="34" charset="0"/>
              </a:rPr>
              <a:t>Apresentando: </a:t>
            </a:r>
            <a:r>
              <a:rPr lang="pt-BR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lnSpc>
                <a:spcPct val="121000"/>
              </a:lnSpc>
              <a:spcBef>
                <a:spcPts val="100"/>
              </a:spcBef>
            </a:pPr>
            <a:r>
              <a:rPr lang="pt-BR" altLang="en-US" sz="2500" b="1" dirty="0" err="1">
                <a:solidFill>
                  <a:srgbClr val="006F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Leísa</a:t>
            </a:r>
            <a:r>
              <a:rPr lang="pt-BR" altLang="en-US" sz="2500" b="1" dirty="0">
                <a:solidFill>
                  <a:srgbClr val="006F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Mendes de Sousa</a:t>
            </a:r>
          </a:p>
          <a:p>
            <a:pPr algn="ctr" eaLnBrk="1" hangingPunct="1">
              <a:lnSpc>
                <a:spcPct val="121000"/>
              </a:lnSpc>
              <a:spcBef>
                <a:spcPts val="100"/>
              </a:spcBef>
            </a:pPr>
            <a:r>
              <a:rPr lang="pt-BR" altLang="en-US" sz="2500" b="1" dirty="0">
                <a:solidFill>
                  <a:srgbClr val="006F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Militante em defesa do SUAS</a:t>
            </a:r>
            <a:endParaRPr lang="pt-BR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ts val="75"/>
              </a:spcBef>
            </a:pPr>
            <a:r>
              <a:rPr lang="pt-BR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Superintendente de Assistência Social SAS/SJDHDS  </a:t>
            </a:r>
          </a:p>
          <a:p>
            <a:pPr algn="ctr" eaLnBrk="1" hangingPunct="1">
              <a:spcBef>
                <a:spcPts val="75"/>
              </a:spcBef>
            </a:pPr>
            <a:r>
              <a:rPr lang="pt-BR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Conselheira suplente no CEAS e CNAS</a:t>
            </a:r>
          </a:p>
        </p:txBody>
      </p:sp>
      <p:sp>
        <p:nvSpPr>
          <p:cNvPr id="7188" name="object 5">
            <a:extLst>
              <a:ext uri="{FF2B5EF4-FFF2-40B4-BE49-F238E27FC236}">
                <a16:creationId xmlns:a16="http://schemas.microsoft.com/office/drawing/2014/main" xmlns="" id="{6D6E0214-779A-43B0-8DFF-A53C42447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28" y="857879"/>
            <a:ext cx="3932217" cy="514224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pic>
        <p:nvPicPr>
          <p:cNvPr id="2" name="Imagem 5" descr="SJDHDS 2019 ASSINATURA EMAIL.png">
            <a:extLst>
              <a:ext uri="{FF2B5EF4-FFF2-40B4-BE49-F238E27FC236}">
                <a16:creationId xmlns:a16="http://schemas.microsoft.com/office/drawing/2014/main" xmlns="" id="{C5BB85A2-3BC7-274C-A428-81DA1AE06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6304" y="194240"/>
            <a:ext cx="3211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417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905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3A1D9A5-5F29-6E49-B7DB-6CD25E71CEED}"/>
              </a:ext>
            </a:extLst>
          </p:cNvPr>
          <p:cNvSpPr txBox="1"/>
          <p:nvPr/>
        </p:nvSpPr>
        <p:spPr>
          <a:xfrm>
            <a:off x="520064" y="2053641"/>
            <a:ext cx="2981193" cy="2760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PROTEÇÃO SOCIAL ESPECIAL </a:t>
            </a:r>
          </a:p>
        </p:txBody>
      </p:sp>
      <p:sp>
        <p:nvSpPr>
          <p:cNvPr id="3" name="object 20">
            <a:extLst>
              <a:ext uri="{FF2B5EF4-FFF2-40B4-BE49-F238E27FC236}">
                <a16:creationId xmlns:a16="http://schemas.microsoft.com/office/drawing/2014/main" xmlns="" id="{82E7ABBF-EE85-884C-B3F6-87ECC73CC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8591" y="801866"/>
            <a:ext cx="4311193" cy="52306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+mn-cs"/>
              </a:rPr>
              <a:t>São R$ 31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+mn-cs"/>
              </a:rPr>
              <a:t>milhões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+mn-cs"/>
              </a:rPr>
              <a:t> o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+mn-cs"/>
              </a:rPr>
              <a:t>investimento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+mn-cs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+mn-cs"/>
              </a:rPr>
              <a:t>através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+mn-cs"/>
              </a:rPr>
              <a:t> do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+mn-cs"/>
              </a:rPr>
              <a:t>cofinanciament</a:t>
            </a:r>
            <a:r>
              <a:rPr lang="pt-BR" altLang="en-US" sz="2800" b="1" dirty="0">
                <a:solidFill>
                  <a:srgbClr val="000000"/>
                </a:solidFill>
                <a:latin typeface="+mn-lt"/>
                <a:cs typeface="+mn-cs"/>
              </a:rPr>
              <a:t>o para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+mn-cs"/>
              </a:rPr>
              <a:t> a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+mn-cs"/>
              </a:rPr>
              <a:t>manutenção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+mn-cs"/>
              </a:rPr>
              <a:t> dos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+mn-cs"/>
              </a:rPr>
              <a:t>serviços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+mn-cs"/>
              </a:rPr>
              <a:t> </a:t>
            </a:r>
          </a:p>
        </p:txBody>
      </p:sp>
      <p:pic>
        <p:nvPicPr>
          <p:cNvPr id="5" name="Imagem 5" descr="SJDHDS 2019 ASSINATURA EMAIL.png">
            <a:extLst>
              <a:ext uri="{FF2B5EF4-FFF2-40B4-BE49-F238E27FC236}">
                <a16:creationId xmlns:a16="http://schemas.microsoft.com/office/drawing/2014/main" xmlns="" id="{E7F9CE90-6623-E84D-A6BA-D8FBCCD96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7261" y="6344543"/>
            <a:ext cx="3108739" cy="54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59045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xmlns="" id="{65F3A692-F589-6446-A645-0DBB9F52D384}"/>
              </a:ext>
            </a:extLst>
          </p:cNvPr>
          <p:cNvSpPr txBox="1"/>
          <p:nvPr/>
        </p:nvSpPr>
        <p:spPr>
          <a:xfrm>
            <a:off x="356681" y="3112503"/>
            <a:ext cx="4953000" cy="90999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8890" algn="ctr" fontAlgn="auto">
              <a:lnSpc>
                <a:spcPts val="83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500" b="1" spc="-10" dirty="0">
                <a:solidFill>
                  <a:srgbClr val="FF0000"/>
                </a:solidFill>
                <a:latin typeface="Calibri"/>
                <a:cs typeface="Calibri"/>
              </a:rPr>
              <a:t>São </a:t>
            </a:r>
            <a:r>
              <a:rPr sz="3500" b="1" spc="-1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pt-BR" sz="3500" b="1" spc="-1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r>
              <a:rPr sz="3500" b="1" spc="-10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pt-BR" sz="35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pt-BR" sz="3500" b="1" spc="-5" dirty="0">
                <a:solidFill>
                  <a:srgbClr val="FF0000"/>
                </a:solidFill>
                <a:latin typeface="Calibri"/>
                <a:cs typeface="Calibri"/>
              </a:rPr>
              <a:t>unidades</a:t>
            </a:r>
            <a:endParaRPr sz="35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xmlns="" id="{BA7E86E8-2A23-CD49-909C-4DC134546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096" y="3754432"/>
            <a:ext cx="5132412" cy="71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6275"/>
              </a:lnSpc>
            </a:pPr>
            <a:r>
              <a:rPr lang="pt-BR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56% dos municípios  cobertos</a:t>
            </a:r>
            <a:endParaRPr lang="pt-BR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811F95DA-5C6C-B94B-B8A3-756F0FC59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953000" cy="345040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CD588BFD-3743-604D-BDEA-DFCD6704D516}"/>
              </a:ext>
            </a:extLst>
          </p:cNvPr>
          <p:cNvSpPr txBox="1"/>
          <p:nvPr/>
        </p:nvSpPr>
        <p:spPr>
          <a:xfrm>
            <a:off x="5309681" y="428547"/>
            <a:ext cx="45450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O índice de desenvolvimento médio – 3,3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B148B49C-5241-904B-B88A-9A2753FD22E8}"/>
              </a:ext>
            </a:extLst>
          </p:cNvPr>
          <p:cNvSpPr txBox="1"/>
          <p:nvPr/>
        </p:nvSpPr>
        <p:spPr>
          <a:xfrm>
            <a:off x="4005633" y="4466429"/>
            <a:ext cx="59003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900" b="1" dirty="0">
                <a:solidFill>
                  <a:srgbClr val="00B050"/>
                </a:solidFill>
              </a:rPr>
              <a:t>A Bahia propôs expansão para mais 18 unidades de 2017 até 2019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52712FEA-3DBA-A644-A781-F0955C9952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7057" y="5879942"/>
            <a:ext cx="2080977" cy="978058"/>
          </a:xfrm>
          <a:prstGeom prst="rect">
            <a:avLst/>
          </a:prstGeom>
        </p:spPr>
      </p:pic>
      <p:pic>
        <p:nvPicPr>
          <p:cNvPr id="4" name="Imagem 5" descr="SJDHDS 2019 ASSINATURA EMAIL.png">
            <a:extLst>
              <a:ext uri="{FF2B5EF4-FFF2-40B4-BE49-F238E27FC236}">
                <a16:creationId xmlns:a16="http://schemas.microsoft.com/office/drawing/2014/main" xmlns="" id="{A44DD453-E1B1-D34A-BB8A-77B09D3F3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68971"/>
            <a:ext cx="3108739" cy="54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1744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0195727-7CF5-EA48-ABF1-686F4A44A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84"/>
          <a:stretch/>
        </p:blipFill>
        <p:spPr>
          <a:xfrm>
            <a:off x="20" y="10"/>
            <a:ext cx="9905980" cy="685799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760074A2-5931-9341-B48D-D0CB05F79C47}"/>
              </a:ext>
            </a:extLst>
          </p:cNvPr>
          <p:cNvSpPr txBox="1"/>
          <p:nvPr/>
        </p:nvSpPr>
        <p:spPr>
          <a:xfrm>
            <a:off x="3644348" y="2898085"/>
            <a:ext cx="324733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300" b="1" dirty="0">
                <a:solidFill>
                  <a:srgbClr val="FF0000"/>
                </a:solidFill>
              </a:rPr>
              <a:t>CREAS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EFF40914-52BF-3D46-BF01-5147EAE3F3D6}"/>
              </a:ext>
            </a:extLst>
          </p:cNvPr>
          <p:cNvSpPr txBox="1"/>
          <p:nvPr/>
        </p:nvSpPr>
        <p:spPr>
          <a:xfrm>
            <a:off x="67081" y="164080"/>
            <a:ext cx="9083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São 127.818 mil famílias em acompanhamento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ACDEBE3-6136-7542-BD23-46E6A2D7E3CE}"/>
              </a:ext>
            </a:extLst>
          </p:cNvPr>
          <p:cNvSpPr txBox="1"/>
          <p:nvPr/>
        </p:nvSpPr>
        <p:spPr>
          <a:xfrm>
            <a:off x="67081" y="2898085"/>
            <a:ext cx="2274403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b="1" dirty="0">
                <a:solidFill>
                  <a:srgbClr val="000000"/>
                </a:solidFill>
              </a:rPr>
              <a:t>Em 2019 o número de mulheres atendidas vítimas de violência caiu 25% em relação à 2018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A6C556FA-7C4A-2646-A455-B5062BE209A4}"/>
              </a:ext>
            </a:extLst>
          </p:cNvPr>
          <p:cNvSpPr txBox="1"/>
          <p:nvPr/>
        </p:nvSpPr>
        <p:spPr>
          <a:xfrm>
            <a:off x="7564516" y="2482586"/>
            <a:ext cx="22744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b="1" dirty="0">
                <a:solidFill>
                  <a:srgbClr val="000000"/>
                </a:solidFill>
              </a:rPr>
              <a:t>Em 2019 o número de crianças atendidas vítimas de abuso sexual caiu 26% em relação à 2018</a:t>
            </a:r>
          </a:p>
        </p:txBody>
      </p:sp>
    </p:spTree>
    <p:extLst>
      <p:ext uri="{BB962C8B-B14F-4D97-AF65-F5344CB8AC3E}">
        <p14:creationId xmlns:p14="http://schemas.microsoft.com/office/powerpoint/2010/main" xmlns="" val="224856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/>
      <p:bldP spid="6" grpId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7">
            <a:extLst>
              <a:ext uri="{FF2B5EF4-FFF2-40B4-BE49-F238E27FC236}">
                <a16:creationId xmlns:a16="http://schemas.microsoft.com/office/drawing/2014/main" xmlns="" id="{B8E9865E-D3D1-854C-B93D-BB15F1F54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5301" y="1311443"/>
            <a:ext cx="4136583" cy="357250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186F8BB9-F659-D841-8BA7-DCD94B6FC0CC}"/>
              </a:ext>
            </a:extLst>
          </p:cNvPr>
          <p:cNvSpPr txBox="1"/>
          <p:nvPr/>
        </p:nvSpPr>
        <p:spPr>
          <a:xfrm>
            <a:off x="1886956" y="6330411"/>
            <a:ext cx="6441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400" b="1" dirty="0">
                <a:solidFill>
                  <a:srgbClr val="7030A0"/>
                </a:solidFill>
                <a:latin typeface="Britannic Bold" panose="020B0903060703020204" pitchFamily="34" charset="77"/>
              </a:rPr>
              <a:t>Programa de Erradicação do Trabalho Infantil </a:t>
            </a:r>
          </a:p>
        </p:txBody>
      </p:sp>
      <p:sp>
        <p:nvSpPr>
          <p:cNvPr id="8" name="object 31">
            <a:extLst>
              <a:ext uri="{FF2B5EF4-FFF2-40B4-BE49-F238E27FC236}">
                <a16:creationId xmlns:a16="http://schemas.microsoft.com/office/drawing/2014/main" xmlns="" id="{92CDDB7E-CD60-E94A-91F2-6013ED33BC26}"/>
              </a:ext>
            </a:extLst>
          </p:cNvPr>
          <p:cNvSpPr txBox="1">
            <a:spLocks/>
          </p:cNvSpPr>
          <p:nvPr/>
        </p:nvSpPr>
        <p:spPr>
          <a:xfrm>
            <a:off x="4225331" y="290480"/>
            <a:ext cx="4953001" cy="929886"/>
          </a:xfrm>
          <a:prstGeom prst="rect">
            <a:avLst/>
          </a:prstGeom>
        </p:spPr>
        <p:txBody>
          <a:bodyPr vert="horz" tIns="13335" rtlCol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lang="pt-BR" sz="2400" b="1" kern="0" spc="-10" dirty="0">
                <a:solidFill>
                  <a:schemeClr val="tx1"/>
                </a:solidFill>
                <a:latin typeface="Arial"/>
                <a:cs typeface="Arial"/>
              </a:rPr>
              <a:t>252</a:t>
            </a:r>
            <a:r>
              <a:rPr lang="pt-BR" sz="2400" b="1" kern="0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pt-BR" sz="2400" b="1" kern="0" spc="10" dirty="0">
                <a:solidFill>
                  <a:schemeClr val="tx1"/>
                </a:solidFill>
                <a:latin typeface="Arial"/>
                <a:cs typeface="Arial"/>
              </a:rPr>
              <a:t>mil crianças/</a:t>
            </a:r>
            <a:r>
              <a:rPr lang="pt-BR" sz="2400" b="1" kern="0" dirty="0">
                <a:solidFill>
                  <a:schemeClr val="tx1"/>
                </a:solidFill>
              </a:rPr>
              <a:t>adolescentes</a:t>
            </a:r>
            <a:r>
              <a:rPr lang="pt-BR" sz="2400" b="1" kern="0" baseline="44000" dirty="0">
                <a:solidFill>
                  <a:schemeClr val="tx1"/>
                </a:solidFill>
              </a:rPr>
              <a:t>  </a:t>
            </a:r>
            <a:r>
              <a:rPr lang="pt-BR" sz="2400" b="1" kern="0" dirty="0">
                <a:solidFill>
                  <a:schemeClr val="tx1"/>
                </a:solidFill>
              </a:rPr>
              <a:t>em situação  de Trabalho  Infantil</a:t>
            </a:r>
            <a:endParaRPr lang="pt-BR" sz="2400" b="1" kern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CF225303-4722-A042-8A9D-5BEB830D345C}"/>
              </a:ext>
            </a:extLst>
          </p:cNvPr>
          <p:cNvSpPr txBox="1"/>
          <p:nvPr/>
        </p:nvSpPr>
        <p:spPr>
          <a:xfrm>
            <a:off x="7094275" y="1220366"/>
            <a:ext cx="258653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30% dos municípios com os maiores números de trabalho infantil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E1B0B102-6D80-3641-9271-DB182CB249DA}"/>
              </a:ext>
            </a:extLst>
          </p:cNvPr>
          <p:cNvSpPr txBox="1"/>
          <p:nvPr/>
        </p:nvSpPr>
        <p:spPr>
          <a:xfrm>
            <a:off x="100593" y="1220366"/>
            <a:ext cx="261586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>
                <a:solidFill>
                  <a:schemeClr val="accent6">
                    <a:lumMod val="75000"/>
                  </a:schemeClr>
                </a:solidFill>
              </a:rPr>
              <a:t>O estado vem investindo em ações de assessoria, capacitação e mobilização social para o enfrentamento à essa situação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5FF0B2DC-E5C3-7346-9D6D-E8F7EAC3F40F}"/>
              </a:ext>
            </a:extLst>
          </p:cNvPr>
          <p:cNvSpPr txBox="1"/>
          <p:nvPr/>
        </p:nvSpPr>
        <p:spPr>
          <a:xfrm>
            <a:off x="6701830" y="4090431"/>
            <a:ext cx="29789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BFBF00"/>
                </a:solidFill>
              </a:rPr>
              <a:t>São 8 milhões disponíveis para os 125 municípios investirem em ações estratégicas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13FB5866-3B00-7040-BEB8-F43432ED33A9}"/>
              </a:ext>
            </a:extLst>
          </p:cNvPr>
          <p:cNvSpPr txBox="1"/>
          <p:nvPr/>
        </p:nvSpPr>
        <p:spPr>
          <a:xfrm>
            <a:off x="693377" y="4698718"/>
            <a:ext cx="47356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>
                <a:solidFill>
                  <a:srgbClr val="FF0000"/>
                </a:solidFill>
              </a:rPr>
              <a:t>A exploração sexual é a pior forma de trabalho infantil. Os CREAS atendem uma média de 133 casos por ano na Bahia</a:t>
            </a:r>
          </a:p>
        </p:txBody>
      </p:sp>
      <p:pic>
        <p:nvPicPr>
          <p:cNvPr id="2" name="Imagem 5" descr="SJDHDS 2019 ASSINATURA EMAIL.png">
            <a:extLst>
              <a:ext uri="{FF2B5EF4-FFF2-40B4-BE49-F238E27FC236}">
                <a16:creationId xmlns:a16="http://schemas.microsoft.com/office/drawing/2014/main" xmlns="" id="{28BA155E-80D1-D24B-84F2-4A85CFE3B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96" y="0"/>
            <a:ext cx="2285132" cy="39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7216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7">
            <a:extLst>
              <a:ext uri="{FF2B5EF4-FFF2-40B4-BE49-F238E27FC236}">
                <a16:creationId xmlns:a16="http://schemas.microsoft.com/office/drawing/2014/main" xmlns="" id="{B8E9865E-D3D1-854C-B93D-BB15F1F54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4708" y="1642748"/>
            <a:ext cx="4136583" cy="357250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186F8BB9-F659-D841-8BA7-DCD94B6FC0CC}"/>
              </a:ext>
            </a:extLst>
          </p:cNvPr>
          <p:cNvSpPr txBox="1"/>
          <p:nvPr/>
        </p:nvSpPr>
        <p:spPr>
          <a:xfrm>
            <a:off x="1732376" y="6424321"/>
            <a:ext cx="6441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200" b="1" dirty="0">
                <a:solidFill>
                  <a:srgbClr val="7030A0"/>
                </a:solidFill>
              </a:rPr>
              <a:t>Programa de Erradicação do Trabalho Infantil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51894DA9-BC70-FC44-80F5-6F57A57A8A55}"/>
              </a:ext>
            </a:extLst>
          </p:cNvPr>
          <p:cNvSpPr txBox="1"/>
          <p:nvPr/>
        </p:nvSpPr>
        <p:spPr>
          <a:xfrm>
            <a:off x="7038484" y="1846470"/>
            <a:ext cx="2569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Campanha com a participação dos municípios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B325E060-0C47-D44E-B6AE-C1AEFD548C6C}"/>
              </a:ext>
            </a:extLst>
          </p:cNvPr>
          <p:cNvSpPr txBox="1"/>
          <p:nvPr/>
        </p:nvSpPr>
        <p:spPr>
          <a:xfrm>
            <a:off x="6747013" y="4568920"/>
            <a:ext cx="2860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Investimento de R$ 554 mil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6EB23FFB-50F7-F14C-ACD6-8BFB1737101D}"/>
              </a:ext>
            </a:extLst>
          </p:cNvPr>
          <p:cNvSpPr txBox="1"/>
          <p:nvPr/>
        </p:nvSpPr>
        <p:spPr>
          <a:xfrm>
            <a:off x="560598" y="5036701"/>
            <a:ext cx="439240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300" b="1" dirty="0"/>
              <a:t>Usamos diversas estratégias de mobilização social do Carnaval ao São João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5DDBB3E6-B42E-DB4D-AA65-0DEAE4E29430}"/>
              </a:ext>
            </a:extLst>
          </p:cNvPr>
          <p:cNvSpPr txBox="1"/>
          <p:nvPr/>
        </p:nvSpPr>
        <p:spPr>
          <a:xfrm>
            <a:off x="23896" y="2693393"/>
            <a:ext cx="2860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Ação intersetorial </a:t>
            </a:r>
          </a:p>
          <a:p>
            <a:pPr algn="ctr"/>
            <a:r>
              <a:rPr lang="pt-BR" sz="2400" b="1" dirty="0"/>
              <a:t>Atendendo à deliberação da XICEAS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D22E5E3A-0A6A-E44D-9B7D-A910B84B4B95}"/>
              </a:ext>
            </a:extLst>
          </p:cNvPr>
          <p:cNvSpPr txBox="1"/>
          <p:nvPr/>
        </p:nvSpPr>
        <p:spPr>
          <a:xfrm>
            <a:off x="4041361" y="256429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2F968080-1E73-184F-AB5A-FF0E2A9AB4EC}"/>
              </a:ext>
            </a:extLst>
          </p:cNvPr>
          <p:cNvSpPr txBox="1"/>
          <p:nvPr/>
        </p:nvSpPr>
        <p:spPr>
          <a:xfrm>
            <a:off x="4286688" y="172479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246 casos de TI no Carnaval </a:t>
            </a:r>
          </a:p>
        </p:txBody>
      </p:sp>
      <p:pic>
        <p:nvPicPr>
          <p:cNvPr id="12" name="Imagem 5" descr="SJDHDS 2019 ASSINATURA EMAIL.png">
            <a:extLst>
              <a:ext uri="{FF2B5EF4-FFF2-40B4-BE49-F238E27FC236}">
                <a16:creationId xmlns:a16="http://schemas.microsoft.com/office/drawing/2014/main" xmlns="" id="{4F85EB6F-4121-694B-B563-3568E1A36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96" y="0"/>
            <a:ext cx="2285132" cy="39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3380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4" grpId="0"/>
      <p:bldP spid="7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7">
            <a:extLst>
              <a:ext uri="{FF2B5EF4-FFF2-40B4-BE49-F238E27FC236}">
                <a16:creationId xmlns:a16="http://schemas.microsoft.com/office/drawing/2014/main" xmlns="" id="{B8E9865E-D3D1-854C-B93D-BB15F1F54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4708" y="1642748"/>
            <a:ext cx="4136583" cy="357250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xmlns="" id="{48D33BFF-C97D-8342-984B-AE2DA6D06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8735" y="275281"/>
            <a:ext cx="6328527" cy="6307435"/>
          </a:xfrm>
          <a:prstGeom prst="rect">
            <a:avLst/>
          </a:prstGeom>
        </p:spPr>
      </p:pic>
      <p:pic>
        <p:nvPicPr>
          <p:cNvPr id="8" name="Imagem 8">
            <a:extLst>
              <a:ext uri="{FF2B5EF4-FFF2-40B4-BE49-F238E27FC236}">
                <a16:creationId xmlns:a16="http://schemas.microsoft.com/office/drawing/2014/main" xmlns="" id="{1BA5772B-B865-1A48-9995-A5D43BE4E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006" y="275281"/>
            <a:ext cx="9575983" cy="63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563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7">
            <a:extLst>
              <a:ext uri="{FF2B5EF4-FFF2-40B4-BE49-F238E27FC236}">
                <a16:creationId xmlns:a16="http://schemas.microsoft.com/office/drawing/2014/main" xmlns="" id="{B8E9865E-D3D1-854C-B93D-BB15F1F54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4708" y="1642748"/>
            <a:ext cx="4136583" cy="357250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186F8BB9-F659-D841-8BA7-DCD94B6FC0CC}"/>
              </a:ext>
            </a:extLst>
          </p:cNvPr>
          <p:cNvSpPr txBox="1"/>
          <p:nvPr/>
        </p:nvSpPr>
        <p:spPr>
          <a:xfrm>
            <a:off x="2089839" y="5215251"/>
            <a:ext cx="6441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200" b="1" dirty="0"/>
              <a:t>Programa de Erradicação do Trabalho Infantil </a:t>
            </a:r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xmlns="" id="{AD1B4D0F-9930-554A-A2B5-EEA3408BA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9839" y="163582"/>
            <a:ext cx="6109944" cy="6048845"/>
          </a:xfrm>
          <a:prstGeom prst="rect">
            <a:avLst/>
          </a:prstGeom>
        </p:spPr>
      </p:pic>
      <p:pic>
        <p:nvPicPr>
          <p:cNvPr id="4" name="Imagem 6">
            <a:extLst>
              <a:ext uri="{FF2B5EF4-FFF2-40B4-BE49-F238E27FC236}">
                <a16:creationId xmlns:a16="http://schemas.microsoft.com/office/drawing/2014/main" xmlns="" id="{E595593F-A68E-C84E-8FFD-2C523CB42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9839" y="163581"/>
            <a:ext cx="6109944" cy="6008115"/>
          </a:xfrm>
          <a:prstGeom prst="rect">
            <a:avLst/>
          </a:prstGeom>
        </p:spPr>
      </p:pic>
      <p:pic>
        <p:nvPicPr>
          <p:cNvPr id="14" name="Imagem 14">
            <a:extLst>
              <a:ext uri="{FF2B5EF4-FFF2-40B4-BE49-F238E27FC236}">
                <a16:creationId xmlns:a16="http://schemas.microsoft.com/office/drawing/2014/main" xmlns="" id="{494AAC09-4813-094F-BC0F-8033C71BB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3699" y="109396"/>
            <a:ext cx="6607388" cy="6497268"/>
          </a:xfrm>
          <a:prstGeom prst="rect">
            <a:avLst/>
          </a:prstGeom>
        </p:spPr>
      </p:pic>
      <p:pic>
        <p:nvPicPr>
          <p:cNvPr id="17" name="Imagem 8">
            <a:extLst>
              <a:ext uri="{FF2B5EF4-FFF2-40B4-BE49-F238E27FC236}">
                <a16:creationId xmlns:a16="http://schemas.microsoft.com/office/drawing/2014/main" xmlns="" id="{642D8192-5322-9840-84A2-2D2949B20C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995" y="41292"/>
            <a:ext cx="9689005" cy="68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002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10">
            <a:extLst>
              <a:ext uri="{FF2B5EF4-FFF2-40B4-BE49-F238E27FC236}">
                <a16:creationId xmlns:a16="http://schemas.microsoft.com/office/drawing/2014/main" xmlns="" id="{C8417673-F529-49EC-8402-EC8515FAD3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0"/>
            <a:ext cx="9906000" cy="6256332"/>
          </a:xfrm>
          <a:custGeom>
            <a:avLst/>
            <a:gdLst>
              <a:gd name="connsiteX0" fmla="*/ 0 w 12192000"/>
              <a:gd name="connsiteY0" fmla="*/ 6256332 h 6256332"/>
              <a:gd name="connsiteX1" fmla="*/ 12192000 w 12192000"/>
              <a:gd name="connsiteY1" fmla="*/ 6256332 h 6256332"/>
              <a:gd name="connsiteX2" fmla="*/ 12192000 w 12192000"/>
              <a:gd name="connsiteY2" fmla="*/ 1476999 h 6256332"/>
              <a:gd name="connsiteX3" fmla="*/ 11641106 w 12192000"/>
              <a:gd name="connsiteY3" fmla="*/ 293499 h 6256332"/>
              <a:gd name="connsiteX4" fmla="*/ 11503315 w 12192000"/>
              <a:gd name="connsiteY4" fmla="*/ 234 h 6256332"/>
              <a:gd name="connsiteX5" fmla="*/ 11009115 w 12192000"/>
              <a:gd name="connsiteY5" fmla="*/ 234 h 6256332"/>
              <a:gd name="connsiteX6" fmla="*/ 9923087 w 12192000"/>
              <a:gd name="connsiteY6" fmla="*/ 234 h 6256332"/>
              <a:gd name="connsiteX7" fmla="*/ 9715554 w 12192000"/>
              <a:gd name="connsiteY7" fmla="*/ 234 h 6256332"/>
              <a:gd name="connsiteX8" fmla="*/ 9220071 w 12192000"/>
              <a:gd name="connsiteY8" fmla="*/ 234 h 6256332"/>
              <a:gd name="connsiteX9" fmla="*/ 8134043 w 12192000"/>
              <a:gd name="connsiteY9" fmla="*/ 234 h 6256332"/>
              <a:gd name="connsiteX10" fmla="*/ 7913368 w 12192000"/>
              <a:gd name="connsiteY10" fmla="*/ 234 h 6256332"/>
              <a:gd name="connsiteX11" fmla="*/ 7913260 w 12192000"/>
              <a:gd name="connsiteY11" fmla="*/ 0 h 6256332"/>
              <a:gd name="connsiteX12" fmla="*/ 7417776 w 12192000"/>
              <a:gd name="connsiteY12" fmla="*/ 0 h 6256332"/>
              <a:gd name="connsiteX13" fmla="*/ 6331751 w 12192000"/>
              <a:gd name="connsiteY13" fmla="*/ 0 h 6256332"/>
              <a:gd name="connsiteX14" fmla="*/ 6124217 w 12192000"/>
              <a:gd name="connsiteY14" fmla="*/ 0 h 6256332"/>
              <a:gd name="connsiteX15" fmla="*/ 5628734 w 12192000"/>
              <a:gd name="connsiteY15" fmla="*/ 0 h 6256332"/>
              <a:gd name="connsiteX16" fmla="*/ 4542707 w 12192000"/>
              <a:gd name="connsiteY16" fmla="*/ 0 h 6256332"/>
              <a:gd name="connsiteX17" fmla="*/ 1504199 w 12192000"/>
              <a:gd name="connsiteY17" fmla="*/ 0 h 6256332"/>
              <a:gd name="connsiteX18" fmla="*/ 0 w 12192000"/>
              <a:gd name="connsiteY18" fmla="*/ 0 h 6256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256332">
                <a:moveTo>
                  <a:pt x="0" y="6256332"/>
                </a:moveTo>
                <a:lnTo>
                  <a:pt x="12192000" y="6256332"/>
                </a:lnTo>
                <a:lnTo>
                  <a:pt x="12192000" y="1476999"/>
                </a:lnTo>
                <a:lnTo>
                  <a:pt x="11641106" y="293499"/>
                </a:lnTo>
                <a:lnTo>
                  <a:pt x="11503315" y="234"/>
                </a:lnTo>
                <a:lnTo>
                  <a:pt x="11009115" y="234"/>
                </a:lnTo>
                <a:lnTo>
                  <a:pt x="9923087" y="234"/>
                </a:lnTo>
                <a:lnTo>
                  <a:pt x="9715554" y="234"/>
                </a:lnTo>
                <a:lnTo>
                  <a:pt x="9220071" y="234"/>
                </a:lnTo>
                <a:lnTo>
                  <a:pt x="8134043" y="234"/>
                </a:lnTo>
                <a:lnTo>
                  <a:pt x="7913368" y="234"/>
                </a:lnTo>
                <a:lnTo>
                  <a:pt x="7913260" y="0"/>
                </a:lnTo>
                <a:lnTo>
                  <a:pt x="7417776" y="0"/>
                </a:lnTo>
                <a:lnTo>
                  <a:pt x="6331751" y="0"/>
                </a:lnTo>
                <a:lnTo>
                  <a:pt x="6124217" y="0"/>
                </a:lnTo>
                <a:lnTo>
                  <a:pt x="5628734" y="0"/>
                </a:lnTo>
                <a:lnTo>
                  <a:pt x="4542707" y="0"/>
                </a:lnTo>
                <a:lnTo>
                  <a:pt x="1504199" y="0"/>
                </a:lnTo>
                <a:lnTo>
                  <a:pt x="0" y="0"/>
                </a:lnTo>
                <a:close/>
              </a:path>
            </a:pathLst>
          </a:custGeom>
          <a:solidFill>
            <a:srgbClr val="6A2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DBB27BA4-2058-EB46-95FF-8163179493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25" r="-2" b="-2"/>
          <a:stretch/>
        </p:blipFill>
        <p:spPr>
          <a:xfrm>
            <a:off x="20" y="10"/>
            <a:ext cx="9905980" cy="6040296"/>
          </a:xfrm>
          <a:custGeom>
            <a:avLst/>
            <a:gdLst>
              <a:gd name="connsiteX0" fmla="*/ 0 w 12192000"/>
              <a:gd name="connsiteY0" fmla="*/ 0 h 6040306"/>
              <a:gd name="connsiteX1" fmla="*/ 12192000 w 12192000"/>
              <a:gd name="connsiteY1" fmla="*/ 0 h 6040306"/>
              <a:gd name="connsiteX2" fmla="*/ 12192000 w 12192000"/>
              <a:gd name="connsiteY2" fmla="*/ 4211076 h 6040306"/>
              <a:gd name="connsiteX3" fmla="*/ 11340591 w 12192000"/>
              <a:gd name="connsiteY3" fmla="*/ 6040306 h 6040306"/>
              <a:gd name="connsiteX4" fmla="*/ 10860731 w 12192000"/>
              <a:gd name="connsiteY4" fmla="*/ 6040306 h 6040306"/>
              <a:gd name="connsiteX5" fmla="*/ 9808950 w 12192000"/>
              <a:gd name="connsiteY5" fmla="*/ 6040306 h 6040306"/>
              <a:gd name="connsiteX6" fmla="*/ 5960209 w 12192000"/>
              <a:gd name="connsiteY6" fmla="*/ 6040306 h 6040306"/>
              <a:gd name="connsiteX7" fmla="*/ 5480349 w 12192000"/>
              <a:gd name="connsiteY7" fmla="*/ 6040306 h 6040306"/>
              <a:gd name="connsiteX8" fmla="*/ 5096434 w 12192000"/>
              <a:gd name="connsiteY8" fmla="*/ 6040306 h 6040306"/>
              <a:gd name="connsiteX9" fmla="*/ 4428567 w 12192000"/>
              <a:gd name="connsiteY9" fmla="*/ 6040306 h 6040306"/>
              <a:gd name="connsiteX10" fmla="*/ 0 w 12192000"/>
              <a:gd name="connsiteY10" fmla="*/ 6040306 h 604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040306">
                <a:moveTo>
                  <a:pt x="0" y="0"/>
                </a:moveTo>
                <a:lnTo>
                  <a:pt x="12192000" y="0"/>
                </a:lnTo>
                <a:lnTo>
                  <a:pt x="12192000" y="4211076"/>
                </a:lnTo>
                <a:lnTo>
                  <a:pt x="11340591" y="6040306"/>
                </a:lnTo>
                <a:lnTo>
                  <a:pt x="10860731" y="6040306"/>
                </a:lnTo>
                <a:lnTo>
                  <a:pt x="9808950" y="6040306"/>
                </a:lnTo>
                <a:lnTo>
                  <a:pt x="5960209" y="6040306"/>
                </a:lnTo>
                <a:lnTo>
                  <a:pt x="5480349" y="6040306"/>
                </a:lnTo>
                <a:lnTo>
                  <a:pt x="5096434" y="6040306"/>
                </a:lnTo>
                <a:lnTo>
                  <a:pt x="4428567" y="6040306"/>
                </a:lnTo>
                <a:lnTo>
                  <a:pt x="0" y="6040306"/>
                </a:lnTo>
                <a:close/>
              </a:path>
            </a:pathLst>
          </a:cu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6F2ECB40-DB6A-2741-8A61-BF8D9CE6A3BE}"/>
              </a:ext>
            </a:extLst>
          </p:cNvPr>
          <p:cNvSpPr txBox="1"/>
          <p:nvPr/>
        </p:nvSpPr>
        <p:spPr>
          <a:xfrm>
            <a:off x="2461591" y="6256332"/>
            <a:ext cx="5434495" cy="5386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900" b="1" dirty="0">
                <a:solidFill>
                  <a:srgbClr val="C00000"/>
                </a:solidFill>
              </a:rPr>
              <a:t>CASA ABRIGO DA MULHER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DDE2365E-022C-F346-B2FC-B7D56A435965}"/>
              </a:ext>
            </a:extLst>
          </p:cNvPr>
          <p:cNvSpPr txBox="1"/>
          <p:nvPr/>
        </p:nvSpPr>
        <p:spPr>
          <a:xfrm>
            <a:off x="3516796" y="318038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53B6CCAA-A4D4-484C-A68D-62E64A59F520}"/>
              </a:ext>
            </a:extLst>
          </p:cNvPr>
          <p:cNvSpPr txBox="1"/>
          <p:nvPr/>
        </p:nvSpPr>
        <p:spPr>
          <a:xfrm>
            <a:off x="220869" y="125196"/>
            <a:ext cx="8834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400" b="1" dirty="0">
                <a:solidFill>
                  <a:srgbClr val="FF0000"/>
                </a:solidFill>
              </a:rPr>
              <a:t>Expansão do serviço promovida em 2017/18</a:t>
            </a:r>
          </a:p>
          <a:p>
            <a:pPr algn="l"/>
            <a:r>
              <a:rPr lang="pt-BR" sz="2400" b="1" dirty="0">
                <a:solidFill>
                  <a:srgbClr val="FF0000"/>
                </a:solidFill>
              </a:rPr>
              <a:t>Regionalizando a oferta /co gestão com o município sede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5FDF659F-F6E0-8441-BED4-489A255D37CD}"/>
              </a:ext>
            </a:extLst>
          </p:cNvPr>
          <p:cNvSpPr txBox="1"/>
          <p:nvPr/>
        </p:nvSpPr>
        <p:spPr>
          <a:xfrm>
            <a:off x="3516796" y="1652792"/>
            <a:ext cx="638920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100" b="1" dirty="0">
                <a:solidFill>
                  <a:schemeClr val="bg1"/>
                </a:solidFill>
              </a:rPr>
              <a:t>60 vagas para mulheres e seus filhos</a:t>
            </a:r>
          </a:p>
          <a:p>
            <a:pPr algn="r"/>
            <a:r>
              <a:rPr lang="pt-BR" sz="2100" b="1" dirty="0">
                <a:solidFill>
                  <a:schemeClr val="bg1"/>
                </a:solidFill>
              </a:rPr>
              <a:t>Investimento anual de R$ 1.440.000,00</a:t>
            </a:r>
          </a:p>
          <a:p>
            <a:pPr algn="r"/>
            <a:r>
              <a:rPr lang="pt-BR" sz="2100" b="1" dirty="0">
                <a:solidFill>
                  <a:schemeClr val="bg1"/>
                </a:solidFill>
              </a:rPr>
              <a:t>Previsão de implantação de mais 02 unidades </a:t>
            </a:r>
          </a:p>
        </p:txBody>
      </p:sp>
      <p:sp>
        <p:nvSpPr>
          <p:cNvPr id="2" name="object 16">
            <a:extLst>
              <a:ext uri="{FF2B5EF4-FFF2-40B4-BE49-F238E27FC236}">
                <a16:creationId xmlns:a16="http://schemas.microsoft.com/office/drawing/2014/main" xmlns="" id="{3F5FBE74-D1AA-C24A-971C-D2B7B553C556}"/>
              </a:ext>
            </a:extLst>
          </p:cNvPr>
          <p:cNvSpPr txBox="1"/>
          <p:nvPr/>
        </p:nvSpPr>
        <p:spPr>
          <a:xfrm>
            <a:off x="3970604" y="3411220"/>
            <a:ext cx="5481588" cy="11710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33350" algn="r" fontAlgn="auto">
              <a:lnSpc>
                <a:spcPts val="305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Central 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Estadual </a:t>
            </a:r>
            <a:r>
              <a:rPr sz="2400" b="1" spc="15" dirty="0">
                <a:solidFill>
                  <a:srgbClr val="FFFF00"/>
                </a:solidFill>
                <a:latin typeface="Calibri"/>
                <a:cs typeface="Calibri"/>
              </a:rPr>
              <a:t>de </a:t>
            </a:r>
            <a:r>
              <a:rPr sz="2400" b="1" spc="15" dirty="0" err="1">
                <a:solidFill>
                  <a:srgbClr val="FFFF00"/>
                </a:solidFill>
                <a:latin typeface="Calibri"/>
                <a:cs typeface="Calibri"/>
              </a:rPr>
              <a:t>acolhimento</a:t>
            </a:r>
            <a:r>
              <a:rPr sz="2400" b="1" spc="-55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spc="5" dirty="0" err="1">
                <a:solidFill>
                  <a:srgbClr val="FFFF00"/>
                </a:solidFill>
                <a:latin typeface="Calibri"/>
                <a:cs typeface="Calibri"/>
              </a:rPr>
              <a:t>regulando</a:t>
            </a:r>
            <a:r>
              <a:rPr lang="pt-BR" sz="2400" b="1" dirty="0">
                <a:solidFill>
                  <a:srgbClr val="FFFF00"/>
                </a:solidFill>
                <a:latin typeface="Calibri"/>
                <a:cs typeface="Calibri"/>
              </a:rPr>
              <a:t> v</a:t>
            </a:r>
            <a:r>
              <a:rPr sz="2400" b="1" spc="-40" dirty="0" err="1">
                <a:solidFill>
                  <a:srgbClr val="FFFF00"/>
                </a:solidFill>
                <a:latin typeface="Calibri"/>
                <a:cs typeface="Calibri"/>
              </a:rPr>
              <a:t>agas</a:t>
            </a:r>
            <a:r>
              <a:rPr sz="2400" b="1" spc="-4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spc="15" dirty="0">
                <a:solidFill>
                  <a:srgbClr val="FFFF00"/>
                </a:solidFill>
                <a:latin typeface="Calibri"/>
                <a:cs typeface="Calibri"/>
              </a:rPr>
              <a:t>e 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realizando </a:t>
            </a:r>
            <a:r>
              <a:rPr sz="2400" b="1" spc="10" dirty="0">
                <a:solidFill>
                  <a:srgbClr val="FFFF00"/>
                </a:solidFill>
                <a:latin typeface="Calibri"/>
                <a:cs typeface="Calibri"/>
              </a:rPr>
              <a:t>apoio </a:t>
            </a:r>
            <a:r>
              <a:rPr sz="2400" b="1" spc="5" dirty="0">
                <a:solidFill>
                  <a:srgbClr val="FFFF00"/>
                </a:solidFill>
                <a:latin typeface="Calibri"/>
                <a:cs typeface="Calibri"/>
              </a:rPr>
              <a:t>técnico 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às</a:t>
            </a:r>
            <a:r>
              <a:rPr sz="2400" b="1" spc="-19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spc="10" dirty="0">
                <a:solidFill>
                  <a:srgbClr val="FFFF00"/>
                </a:solidFill>
                <a:latin typeface="Calibri"/>
                <a:cs typeface="Calibri"/>
              </a:rPr>
              <a:t>unidades</a:t>
            </a:r>
            <a:endParaRPr sz="2400" b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33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6">
            <a:extLst>
              <a:ext uri="{FF2B5EF4-FFF2-40B4-BE49-F238E27FC236}">
                <a16:creationId xmlns:a16="http://schemas.microsoft.com/office/drawing/2014/main" xmlns="" id="{72257994-BD97-4691-8B89-198A6D2BAB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918509"/>
            <a:ext cx="9906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6F2ECB40-DB6A-2741-8A61-BF8D9CE6A3BE}"/>
              </a:ext>
            </a:extLst>
          </p:cNvPr>
          <p:cNvSpPr txBox="1"/>
          <p:nvPr/>
        </p:nvSpPr>
        <p:spPr>
          <a:xfrm>
            <a:off x="1300162" y="5923543"/>
            <a:ext cx="7305675" cy="898108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kern="120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CASA ABRIGO DA MULHER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DDE2365E-022C-F346-B2FC-B7D56A435965}"/>
              </a:ext>
            </a:extLst>
          </p:cNvPr>
          <p:cNvSpPr txBox="1"/>
          <p:nvPr/>
        </p:nvSpPr>
        <p:spPr>
          <a:xfrm>
            <a:off x="3516796" y="318038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61B33C92-0193-9347-801D-ABAAA570086F}"/>
              </a:ext>
            </a:extLst>
          </p:cNvPr>
          <p:cNvSpPr txBox="1"/>
          <p:nvPr/>
        </p:nvSpPr>
        <p:spPr>
          <a:xfrm>
            <a:off x="4041361" y="256429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t-BR" dirty="0"/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xmlns="" id="{90BD4C0E-A4A7-9841-B7B0-A1DED0A895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905390599"/>
              </p:ext>
            </p:extLst>
          </p:nvPr>
        </p:nvGraphicFramePr>
        <p:xfrm>
          <a:off x="396490" y="537214"/>
          <a:ext cx="8685443" cy="3924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C81CF4E3-9973-294D-93CC-5CCE0EA950D6}"/>
              </a:ext>
            </a:extLst>
          </p:cNvPr>
          <p:cNvSpPr txBox="1"/>
          <p:nvPr/>
        </p:nvSpPr>
        <p:spPr>
          <a:xfrm>
            <a:off x="1790462" y="4253996"/>
            <a:ext cx="271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50000"/>
                  </a:schemeClr>
                </a:solidFill>
              </a:rPr>
              <a:t>Dados da oferta estadual – 1 unidade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4D658D3C-56D2-7B43-A3F3-37869307C28A}"/>
              </a:ext>
            </a:extLst>
          </p:cNvPr>
          <p:cNvSpPr txBox="1"/>
          <p:nvPr/>
        </p:nvSpPr>
        <p:spPr>
          <a:xfrm>
            <a:off x="5812314" y="4172318"/>
            <a:ext cx="3531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Dados da oferta regionalizada – 3 unidades</a:t>
            </a:r>
          </a:p>
        </p:txBody>
      </p:sp>
      <p:pic>
        <p:nvPicPr>
          <p:cNvPr id="6" name="Imagem 5" descr="SJDHDS 2019 ASSINATURA EMAIL.png">
            <a:extLst>
              <a:ext uri="{FF2B5EF4-FFF2-40B4-BE49-F238E27FC236}">
                <a16:creationId xmlns:a16="http://schemas.microsoft.com/office/drawing/2014/main" xmlns="" id="{B7E8F8BF-9F4D-624C-B225-60C3397A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96" y="0"/>
            <a:ext cx="2285132" cy="39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76429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0B44BE28-FD15-1D47-8CDF-50030CF17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67" y="4382169"/>
            <a:ext cx="9499466" cy="2475831"/>
          </a:xfrm>
          <a:prstGeom prst="rect">
            <a:avLst/>
          </a:prstGeom>
        </p:spPr>
      </p:pic>
      <p:sp>
        <p:nvSpPr>
          <p:cNvPr id="8" name="object 12">
            <a:extLst>
              <a:ext uri="{FF2B5EF4-FFF2-40B4-BE49-F238E27FC236}">
                <a16:creationId xmlns:a16="http://schemas.microsoft.com/office/drawing/2014/main" xmlns="" id="{78969DC5-E69A-E447-938F-363DBC39F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6396" y="451225"/>
            <a:ext cx="7043738" cy="114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4563"/>
              </a:lnSpc>
            </a:pPr>
            <a:r>
              <a:rPr lang="pt-BR" altLang="en-US" sz="33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Unidades  regionais de acolhimento para crianças e adolescentes </a:t>
            </a:r>
            <a:endParaRPr lang="pt-BR" altLang="en-US" sz="33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xmlns="" id="{BC427AE7-98EF-B640-8071-D8F554BD7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64" y="2103505"/>
            <a:ext cx="6781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5138"/>
              </a:lnSpc>
            </a:pPr>
            <a:r>
              <a:rPr lang="pt-BR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Orçamento disponível  R$ 1.260 milhões</a:t>
            </a:r>
            <a:endParaRPr lang="pt-B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50EA56D5-EB22-554D-9C36-A81B0AD3EE6A}"/>
              </a:ext>
            </a:extLst>
          </p:cNvPr>
          <p:cNvSpPr txBox="1"/>
          <p:nvPr/>
        </p:nvSpPr>
        <p:spPr>
          <a:xfrm>
            <a:off x="1802125" y="3008708"/>
            <a:ext cx="7900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800" b="1" dirty="0">
                <a:latin typeface="+mn-lt"/>
              </a:rPr>
              <a:t>São 7 unidades em implantação </a:t>
            </a:r>
          </a:p>
          <a:p>
            <a:pPr algn="l"/>
            <a:r>
              <a:rPr lang="pt-BR" sz="2800" b="1" dirty="0">
                <a:latin typeface="+mn-lt"/>
              </a:rPr>
              <a:t>Envolvendo 28 municípios de até 50 mil </a:t>
            </a:r>
            <a:r>
              <a:rPr lang="pt-BR" sz="2800" b="1" dirty="0" err="1">
                <a:latin typeface="+mn-lt"/>
              </a:rPr>
              <a:t>hab</a:t>
            </a:r>
            <a:r>
              <a:rPr lang="pt-BR" sz="2800" b="1" dirty="0">
                <a:latin typeface="+mn-lt"/>
              </a:rPr>
              <a:t> cada</a:t>
            </a:r>
          </a:p>
        </p:txBody>
      </p:sp>
      <p:pic>
        <p:nvPicPr>
          <p:cNvPr id="3" name="Imagem 5" descr="SJDHDS 2019 ASSINATURA EMAIL.png">
            <a:extLst>
              <a:ext uri="{FF2B5EF4-FFF2-40B4-BE49-F238E27FC236}">
                <a16:creationId xmlns:a16="http://schemas.microsoft.com/office/drawing/2014/main" xmlns="" id="{FBB4C278-E94C-284D-A68A-FC0F1C1A3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96" y="0"/>
            <a:ext cx="2285132" cy="39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47005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0B27210-D0CA-4654-B3E3-9ABB4F178E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2FA3E7E-5778-8B4A-9AF0-CC519D9387C3}"/>
              </a:ext>
            </a:extLst>
          </p:cNvPr>
          <p:cNvSpPr txBox="1"/>
          <p:nvPr/>
        </p:nvSpPr>
        <p:spPr>
          <a:xfrm>
            <a:off x="5011377" y="0"/>
            <a:ext cx="4478554" cy="64683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8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Vamos</a:t>
            </a:r>
            <a:r>
              <a:rPr lang="en-US" sz="5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8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conferir</a:t>
            </a:r>
            <a:r>
              <a:rPr lang="en-US" sz="5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os dados do </a:t>
            </a:r>
            <a:r>
              <a:rPr lang="pt-BR" sz="5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sz="58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enário</a:t>
            </a:r>
            <a:r>
              <a:rPr lang="en-US" sz="5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sz="5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</a:t>
            </a:r>
            <a:r>
              <a:rPr lang="en-US" sz="58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ocial</a:t>
            </a:r>
            <a:r>
              <a:rPr lang="en-US" sz="5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da Bahia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5015385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70B66945-4967-4040-926D-DCA44313CD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89462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121AAF5F-1CED-744A-A441-E8BBF9FD45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0165" y="515206"/>
            <a:ext cx="2080977" cy="9780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F424972A-131C-064C-BDEA-1A5BF4A4A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987"/>
            <a:ext cx="3837609" cy="3959162"/>
          </a:xfrm>
          <a:prstGeom prst="rect">
            <a:avLst/>
          </a:prstGeom>
        </p:spPr>
      </p:pic>
      <p:pic>
        <p:nvPicPr>
          <p:cNvPr id="3" name="Imagem 5" descr="SJDHDS 2019 ASSINATURA EMAIL.png">
            <a:extLst>
              <a:ext uri="{FF2B5EF4-FFF2-40B4-BE49-F238E27FC236}">
                <a16:creationId xmlns:a16="http://schemas.microsoft.com/office/drawing/2014/main" xmlns="" id="{36E47F96-0FE2-7D4D-8511-2835774A8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221" y="4352149"/>
            <a:ext cx="3211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42237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FC5D837-6AC9-7A4B-B230-468AE68FD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234" y="1597585"/>
            <a:ext cx="3891354" cy="394370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12350F3-DB83-413A-980B-1CEB924986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68277" y="1570814"/>
            <a:ext cx="0" cy="3710227"/>
          </a:xfrm>
          <a:prstGeom prst="line">
            <a:avLst/>
          </a:prstGeom>
          <a:ln w="19050">
            <a:solidFill>
              <a:srgbClr val="96D4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1FA21AB-F8C4-D942-A98D-4B61CD57B7DE}"/>
              </a:ext>
            </a:extLst>
          </p:cNvPr>
          <p:cNvSpPr txBox="1"/>
          <p:nvPr/>
        </p:nvSpPr>
        <p:spPr>
          <a:xfrm>
            <a:off x="550129" y="392833"/>
            <a:ext cx="86967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500" b="1" dirty="0">
                <a:solidFill>
                  <a:srgbClr val="0070C0"/>
                </a:solidFill>
              </a:rPr>
              <a:t>ATENDIMENTO À POPULAÇÃO EM SITUAÇÃO DE RUA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6FB9212-7BF8-E64C-A34C-1063631F1958}"/>
              </a:ext>
            </a:extLst>
          </p:cNvPr>
          <p:cNvSpPr txBox="1"/>
          <p:nvPr/>
        </p:nvSpPr>
        <p:spPr>
          <a:xfrm>
            <a:off x="0" y="1819291"/>
            <a:ext cx="284554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500" b="1" dirty="0"/>
              <a:t>São 13 Centros POP</a:t>
            </a:r>
          </a:p>
          <a:p>
            <a:pPr algn="just"/>
            <a:r>
              <a:rPr lang="pt-BR" sz="2500" b="1" dirty="0"/>
              <a:t>100% de cobertura do Cofinanciamento estadual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6D3B4253-0D23-844A-A7DA-65EBEAEB7E2A}"/>
              </a:ext>
            </a:extLst>
          </p:cNvPr>
          <p:cNvSpPr txBox="1"/>
          <p:nvPr/>
        </p:nvSpPr>
        <p:spPr>
          <a:xfrm>
            <a:off x="0" y="4526988"/>
            <a:ext cx="24248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300" dirty="0"/>
              <a:t>14.292 mil pessoas foram o público nos centros pop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C6805733-9ADE-BA42-9734-2BAC45417312}"/>
              </a:ext>
            </a:extLst>
          </p:cNvPr>
          <p:cNvSpPr txBox="1"/>
          <p:nvPr/>
        </p:nvSpPr>
        <p:spPr>
          <a:xfrm>
            <a:off x="6868276" y="1597585"/>
            <a:ext cx="257389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err="1"/>
              <a:t>Servico</a:t>
            </a:r>
            <a:r>
              <a:rPr lang="pt-BR" sz="2600" b="1" dirty="0"/>
              <a:t> Especializado de Abordagem</a:t>
            </a:r>
          </a:p>
          <a:p>
            <a:pPr algn="ctr"/>
            <a:r>
              <a:rPr lang="pt-BR" sz="2600" b="1" dirty="0"/>
              <a:t>Ampliado para 6 municípios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EB046A55-1E81-054A-9D28-EC7AC009558F}"/>
              </a:ext>
            </a:extLst>
          </p:cNvPr>
          <p:cNvSpPr txBox="1"/>
          <p:nvPr/>
        </p:nvSpPr>
        <p:spPr>
          <a:xfrm>
            <a:off x="3135399" y="5780016"/>
            <a:ext cx="3526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200" b="1" dirty="0">
                <a:solidFill>
                  <a:srgbClr val="00B050"/>
                </a:solidFill>
              </a:rPr>
              <a:t>Ampliações atendem à deliberação da XI CEAS </a:t>
            </a:r>
          </a:p>
        </p:txBody>
      </p:sp>
      <p:pic>
        <p:nvPicPr>
          <p:cNvPr id="8" name="Imagem 5" descr="SJDHDS 2019 ASSINATURA EMAIL.png">
            <a:extLst>
              <a:ext uri="{FF2B5EF4-FFF2-40B4-BE49-F238E27FC236}">
                <a16:creationId xmlns:a16="http://schemas.microsoft.com/office/drawing/2014/main" xmlns="" id="{A1947974-BD41-3A4F-9361-4F828AF0F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2167" y="6460389"/>
            <a:ext cx="2285132" cy="39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80983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90CAD3A-257A-2343-A42C-01A5974F1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82" b="-1"/>
          <a:stretch/>
        </p:blipFill>
        <p:spPr>
          <a:xfrm>
            <a:off x="20" y="10"/>
            <a:ext cx="9905980" cy="6857990"/>
          </a:xfrm>
          <a:prstGeom prst="rect">
            <a:avLst/>
          </a:prstGeom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6084504" y="2277613"/>
            <a:ext cx="3821496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0722" name="object 14">
            <a:extLst>
              <a:ext uri="{FF2B5EF4-FFF2-40B4-BE49-F238E27FC236}">
                <a16:creationId xmlns:a16="http://schemas.microsoft.com/office/drawing/2014/main" xmlns="" id="{147DFF60-7DC8-41A3-A3BD-8C68D2CD6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6303" y="3157590"/>
            <a:ext cx="4052957" cy="165480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marL="12700" indent="219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31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TRABALHADOR@S</a:t>
            </a:r>
            <a:r>
              <a:rPr lang="en-US" altLang="en-US" sz="31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DO SUAS NA BAHIA</a:t>
            </a:r>
            <a:endParaRPr lang="en-US" altLang="en-US" sz="31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702768" y="5123793"/>
            <a:ext cx="760029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object 38">
            <a:extLst>
              <a:ext uri="{FF2B5EF4-FFF2-40B4-BE49-F238E27FC236}">
                <a16:creationId xmlns:a16="http://schemas.microsoft.com/office/drawing/2014/main" xmlns="" id="{0970DCFB-FEDF-48AF-8151-67466A555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5" y="295275"/>
            <a:ext cx="3871913" cy="13573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41" name="object 41">
            <a:extLst>
              <a:ext uri="{FF2B5EF4-FFF2-40B4-BE49-F238E27FC236}">
                <a16:creationId xmlns:a16="http://schemas.microsoft.com/office/drawing/2014/main" xmlns="" id="{D70E486D-FDA0-4815-8B1E-838CAA20A5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27588" y="450850"/>
            <a:ext cx="3890962" cy="757238"/>
          </a:xfrm>
        </p:spPr>
        <p:txBody>
          <a:bodyPr vert="horz" tIns="13335" rtlCol="0"/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4800" spc="-20" dirty="0">
                <a:solidFill>
                  <a:srgbClr val="FF0000"/>
                </a:solidFill>
              </a:rPr>
              <a:t>Trabalhador</a:t>
            </a:r>
            <a:r>
              <a:rPr sz="4800" spc="-20" dirty="0">
                <a:solidFill>
                  <a:srgbClr val="000099"/>
                </a:solidFill>
              </a:rPr>
              <a:t>@</a:t>
            </a:r>
            <a:r>
              <a:rPr sz="4800" spc="-20" dirty="0">
                <a:solidFill>
                  <a:srgbClr val="FF0000"/>
                </a:solidFill>
              </a:rPr>
              <a:t>s</a:t>
            </a:r>
            <a:endParaRPr sz="4800"/>
          </a:p>
        </p:txBody>
      </p:sp>
      <p:graphicFrame>
        <p:nvGraphicFramePr>
          <p:cNvPr id="44" name="Gráfico 43">
            <a:extLst>
              <a:ext uri="{FF2B5EF4-FFF2-40B4-BE49-F238E27FC236}">
                <a16:creationId xmlns:a16="http://schemas.microsoft.com/office/drawing/2014/main" xmlns="" id="{FB9FA18C-2E13-4427-8588-11DE6C0E8DB8}"/>
              </a:ext>
            </a:extLst>
          </p:cNvPr>
          <p:cNvGraphicFramePr/>
          <p:nvPr/>
        </p:nvGraphicFramePr>
        <p:xfrm>
          <a:off x="304800" y="1371600"/>
          <a:ext cx="9144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6B974F41-DC24-6240-B52F-BC7A4C8E26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7057" y="5879942"/>
            <a:ext cx="2080977" cy="97805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object 5">
            <a:extLst>
              <a:ext uri="{FF2B5EF4-FFF2-40B4-BE49-F238E27FC236}">
                <a16:creationId xmlns:a16="http://schemas.microsoft.com/office/drawing/2014/main" xmlns="" id="{CF9E4746-CBF4-4B7A-AB2F-8271206CF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7447" y="802378"/>
            <a:ext cx="5288553" cy="466021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xmlns="" id="{7E95483C-5290-41B1-83D7-1BF6254ADBE1}"/>
              </a:ext>
            </a:extLst>
          </p:cNvPr>
          <p:cNvSpPr txBox="1"/>
          <p:nvPr/>
        </p:nvSpPr>
        <p:spPr>
          <a:xfrm>
            <a:off x="609600" y="2971800"/>
            <a:ext cx="3625850" cy="24907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algn="ctr" fontAlgn="auto">
              <a:lnSpc>
                <a:spcPts val="6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4300" b="1" spc="15" dirty="0">
                <a:solidFill>
                  <a:srgbClr val="FF0000"/>
                </a:solidFill>
                <a:latin typeface="Calibri"/>
                <a:cs typeface="Calibri"/>
              </a:rPr>
              <a:t>50%</a:t>
            </a:r>
            <a:r>
              <a:rPr sz="4300" b="1" spc="-1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300" b="1" spc="15" dirty="0">
                <a:solidFill>
                  <a:srgbClr val="FF0000"/>
                </a:solidFill>
                <a:latin typeface="Calibri"/>
                <a:cs typeface="Calibri"/>
              </a:rPr>
              <a:t>possui</a:t>
            </a:r>
            <a:endParaRPr sz="4300" dirty="0">
              <a:solidFill>
                <a:srgbClr val="FF0000"/>
              </a:solidFill>
              <a:latin typeface="Calibri"/>
              <a:cs typeface="Calibri"/>
            </a:endParaRPr>
          </a:p>
          <a:p>
            <a:pPr indent="10160" algn="ctr" fontAlgn="auto">
              <a:lnSpc>
                <a:spcPts val="6459"/>
              </a:lnSpc>
              <a:spcBef>
                <a:spcPts val="345"/>
              </a:spcBef>
              <a:spcAft>
                <a:spcPts val="0"/>
              </a:spcAft>
              <a:defRPr/>
            </a:pPr>
            <a:r>
              <a:rPr sz="4300" b="1" spc="5" dirty="0">
                <a:solidFill>
                  <a:srgbClr val="FF0000"/>
                </a:solidFill>
                <a:latin typeface="Calibri"/>
                <a:cs typeface="Calibri"/>
              </a:rPr>
              <a:t>vínculos  </a:t>
            </a:r>
            <a:r>
              <a:rPr sz="4300" b="1" spc="15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4300" b="1" spc="-5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4300" b="1" spc="-2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4300" b="1" spc="-5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4300" b="1" spc="1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4300" b="1" spc="2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4300" b="1" spc="1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4300" b="1" spc="-50" dirty="0">
                <a:solidFill>
                  <a:srgbClr val="FF0000"/>
                </a:solidFill>
                <a:latin typeface="Calibri"/>
                <a:cs typeface="Calibri"/>
              </a:rPr>
              <a:t>z</a:t>
            </a:r>
            <a:r>
              <a:rPr sz="4300" b="1" spc="2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4300" b="1" spc="1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4300" b="1" spc="1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4300" b="1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endParaRPr sz="43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xmlns="" id="{D9E20016-FA43-46F4-BE11-67CB0B4762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34000" y="0"/>
            <a:ext cx="3892550" cy="757238"/>
          </a:xfrm>
        </p:spPr>
        <p:txBody>
          <a:bodyPr vert="horz" tIns="13335" rtlCol="0"/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4800" spc="-20" dirty="0">
                <a:solidFill>
                  <a:srgbClr val="FF0000"/>
                </a:solidFill>
              </a:rPr>
              <a:t>Trabalhador</a:t>
            </a:r>
            <a:r>
              <a:rPr sz="4800" spc="-20" dirty="0">
                <a:solidFill>
                  <a:srgbClr val="000099"/>
                </a:solidFill>
              </a:rPr>
              <a:t>@</a:t>
            </a:r>
            <a:r>
              <a:rPr sz="4800" spc="-20" dirty="0">
                <a:solidFill>
                  <a:srgbClr val="FF0000"/>
                </a:solidFill>
              </a:rPr>
              <a:t>s</a:t>
            </a:r>
            <a:endParaRPr sz="4800"/>
          </a:p>
        </p:txBody>
      </p:sp>
      <p:sp>
        <p:nvSpPr>
          <p:cNvPr id="32775" name="object 29">
            <a:extLst>
              <a:ext uri="{FF2B5EF4-FFF2-40B4-BE49-F238E27FC236}">
                <a16:creationId xmlns:a16="http://schemas.microsoft.com/office/drawing/2014/main" xmlns="" id="{20EB2CED-9F59-476B-ACF4-5C568B9F5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1105453"/>
            <a:ext cx="4648200" cy="136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5240" rIns="0" bIns="0">
            <a:spAutoFit/>
          </a:bodyPr>
          <a:lstStyle>
            <a:lvl1pPr marL="11113" indent="79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5"/>
              </a:spcBef>
            </a:pPr>
            <a:r>
              <a:rPr lang="pt-BR" altLang="en-US" sz="2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serviços  funcionam  com Equipes  de Referência  </a:t>
            </a:r>
            <a:r>
              <a:rPr lang="pt-BR" altLang="en-US" sz="32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incompletas</a:t>
            </a:r>
            <a:endParaRPr lang="pt-BR" altLang="en-US" sz="3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91F457F-83B3-4A4F-B652-349579D5BF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7057" y="5879942"/>
            <a:ext cx="2080977" cy="97805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1165ADB7-A01B-8D41-AB4B-C15A78CEB619}"/>
              </a:ext>
            </a:extLst>
          </p:cNvPr>
          <p:cNvSpPr txBox="1"/>
          <p:nvPr/>
        </p:nvSpPr>
        <p:spPr>
          <a:xfrm>
            <a:off x="3934792" y="0"/>
            <a:ext cx="1828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500" b="1" dirty="0">
                <a:solidFill>
                  <a:schemeClr val="tx2"/>
                </a:solidFill>
              </a:rPr>
              <a:t>CEAS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154CD8D9-3E4D-EB4B-B3C6-76243BFAA566}"/>
              </a:ext>
            </a:extLst>
          </p:cNvPr>
          <p:cNvSpPr txBox="1"/>
          <p:nvPr/>
        </p:nvSpPr>
        <p:spPr>
          <a:xfrm>
            <a:off x="445605" y="715592"/>
            <a:ext cx="607004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500" b="1" dirty="0"/>
              <a:t>Com novo  mandato;</a:t>
            </a:r>
          </a:p>
          <a:p>
            <a:pPr algn="l"/>
            <a:r>
              <a:rPr lang="pt-BR" sz="2500" b="1" dirty="0"/>
              <a:t>Realizando reuniões descentralizadas </a:t>
            </a:r>
          </a:p>
          <a:p>
            <a:pPr algn="l"/>
            <a:r>
              <a:rPr lang="pt-BR" sz="2500" b="1" dirty="0"/>
              <a:t>E </a:t>
            </a:r>
          </a:p>
          <a:p>
            <a:pPr algn="l"/>
            <a:r>
              <a:rPr lang="pt-BR" sz="2500" b="1" dirty="0"/>
              <a:t>Apoio técnico aos CMAS’s </a:t>
            </a:r>
          </a:p>
          <a:p>
            <a:pPr algn="l"/>
            <a:r>
              <a:rPr lang="pt-BR" sz="2500" b="1" dirty="0"/>
              <a:t>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90C35CB-7484-A14B-AFAB-2C8FC4029DA7}"/>
              </a:ext>
            </a:extLst>
          </p:cNvPr>
          <p:cNvSpPr txBox="1"/>
          <p:nvPr/>
        </p:nvSpPr>
        <p:spPr>
          <a:xfrm>
            <a:off x="7349224" y="4087480"/>
            <a:ext cx="228068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300" b="1" dirty="0"/>
              <a:t>Atendendo à deliberação da XI CEAS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0E5DFC08-F07C-0C4B-9AEE-02403095D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49" y="1956563"/>
            <a:ext cx="4240275" cy="4261836"/>
          </a:xfrm>
          <a:prstGeom prst="rect">
            <a:avLst/>
          </a:prstGeom>
        </p:spPr>
      </p:pic>
      <p:pic>
        <p:nvPicPr>
          <p:cNvPr id="3" name="Imagem 5">
            <a:extLst>
              <a:ext uri="{FF2B5EF4-FFF2-40B4-BE49-F238E27FC236}">
                <a16:creationId xmlns:a16="http://schemas.microsoft.com/office/drawing/2014/main" xmlns="" id="{F9E9ABEA-67D7-0E4B-9FE8-670E59BCFE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378"/>
          <a:stretch/>
        </p:blipFill>
        <p:spPr>
          <a:xfrm>
            <a:off x="0" y="6166111"/>
            <a:ext cx="4583043" cy="69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6773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0006ED8-CA2B-ED49-8C7D-6CF72E837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913" y="1512887"/>
            <a:ext cx="6732287" cy="3832225"/>
          </a:xfrm>
          <a:prstGeom prst="rect">
            <a:avLst/>
          </a:prstGeom>
        </p:spPr>
      </p:pic>
      <p:sp>
        <p:nvSpPr>
          <p:cNvPr id="33794" name="object 2">
            <a:extLst>
              <a:ext uri="{FF2B5EF4-FFF2-40B4-BE49-F238E27FC236}">
                <a16:creationId xmlns:a16="http://schemas.microsoft.com/office/drawing/2014/main" xmlns="" id="{46775B5D-5510-41F9-81E4-02F4785BB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285821"/>
            <a:ext cx="9448800" cy="1408234"/>
          </a:xfrm>
          <a:custGeom>
            <a:avLst/>
            <a:gdLst>
              <a:gd name="T0" fmla="*/ 0 w 9906000"/>
              <a:gd name="T1" fmla="*/ 0 h 1476375"/>
              <a:gd name="T2" fmla="*/ 9906000 w 9906000"/>
              <a:gd name="T3" fmla="*/ 1476375 h 1476375"/>
            </a:gdLst>
            <a:ahLst/>
            <a:cxnLst/>
            <a:rect l="T0" t="T1" r="T2" b="T3"/>
            <a:pathLst>
              <a:path w="9906000" h="1476375">
                <a:moveTo>
                  <a:pt x="0" y="1476375"/>
                </a:moveTo>
                <a:lnTo>
                  <a:pt x="9906000" y="1476375"/>
                </a:lnTo>
                <a:lnTo>
                  <a:pt x="9906000" y="0"/>
                </a:lnTo>
                <a:lnTo>
                  <a:pt x="0" y="0"/>
                </a:lnTo>
                <a:lnTo>
                  <a:pt x="0" y="1476375"/>
                </a:lnTo>
                <a:close/>
              </a:path>
            </a:pathLst>
          </a:custGeom>
          <a:solidFill>
            <a:srgbClr val="001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xmlns="" id="{4537F0B3-C308-498C-BC96-8D66193105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904" y="5527782"/>
            <a:ext cx="8532191" cy="983603"/>
          </a:xfrm>
        </p:spPr>
        <p:txBody>
          <a:bodyPr vert="horz" tIns="13970" rtlCol="0"/>
          <a:lstStyle/>
          <a:p>
            <a:pPr marL="438150" eaLnBrk="1" fontAlgn="auto" hangingPunct="1">
              <a:spcBef>
                <a:spcPts val="110"/>
              </a:spcBef>
              <a:spcAft>
                <a:spcPts val="0"/>
              </a:spcAft>
              <a:defRPr/>
            </a:pPr>
            <a:r>
              <a:rPr lang="pt-BR" sz="6200" spc="5" dirty="0"/>
              <a:t>PARA </a:t>
            </a:r>
            <a:r>
              <a:rPr sz="6200" spc="5" dirty="0"/>
              <a:t>O </a:t>
            </a:r>
            <a:r>
              <a:rPr sz="6200" spc="-35" dirty="0"/>
              <a:t>SUAS </a:t>
            </a:r>
            <a:r>
              <a:rPr sz="6200" spc="10" dirty="0"/>
              <a:t>NA</a:t>
            </a:r>
            <a:r>
              <a:rPr sz="6200" spc="-150" dirty="0"/>
              <a:t> </a:t>
            </a:r>
            <a:r>
              <a:rPr sz="6200" dirty="0">
                <a:solidFill>
                  <a:srgbClr val="FF0000"/>
                </a:solidFill>
              </a:rPr>
              <a:t>B</a:t>
            </a:r>
            <a:r>
              <a:rPr sz="6200" dirty="0">
                <a:solidFill>
                  <a:srgbClr val="00AFEF"/>
                </a:solidFill>
              </a:rPr>
              <a:t>A</a:t>
            </a:r>
            <a:r>
              <a:rPr sz="6200" dirty="0">
                <a:solidFill>
                  <a:srgbClr val="FF0000"/>
                </a:solidFill>
              </a:rPr>
              <a:t>H</a:t>
            </a:r>
            <a:r>
              <a:rPr sz="6200" dirty="0">
                <a:solidFill>
                  <a:srgbClr val="00AFEF"/>
                </a:solidFill>
              </a:rPr>
              <a:t>I</a:t>
            </a:r>
            <a:r>
              <a:rPr sz="6200" dirty="0">
                <a:solidFill>
                  <a:srgbClr val="FF0000"/>
                </a:solidFill>
              </a:rPr>
              <a:t>A</a:t>
            </a:r>
            <a:endParaRPr sz="6200" dirty="0"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xmlns="" id="{37AD6980-63D5-4267-BCDD-E5FCF1433382}"/>
              </a:ext>
            </a:extLst>
          </p:cNvPr>
          <p:cNvSpPr txBox="1"/>
          <p:nvPr/>
        </p:nvSpPr>
        <p:spPr>
          <a:xfrm>
            <a:off x="152400" y="95804"/>
            <a:ext cx="4800600" cy="2809102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algn="ctr" fontAlgn="auto">
              <a:spcBef>
                <a:spcPts val="105"/>
              </a:spcBef>
              <a:spcAft>
                <a:spcPts val="0"/>
              </a:spcAft>
              <a:defRPr/>
            </a:pPr>
            <a:r>
              <a:rPr sz="6000" b="1" spc="10" dirty="0" err="1">
                <a:solidFill>
                  <a:srgbClr val="00AF50"/>
                </a:solidFill>
                <a:latin typeface="Berlin Sans FB Demi"/>
                <a:cs typeface="Berlin Sans FB Demi"/>
              </a:rPr>
              <a:t>AVANÇOS</a:t>
            </a:r>
            <a:endParaRPr lang="pt-BR" sz="6000" b="1" spc="10" dirty="0">
              <a:solidFill>
                <a:srgbClr val="00AF50"/>
              </a:solidFill>
              <a:latin typeface="Berlin Sans FB Demi"/>
              <a:cs typeface="Berlin Sans FB Demi"/>
            </a:endParaRPr>
          </a:p>
          <a:p>
            <a:pPr algn="ctr" fontAlgn="auto">
              <a:spcBef>
                <a:spcPts val="105"/>
              </a:spcBef>
              <a:spcAft>
                <a:spcPts val="0"/>
              </a:spcAft>
              <a:defRPr/>
            </a:pPr>
            <a:r>
              <a:rPr lang="pt-BR" sz="6000" b="1" spc="10" dirty="0">
                <a:solidFill>
                  <a:srgbClr val="00AF50"/>
                </a:solidFill>
                <a:latin typeface="Berlin Sans FB Demi"/>
                <a:cs typeface="Berlin Sans FB Demi"/>
              </a:rPr>
              <a:t>E</a:t>
            </a:r>
          </a:p>
          <a:p>
            <a:pPr algn="ctr" fontAlgn="auto">
              <a:spcBef>
                <a:spcPts val="105"/>
              </a:spcBef>
              <a:spcAft>
                <a:spcPts val="0"/>
              </a:spcAft>
              <a:defRPr/>
            </a:pPr>
            <a:r>
              <a:rPr lang="pt-BR" sz="6000" b="1" spc="10" dirty="0">
                <a:solidFill>
                  <a:srgbClr val="00AF50"/>
                </a:solidFill>
                <a:latin typeface="Berlin Sans FB Demi"/>
                <a:cs typeface="Berlin Sans FB Demi"/>
              </a:rPr>
              <a:t>DESAFIOS</a:t>
            </a:r>
          </a:p>
        </p:txBody>
      </p:sp>
      <p:pic>
        <p:nvPicPr>
          <p:cNvPr id="2" name="Imagem 5" descr="SJDHDS 2019 ASSINATURA EMAIL.png">
            <a:extLst>
              <a:ext uri="{FF2B5EF4-FFF2-40B4-BE49-F238E27FC236}">
                <a16:creationId xmlns:a16="http://schemas.microsoft.com/office/drawing/2014/main" xmlns="" id="{657E0F88-D2C1-E54D-B44B-381AC0829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8468" y="207929"/>
            <a:ext cx="2285132" cy="39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039008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CE34B3A-04B7-9047-9578-A522004CD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3273"/>
            <a:ext cx="3878572" cy="344472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FA911ABC-447E-DB47-9C34-24A6D2FE07A4}"/>
              </a:ext>
            </a:extLst>
          </p:cNvPr>
          <p:cNvSpPr txBox="1"/>
          <p:nvPr/>
        </p:nvSpPr>
        <p:spPr>
          <a:xfrm>
            <a:off x="3144630" y="0"/>
            <a:ext cx="3616739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800" b="1" spc="10" dirty="0">
                <a:solidFill>
                  <a:srgbClr val="00AF50"/>
                </a:solidFill>
                <a:latin typeface="Berlin Sans FB Demi"/>
                <a:cs typeface="Berlin Sans FB Demi"/>
              </a:rPr>
              <a:t>AVANÇOS</a:t>
            </a:r>
            <a:endParaRPr lang="pt-BR" sz="58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36AEC55B-6A93-0E42-9AC2-1E0DC7A34827}"/>
              </a:ext>
            </a:extLst>
          </p:cNvPr>
          <p:cNvSpPr txBox="1"/>
          <p:nvPr/>
        </p:nvSpPr>
        <p:spPr>
          <a:xfrm>
            <a:off x="3878572" y="2827131"/>
            <a:ext cx="60274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ü"/>
            </a:pPr>
            <a:endParaRPr lang="pt-BR" sz="2500" b="1" dirty="0"/>
          </a:p>
          <a:p>
            <a:pPr marL="285750" indent="-285750" algn="l">
              <a:buFont typeface="Wingdings" pitchFamily="2" charset="2"/>
              <a:buChar char="ü"/>
            </a:pPr>
            <a:r>
              <a:rPr lang="pt-BR" sz="2500" b="1" dirty="0"/>
              <a:t>O SIACOF;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pt-BR" sz="2500" b="1" dirty="0"/>
              <a:t>A execução do </a:t>
            </a:r>
            <a:r>
              <a:rPr lang="pt-BR" sz="2500" b="1" dirty="0" err="1"/>
              <a:t>CAPACITASUAS</a:t>
            </a:r>
            <a:r>
              <a:rPr lang="pt-BR" sz="2500" b="1" dirty="0"/>
              <a:t>;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pt-BR" sz="2500" b="1" dirty="0"/>
              <a:t>O volume e diversidade das atividades de apoio técnico;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pt-BR" sz="2500" b="1" dirty="0"/>
              <a:t>A forma do acompanhamento do estado aos municípios- Por onde for quero ser seu par;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119E16CD-2ECF-AC41-A1CF-275A1C08AEB3}"/>
              </a:ext>
            </a:extLst>
          </p:cNvPr>
          <p:cNvSpPr txBox="1"/>
          <p:nvPr/>
        </p:nvSpPr>
        <p:spPr>
          <a:xfrm>
            <a:off x="0" y="1005796"/>
            <a:ext cx="95194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pt-BR" sz="2500" b="1" dirty="0"/>
              <a:t>Ampliação do Orçamento para o Cofinanciamento;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pt-BR" sz="2500" b="1" dirty="0"/>
              <a:t>Implantação das unidades regionais para Acolhimento de mulheres;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pt-BR" sz="2500" b="1" dirty="0"/>
              <a:t>Implantação da Central Estadual;</a:t>
            </a:r>
          </a:p>
        </p:txBody>
      </p:sp>
      <p:pic>
        <p:nvPicPr>
          <p:cNvPr id="2" name="Imagem 5" descr="SJDHDS 2019 ASSINATURA EMAIL.png">
            <a:extLst>
              <a:ext uri="{FF2B5EF4-FFF2-40B4-BE49-F238E27FC236}">
                <a16:creationId xmlns:a16="http://schemas.microsoft.com/office/drawing/2014/main" xmlns="" id="{525B15E9-34F2-9846-8110-D1246CE60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868" y="6460389"/>
            <a:ext cx="2285132" cy="39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519668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3D5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7572" y="480060"/>
            <a:ext cx="9130855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91DC6EF-B1FE-FE4B-8E11-6B98515CF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72" y="643466"/>
            <a:ext cx="8402159" cy="573447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C6B88932-EBD7-334A-A78F-82F28CECB3D6}"/>
              </a:ext>
            </a:extLst>
          </p:cNvPr>
          <p:cNvSpPr txBox="1"/>
          <p:nvPr/>
        </p:nvSpPr>
        <p:spPr>
          <a:xfrm>
            <a:off x="6681304" y="1432338"/>
            <a:ext cx="283712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/>
              <a:t>Investimos no processo de orientação à população sobre o SUAS </a:t>
            </a:r>
          </a:p>
        </p:txBody>
      </p:sp>
    </p:spTree>
    <p:extLst>
      <p:ext uri="{BB962C8B-B14F-4D97-AF65-F5344CB8AC3E}">
        <p14:creationId xmlns:p14="http://schemas.microsoft.com/office/powerpoint/2010/main" xmlns="" val="36820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5">
            <a:extLst>
              <a:ext uri="{FF2B5EF4-FFF2-40B4-BE49-F238E27FC236}">
                <a16:creationId xmlns:a16="http://schemas.microsoft.com/office/drawing/2014/main" xmlns="" id="{4BD32AE8-3A0A-C549-988B-F904AE965C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139" b="1630"/>
          <a:stretch/>
        </p:blipFill>
        <p:spPr>
          <a:xfrm>
            <a:off x="20" y="10"/>
            <a:ext cx="9905980" cy="685799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174BBD5D-16E2-DD4E-9976-E9A8AA6C8264}"/>
              </a:ext>
            </a:extLst>
          </p:cNvPr>
          <p:cNvSpPr txBox="1"/>
          <p:nvPr/>
        </p:nvSpPr>
        <p:spPr>
          <a:xfrm>
            <a:off x="993914" y="471884"/>
            <a:ext cx="7426738" cy="1246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solidFill>
                  <a:srgbClr val="00B050"/>
                </a:solidFill>
              </a:rPr>
              <a:t>Dialogamos mais com os usuários do SUAS através dos encontros com </a:t>
            </a:r>
            <a:r>
              <a:rPr lang="pt-BR" sz="2500" b="1" dirty="0" err="1">
                <a:solidFill>
                  <a:srgbClr val="00B050"/>
                </a:solidFill>
              </a:rPr>
              <a:t>beneficiári@s</a:t>
            </a:r>
            <a:r>
              <a:rPr lang="pt-BR" sz="2500" b="1" dirty="0">
                <a:solidFill>
                  <a:srgbClr val="00B050"/>
                </a:solidFill>
              </a:rPr>
              <a:t> do Bolsa Família </a:t>
            </a:r>
          </a:p>
        </p:txBody>
      </p:sp>
    </p:spTree>
    <p:extLst>
      <p:ext uri="{BB962C8B-B14F-4D97-AF65-F5344CB8AC3E}">
        <p14:creationId xmlns:p14="http://schemas.microsoft.com/office/powerpoint/2010/main" xmlns="" val="239076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">
            <a:extLst>
              <a:ext uri="{FF2B5EF4-FFF2-40B4-BE49-F238E27FC236}">
                <a16:creationId xmlns:a16="http://schemas.microsoft.com/office/drawing/2014/main" xmlns="" id="{9A7D2787-EE97-4D21-9E7F-293D61770B3C}"/>
              </a:ext>
            </a:extLst>
          </p:cNvPr>
          <p:cNvSpPr txBox="1"/>
          <p:nvPr/>
        </p:nvSpPr>
        <p:spPr>
          <a:xfrm>
            <a:off x="1099930" y="161736"/>
            <a:ext cx="7706139" cy="1534394"/>
          </a:xfrm>
          <a:prstGeom prst="rect">
            <a:avLst/>
          </a:prstGeom>
        </p:spPr>
        <p:txBody>
          <a:bodyPr wrap="square" lIns="0" tIns="13335" rIns="0" bIns="0">
            <a:spAutoFit/>
          </a:bodyPr>
          <a:lstStyle/>
          <a:p>
            <a:pPr marL="12700" algn="ctr" fontAlgn="auto">
              <a:spcBef>
                <a:spcPts val="105"/>
              </a:spcBef>
              <a:spcAft>
                <a:spcPts val="0"/>
              </a:spcAft>
              <a:defRPr/>
            </a:pPr>
            <a:r>
              <a:rPr lang="pt-BR" sz="7000" b="1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7000" b="1" spc="-2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000" b="1" dirty="0">
                <a:solidFill>
                  <a:srgbClr val="FF0000"/>
                </a:solidFill>
                <a:latin typeface="Calibri"/>
                <a:cs typeface="Calibri"/>
              </a:rPr>
              <a:t>cofinanciamento</a:t>
            </a:r>
            <a:endParaRPr lang="pt-BR" sz="7000" b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 algn="ctr" fontAlgn="auto">
              <a:spcBef>
                <a:spcPts val="105"/>
              </a:spcBef>
              <a:spcAft>
                <a:spcPts val="0"/>
              </a:spcAft>
              <a:defRPr/>
            </a:pPr>
            <a:r>
              <a:rPr lang="pt-BR" sz="2600" b="1" dirty="0">
                <a:solidFill>
                  <a:schemeClr val="tx2"/>
                </a:solidFill>
                <a:latin typeface="Calibri"/>
                <a:cs typeface="Calibri"/>
              </a:rPr>
              <a:t>Evolução do orçamento </a:t>
            </a:r>
            <a:endParaRPr sz="26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xmlns="" id="{35E39B43-5749-444C-8DC5-8D0191097381}"/>
              </a:ext>
            </a:extLst>
          </p:cNvPr>
          <p:cNvGraphicFramePr>
            <a:graphicFrameLocks/>
          </p:cNvGraphicFramePr>
          <p:nvPr/>
        </p:nvGraphicFramePr>
        <p:xfrm>
          <a:off x="533401" y="1747837"/>
          <a:ext cx="8839200" cy="4424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object 21">
            <a:extLst>
              <a:ext uri="{FF2B5EF4-FFF2-40B4-BE49-F238E27FC236}">
                <a16:creationId xmlns:a16="http://schemas.microsoft.com/office/drawing/2014/main" xmlns="" id="{C189B835-438D-3D41-8977-170E5250ADDB}"/>
              </a:ext>
            </a:extLst>
          </p:cNvPr>
          <p:cNvSpPr txBox="1"/>
          <p:nvPr/>
        </p:nvSpPr>
        <p:spPr>
          <a:xfrm>
            <a:off x="2085008" y="5983356"/>
            <a:ext cx="6169991" cy="413575"/>
          </a:xfrm>
          <a:prstGeom prst="rect">
            <a:avLst/>
          </a:prstGeom>
        </p:spPr>
        <p:txBody>
          <a:bodyPr wrap="square" lIns="0" tIns="13335" rIns="0" bIns="0">
            <a:spAutoFit/>
          </a:bodyPr>
          <a:lstStyle/>
          <a:p>
            <a:pPr algn="ctr" fontAlgn="auto">
              <a:spcBef>
                <a:spcPts val="105"/>
              </a:spcBef>
              <a:spcAft>
                <a:spcPts val="0"/>
              </a:spcAft>
              <a:defRPr/>
            </a:pPr>
            <a:r>
              <a:rPr sz="2600" b="1" spc="10" dirty="0">
                <a:solidFill>
                  <a:srgbClr val="00AF50"/>
                </a:solidFill>
                <a:latin typeface="Berlin Sans FB Demi"/>
                <a:cs typeface="Berlin Sans FB Demi"/>
              </a:rPr>
              <a:t>AVANÇO</a:t>
            </a:r>
            <a:r>
              <a:rPr lang="pt-BR" sz="2600" b="1" spc="10" dirty="0">
                <a:solidFill>
                  <a:srgbClr val="00AF50"/>
                </a:solidFill>
                <a:latin typeface="Berlin Sans FB Demi"/>
                <a:cs typeface="Berlin Sans FB Demi"/>
              </a:rPr>
              <a:t> OU DESAFIO? </a:t>
            </a: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xmlns="" id="{FA46237E-E90F-5D4D-B400-D767DAE787AA}"/>
              </a:ext>
            </a:extLst>
          </p:cNvPr>
          <p:cNvSpPr txBox="1"/>
          <p:nvPr/>
        </p:nvSpPr>
        <p:spPr>
          <a:xfrm>
            <a:off x="646113" y="5931649"/>
            <a:ext cx="2009775" cy="196850"/>
          </a:xfrm>
          <a:prstGeom prst="rect">
            <a:avLst/>
          </a:prstGeom>
        </p:spPr>
        <p:txBody>
          <a:bodyPr lIns="0" tIns="15875" rIns="0" bIns="0">
            <a:spAutoFit/>
          </a:bodyPr>
          <a:lstStyle/>
          <a:p>
            <a:pPr marL="12700" fontAlgn="auto">
              <a:spcBef>
                <a:spcPts val="125"/>
              </a:spcBef>
              <a:spcAft>
                <a:spcPts val="0"/>
              </a:spcAft>
              <a:defRPr/>
            </a:pPr>
            <a:r>
              <a:rPr sz="1100" b="1" spc="10" dirty="0">
                <a:latin typeface="Calibri"/>
                <a:cs typeface="Calibri"/>
              </a:rPr>
              <a:t>Fonte:</a:t>
            </a:r>
            <a:r>
              <a:rPr sz="1100" b="1" spc="-114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Vigilância</a:t>
            </a:r>
            <a:r>
              <a:rPr sz="1100" spc="-125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SAS/SJDHS</a:t>
            </a:r>
            <a:r>
              <a:rPr sz="1100" spc="-120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–</a:t>
            </a:r>
            <a:r>
              <a:rPr sz="1100" spc="-140" dirty="0">
                <a:latin typeface="Calibri"/>
                <a:cs typeface="Calibri"/>
              </a:rPr>
              <a:t> </a:t>
            </a:r>
            <a:r>
              <a:rPr sz="1100" spc="-35" dirty="0">
                <a:latin typeface="Calibri"/>
                <a:cs typeface="Calibri"/>
              </a:rPr>
              <a:t>2016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8" name="Imagem 5" descr="SJDHDS 2019 ASSINATURA EMAIL.png">
            <a:extLst>
              <a:ext uri="{FF2B5EF4-FFF2-40B4-BE49-F238E27FC236}">
                <a16:creationId xmlns:a16="http://schemas.microsoft.com/office/drawing/2014/main" xmlns="" id="{74A1B66B-9130-4845-8B5D-DEA0F22C1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9929" y="6497458"/>
            <a:ext cx="2285132" cy="39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74340C43-92B9-C747-83E4-1AA95655BA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097"/>
          <a:stretch/>
        </p:blipFill>
        <p:spPr>
          <a:xfrm>
            <a:off x="20" y="10"/>
            <a:ext cx="9905980" cy="6857990"/>
          </a:xfrm>
          <a:prstGeom prst="rect">
            <a:avLst/>
          </a:prstGeom>
        </p:spPr>
      </p:pic>
      <p:sp>
        <p:nvSpPr>
          <p:cNvPr id="8" name="object 14">
            <a:extLst>
              <a:ext uri="{FF2B5EF4-FFF2-40B4-BE49-F238E27FC236}">
                <a16:creationId xmlns:a16="http://schemas.microsoft.com/office/drawing/2014/main" xmlns="" id="{3F679979-0B58-074C-8132-BA901C846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5659782"/>
            <a:ext cx="4597400" cy="94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525" rIns="0" bIns="0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2000"/>
              </a:lnSpc>
              <a:spcBef>
                <a:spcPts val="75"/>
              </a:spcBef>
            </a:pPr>
            <a:r>
              <a:rPr lang="pt-BR" altLang="en-US" sz="3000" b="1" dirty="0">
                <a:solidFill>
                  <a:schemeClr val="bg1"/>
                </a:solidFill>
                <a:latin typeface="Arial Rounded MT Bold" panose="020F0704030504030204" pitchFamily="34" charset="77"/>
                <a:cs typeface="Calibri" panose="020F0502020204030204" pitchFamily="34" charset="0"/>
              </a:rPr>
              <a:t>89% dos municípios são de Pequeno Porte</a:t>
            </a:r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xmlns="" id="{B43D7761-9931-3D48-949C-15E476DF2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600" y="5635328"/>
            <a:ext cx="4597400" cy="94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525" rIns="0" bIns="0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2000"/>
              </a:lnSpc>
              <a:spcBef>
                <a:spcPts val="75"/>
              </a:spcBef>
            </a:pPr>
            <a:r>
              <a:rPr lang="pt-BR" altLang="en-US" sz="3000" b="1" dirty="0">
                <a:solidFill>
                  <a:schemeClr val="bg1"/>
                </a:solidFill>
                <a:latin typeface="Arial Rounded MT Bold" panose="020F0704030504030204" pitchFamily="34" charset="77"/>
                <a:cs typeface="Calibri" panose="020F0502020204030204" pitchFamily="34" charset="0"/>
              </a:rPr>
              <a:t>66% dos municípios estão no Semiárido </a:t>
            </a: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xmlns="" id="{260FEE04-A032-7C44-AA31-6FD72B3C1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597400" cy="99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525" rIns="0" bIns="0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2000"/>
              </a:lnSpc>
              <a:spcBef>
                <a:spcPts val="75"/>
              </a:spcBef>
            </a:pPr>
            <a:r>
              <a:rPr lang="pt-BR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52% da população está no </a:t>
            </a:r>
            <a:r>
              <a:rPr lang="pt-BR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CADÚNICO</a:t>
            </a:r>
            <a:endParaRPr lang="pt-B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xmlns="" id="{05BDFD85-1458-F949-8EB8-BC3B9E154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575" y="2125481"/>
            <a:ext cx="4597400" cy="175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525" rIns="0" bIns="0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2000"/>
              </a:lnSpc>
              <a:spcBef>
                <a:spcPts val="75"/>
              </a:spcBef>
            </a:pPr>
            <a:r>
              <a:rPr lang="pt-BR" alt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Rounded MT Bold" panose="020F0704030504030204" pitchFamily="34" charset="77"/>
                <a:cs typeface="Calibri" panose="020F0502020204030204" pitchFamily="34" charset="0"/>
              </a:rPr>
              <a:t>Somos mais de 14 milhões de habitantes </a:t>
            </a: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xmlns="" id="{538F6B39-4CEF-BB44-A64F-548CD7A19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1957" y="168950"/>
            <a:ext cx="2424043" cy="20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525" rIns="0" bIns="0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2000"/>
              </a:lnSpc>
              <a:spcBef>
                <a:spcPts val="75"/>
              </a:spcBef>
            </a:pPr>
            <a:r>
              <a:rPr lang="pt-BR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7º estado brasileiro que mais produz riqueza </a:t>
            </a: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xmlns="" id="{709687D1-3D6C-6A44-8576-3EC39269E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7506" y="3881924"/>
            <a:ext cx="2699024" cy="148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525" rIns="0" bIns="0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2000"/>
              </a:lnSpc>
              <a:spcBef>
                <a:spcPts val="75"/>
              </a:spcBef>
            </a:pPr>
            <a:r>
              <a:rPr lang="pt-BR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4º estado mais populoso do país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60370AA0-A64B-B347-9222-7ABF78561A30}"/>
              </a:ext>
            </a:extLst>
          </p:cNvPr>
          <p:cNvSpPr txBox="1"/>
          <p:nvPr/>
        </p:nvSpPr>
        <p:spPr>
          <a:xfrm>
            <a:off x="21000" y="4833884"/>
            <a:ext cx="56321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500" b="1" dirty="0"/>
              <a:t>76% da população é parda/preta</a:t>
            </a:r>
          </a:p>
        </p:txBody>
      </p:sp>
    </p:spTree>
    <p:extLst>
      <p:ext uri="{BB962C8B-B14F-4D97-AF65-F5344CB8AC3E}">
        <p14:creationId xmlns:p14="http://schemas.microsoft.com/office/powerpoint/2010/main" xmlns="" val="116332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0975DD61-249D-46DB-B9A8-F5D2571C88C3}"/>
              </a:ext>
            </a:extLst>
          </p:cNvPr>
          <p:cNvSpPr txBox="1"/>
          <p:nvPr/>
        </p:nvSpPr>
        <p:spPr>
          <a:xfrm>
            <a:off x="457200" y="228600"/>
            <a:ext cx="8991600" cy="798295"/>
          </a:xfrm>
          <a:prstGeom prst="rect">
            <a:avLst/>
          </a:prstGeom>
        </p:spPr>
        <p:txBody>
          <a:bodyPr wrap="square" lIns="0" tIns="13335" rIns="0" bIns="0">
            <a:spAutoFit/>
          </a:bodyPr>
          <a:lstStyle/>
          <a:p>
            <a:pPr marL="12700" algn="ctr" fontAlgn="auto">
              <a:spcBef>
                <a:spcPts val="105"/>
              </a:spcBef>
              <a:spcAft>
                <a:spcPts val="0"/>
              </a:spcAft>
              <a:defRPr/>
            </a:pPr>
            <a:r>
              <a:rPr sz="5100" b="1" spc="-25" dirty="0">
                <a:solidFill>
                  <a:srgbClr val="FF0000"/>
                </a:solidFill>
                <a:latin typeface="Calibri"/>
                <a:cs typeface="Calibri"/>
              </a:rPr>
              <a:t>Orçamento </a:t>
            </a:r>
            <a:r>
              <a:rPr sz="5100" b="1" dirty="0">
                <a:solidFill>
                  <a:srgbClr val="FF0000"/>
                </a:solidFill>
                <a:latin typeface="Calibri"/>
                <a:cs typeface="Calibri"/>
              </a:rPr>
              <a:t>da </a:t>
            </a:r>
            <a:r>
              <a:rPr sz="5100" b="1" spc="-5" dirty="0">
                <a:solidFill>
                  <a:srgbClr val="FF0000"/>
                </a:solidFill>
                <a:latin typeface="Calibri"/>
                <a:cs typeface="Calibri"/>
              </a:rPr>
              <a:t>SAS</a:t>
            </a:r>
            <a:r>
              <a:rPr sz="51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5100" b="1" spc="-25" dirty="0">
                <a:solidFill>
                  <a:srgbClr val="FF0000"/>
                </a:solidFill>
                <a:latin typeface="Calibri"/>
                <a:cs typeface="Calibri"/>
              </a:rPr>
              <a:t>-2018</a:t>
            </a:r>
            <a:endParaRPr sz="5100">
              <a:latin typeface="Calibri"/>
              <a:cs typeface="Calibri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xmlns="" id="{3B7FEEA5-6421-4DD1-BA60-1281EA9FF5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85049856"/>
              </p:ext>
            </p:extLst>
          </p:nvPr>
        </p:nvGraphicFramePr>
        <p:xfrm>
          <a:off x="457200" y="1066800"/>
          <a:ext cx="8991600" cy="5227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bject 9">
            <a:extLst>
              <a:ext uri="{FF2B5EF4-FFF2-40B4-BE49-F238E27FC236}">
                <a16:creationId xmlns:a16="http://schemas.microsoft.com/office/drawing/2014/main" xmlns="" id="{8AC8E500-9734-0C46-A0E7-5E32BC233C33}"/>
              </a:ext>
            </a:extLst>
          </p:cNvPr>
          <p:cNvSpPr txBox="1"/>
          <p:nvPr/>
        </p:nvSpPr>
        <p:spPr>
          <a:xfrm>
            <a:off x="5683469" y="4994759"/>
            <a:ext cx="2009775" cy="196850"/>
          </a:xfrm>
          <a:prstGeom prst="rect">
            <a:avLst/>
          </a:prstGeom>
        </p:spPr>
        <p:txBody>
          <a:bodyPr lIns="0" tIns="15875" rIns="0" bIns="0">
            <a:spAutoFit/>
          </a:bodyPr>
          <a:lstStyle/>
          <a:p>
            <a:pPr marL="12700" fontAlgn="auto">
              <a:spcBef>
                <a:spcPts val="125"/>
              </a:spcBef>
              <a:spcAft>
                <a:spcPts val="0"/>
              </a:spcAft>
              <a:defRPr/>
            </a:pPr>
            <a:r>
              <a:rPr sz="1100" b="1" spc="10" dirty="0">
                <a:latin typeface="Calibri"/>
                <a:cs typeface="Calibri"/>
              </a:rPr>
              <a:t>Fonte:</a:t>
            </a:r>
            <a:r>
              <a:rPr sz="1100" b="1" spc="-114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Vigilância</a:t>
            </a:r>
            <a:r>
              <a:rPr sz="1100" spc="-125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SAS/SJDHS</a:t>
            </a:r>
            <a:r>
              <a:rPr sz="1100" spc="-120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–</a:t>
            </a:r>
            <a:r>
              <a:rPr sz="1100" spc="-140" dirty="0">
                <a:latin typeface="Calibri"/>
                <a:cs typeface="Calibri"/>
              </a:rPr>
              <a:t> </a:t>
            </a:r>
            <a:r>
              <a:rPr sz="1100" spc="-35" dirty="0">
                <a:latin typeface="Calibri"/>
                <a:cs typeface="Calibri"/>
              </a:rPr>
              <a:t>2016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9" name="Imagem 5" descr="SJDHDS 2019 ASSINATURA EMAIL.png">
            <a:extLst>
              <a:ext uri="{FF2B5EF4-FFF2-40B4-BE49-F238E27FC236}">
                <a16:creationId xmlns:a16="http://schemas.microsoft.com/office/drawing/2014/main" xmlns="" id="{21D8CA5B-9B1E-F14B-BAD1-99AB51FAB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9929" y="6497458"/>
            <a:ext cx="2285132" cy="39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bject 20">
            <a:extLst>
              <a:ext uri="{FF2B5EF4-FFF2-40B4-BE49-F238E27FC236}">
                <a16:creationId xmlns:a16="http://schemas.microsoft.com/office/drawing/2014/main" xmlns="" id="{08A8F398-03AD-4B7B-87BF-3B04770D6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04800"/>
            <a:ext cx="742315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890" rIns="0" bIns="0">
            <a:spAutoFit/>
          </a:bodyPr>
          <a:lstStyle>
            <a:lvl1pPr marL="1508125" indent="-1497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1000"/>
              </a:lnSpc>
              <a:spcBef>
                <a:spcPts val="75"/>
              </a:spcBef>
            </a:pPr>
            <a:r>
              <a:rPr lang="pt-BR" altLang="en-US" sz="3600" b="1">
                <a:latin typeface="Calibri" panose="020F0502020204030204" pitchFamily="34" charset="0"/>
                <a:cs typeface="Calibri" panose="020F0502020204030204" pitchFamily="34" charset="0"/>
              </a:rPr>
              <a:t>Municípios em Situação de Emergência  Prioridades em repasse</a:t>
            </a:r>
            <a:endParaRPr lang="pt-BR" alt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xmlns="" id="{63C97FF1-9BAA-42C6-90AB-187B0741F92D}"/>
              </a:ext>
            </a:extLst>
          </p:cNvPr>
          <p:cNvGraphicFramePr>
            <a:graphicFrameLocks/>
          </p:cNvGraphicFramePr>
          <p:nvPr/>
        </p:nvGraphicFramePr>
        <p:xfrm>
          <a:off x="304800" y="1600200"/>
          <a:ext cx="92202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bject 9">
            <a:extLst>
              <a:ext uri="{FF2B5EF4-FFF2-40B4-BE49-F238E27FC236}">
                <a16:creationId xmlns:a16="http://schemas.microsoft.com/office/drawing/2014/main" xmlns="" id="{A853AA1B-303A-784D-A614-9AA55FDBD1A8}"/>
              </a:ext>
            </a:extLst>
          </p:cNvPr>
          <p:cNvSpPr txBox="1"/>
          <p:nvPr/>
        </p:nvSpPr>
        <p:spPr>
          <a:xfrm>
            <a:off x="6762169" y="5540296"/>
            <a:ext cx="2009775" cy="196850"/>
          </a:xfrm>
          <a:prstGeom prst="rect">
            <a:avLst/>
          </a:prstGeom>
        </p:spPr>
        <p:txBody>
          <a:bodyPr lIns="0" tIns="15875" rIns="0" bIns="0">
            <a:spAutoFit/>
          </a:bodyPr>
          <a:lstStyle/>
          <a:p>
            <a:pPr marL="12700" fontAlgn="auto">
              <a:spcBef>
                <a:spcPts val="125"/>
              </a:spcBef>
              <a:spcAft>
                <a:spcPts val="0"/>
              </a:spcAft>
              <a:defRPr/>
            </a:pPr>
            <a:r>
              <a:rPr sz="1100" b="1" spc="10" dirty="0">
                <a:latin typeface="Calibri"/>
                <a:cs typeface="Calibri"/>
              </a:rPr>
              <a:t>Fonte:</a:t>
            </a:r>
            <a:r>
              <a:rPr sz="1100" b="1" spc="-114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Vigilância</a:t>
            </a:r>
            <a:r>
              <a:rPr sz="1100" spc="-125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SAS/SJDHS</a:t>
            </a:r>
            <a:r>
              <a:rPr sz="1100" spc="-120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–</a:t>
            </a:r>
            <a:r>
              <a:rPr sz="1100" spc="-140" dirty="0">
                <a:latin typeface="Calibri"/>
                <a:cs typeface="Calibri"/>
              </a:rPr>
              <a:t> </a:t>
            </a:r>
            <a:r>
              <a:rPr sz="1100" spc="-35" dirty="0">
                <a:latin typeface="Calibri"/>
                <a:cs typeface="Calibri"/>
              </a:rPr>
              <a:t>2016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4" name="Imagem 5" descr="SJDHDS 2019 ASSINATURA EMAIL.png">
            <a:extLst>
              <a:ext uri="{FF2B5EF4-FFF2-40B4-BE49-F238E27FC236}">
                <a16:creationId xmlns:a16="http://schemas.microsoft.com/office/drawing/2014/main" xmlns="" id="{52E75C95-E38F-0046-B230-B9DD1F2C5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9929" y="6497458"/>
            <a:ext cx="2285132" cy="39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bject 2">
            <a:extLst>
              <a:ext uri="{FF2B5EF4-FFF2-40B4-BE49-F238E27FC236}">
                <a16:creationId xmlns:a16="http://schemas.microsoft.com/office/drawing/2014/main" xmlns="" id="{AC79A6BD-FA1A-4DFB-B62B-42E4FD1AC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9275" y="3770313"/>
            <a:ext cx="644525" cy="1198562"/>
          </a:xfrm>
          <a:custGeom>
            <a:avLst/>
            <a:gdLst>
              <a:gd name="T0" fmla="*/ 0 w 645160"/>
              <a:gd name="T1" fmla="*/ 0 h 1199514"/>
              <a:gd name="T2" fmla="*/ 645160 w 645160"/>
              <a:gd name="T3" fmla="*/ 1199514 h 1199514"/>
            </a:gdLst>
            <a:ahLst/>
            <a:cxnLst/>
            <a:rect l="T0" t="T1" r="T2" b="T3"/>
            <a:pathLst>
              <a:path w="645160" h="1199514">
                <a:moveTo>
                  <a:pt x="0" y="0"/>
                </a:moveTo>
                <a:lnTo>
                  <a:pt x="645159" y="1199387"/>
                </a:lnTo>
              </a:path>
            </a:pathLst>
          </a:custGeom>
          <a:noFill/>
          <a:ln w="25400">
            <a:solidFill>
              <a:srgbClr val="3C66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2227" name="object 3">
            <a:extLst>
              <a:ext uri="{FF2B5EF4-FFF2-40B4-BE49-F238E27FC236}">
                <a16:creationId xmlns:a16="http://schemas.microsoft.com/office/drawing/2014/main" xmlns="" id="{F2948C1D-FC6A-44D0-B82B-D78BDF5B1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3497263"/>
            <a:ext cx="1077912" cy="514350"/>
          </a:xfrm>
          <a:custGeom>
            <a:avLst/>
            <a:gdLst>
              <a:gd name="T0" fmla="*/ 0 w 1078229"/>
              <a:gd name="T1" fmla="*/ 0 h 513714"/>
              <a:gd name="T2" fmla="*/ 1078229 w 1078229"/>
              <a:gd name="T3" fmla="*/ 513714 h 513714"/>
            </a:gdLst>
            <a:ahLst/>
            <a:cxnLst/>
            <a:rect l="T0" t="T1" r="T2" b="T3"/>
            <a:pathLst>
              <a:path w="1078229" h="513714">
                <a:moveTo>
                  <a:pt x="0" y="0"/>
                </a:moveTo>
                <a:lnTo>
                  <a:pt x="1077722" y="513206"/>
                </a:lnTo>
              </a:path>
            </a:pathLst>
          </a:custGeom>
          <a:noFill/>
          <a:ln w="25400">
            <a:solidFill>
              <a:srgbClr val="3C66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2228" name="object 4">
            <a:extLst>
              <a:ext uri="{FF2B5EF4-FFF2-40B4-BE49-F238E27FC236}">
                <a16:creationId xmlns:a16="http://schemas.microsoft.com/office/drawing/2014/main" xmlns="" id="{8AED4663-D3FA-41BE-A7C3-1555315A0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3135313"/>
            <a:ext cx="1770062" cy="88900"/>
          </a:xfrm>
          <a:custGeom>
            <a:avLst/>
            <a:gdLst>
              <a:gd name="T0" fmla="*/ 0 w 1770379"/>
              <a:gd name="T1" fmla="*/ 0 h 89535"/>
              <a:gd name="T2" fmla="*/ 1770379 w 1770379"/>
              <a:gd name="T3" fmla="*/ 89535 h 89535"/>
            </a:gdLst>
            <a:ahLst/>
            <a:cxnLst/>
            <a:rect l="T0" t="T1" r="T2" b="T3"/>
            <a:pathLst>
              <a:path w="1770379" h="89535">
                <a:moveTo>
                  <a:pt x="0" y="89281"/>
                </a:moveTo>
                <a:lnTo>
                  <a:pt x="1770379" y="0"/>
                </a:lnTo>
              </a:path>
            </a:pathLst>
          </a:custGeom>
          <a:noFill/>
          <a:ln w="25399">
            <a:solidFill>
              <a:srgbClr val="3C66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2229" name="object 5">
            <a:extLst>
              <a:ext uri="{FF2B5EF4-FFF2-40B4-BE49-F238E27FC236}">
                <a16:creationId xmlns:a16="http://schemas.microsoft.com/office/drawing/2014/main" xmlns="" id="{B8BFFCBB-29BB-42BC-90C3-74698DBEC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2368550"/>
            <a:ext cx="1719262" cy="677863"/>
          </a:xfrm>
          <a:custGeom>
            <a:avLst/>
            <a:gdLst>
              <a:gd name="T0" fmla="*/ 0 w 1719579"/>
              <a:gd name="T1" fmla="*/ 0 h 677544"/>
              <a:gd name="T2" fmla="*/ 1719579 w 1719579"/>
              <a:gd name="T3" fmla="*/ 677544 h 677544"/>
            </a:gdLst>
            <a:ahLst/>
            <a:cxnLst/>
            <a:rect l="T0" t="T1" r="T2" b="T3"/>
            <a:pathLst>
              <a:path w="1719579" h="677544">
                <a:moveTo>
                  <a:pt x="0" y="677290"/>
                </a:moveTo>
                <a:lnTo>
                  <a:pt x="1719579" y="0"/>
                </a:lnTo>
              </a:path>
            </a:pathLst>
          </a:custGeom>
          <a:noFill/>
          <a:ln w="25400">
            <a:solidFill>
              <a:srgbClr val="3C66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2230" name="object 6">
            <a:extLst>
              <a:ext uri="{FF2B5EF4-FFF2-40B4-BE49-F238E27FC236}">
                <a16:creationId xmlns:a16="http://schemas.microsoft.com/office/drawing/2014/main" xmlns="" id="{44EA7AB1-9AA0-41AA-8DC5-B026681E0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500" y="1527175"/>
            <a:ext cx="698500" cy="1203325"/>
          </a:xfrm>
          <a:custGeom>
            <a:avLst/>
            <a:gdLst>
              <a:gd name="T0" fmla="*/ 0 w 699135"/>
              <a:gd name="T1" fmla="*/ 0 h 1203325"/>
              <a:gd name="T2" fmla="*/ 699135 w 699135"/>
              <a:gd name="T3" fmla="*/ 1203325 h 1203325"/>
            </a:gdLst>
            <a:ahLst/>
            <a:cxnLst/>
            <a:rect l="T0" t="T1" r="T2" b="T3"/>
            <a:pathLst>
              <a:path w="699135" h="1203325">
                <a:moveTo>
                  <a:pt x="0" y="1202816"/>
                </a:moveTo>
                <a:lnTo>
                  <a:pt x="698754" y="0"/>
                </a:lnTo>
              </a:path>
            </a:pathLst>
          </a:custGeom>
          <a:noFill/>
          <a:ln w="25400">
            <a:solidFill>
              <a:srgbClr val="3C66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2232" name="object 8">
            <a:extLst>
              <a:ext uri="{FF2B5EF4-FFF2-40B4-BE49-F238E27FC236}">
                <a16:creationId xmlns:a16="http://schemas.microsoft.com/office/drawing/2014/main" xmlns="" id="{2D408C6A-8BCD-4672-8C42-632BF5C12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2176463"/>
            <a:ext cx="2181225" cy="1962150"/>
          </a:xfrm>
          <a:custGeom>
            <a:avLst/>
            <a:gdLst>
              <a:gd name="T0" fmla="*/ 0 w 2181860"/>
              <a:gd name="T1" fmla="*/ 0 h 1962150"/>
              <a:gd name="T2" fmla="*/ 2181860 w 2181860"/>
              <a:gd name="T3" fmla="*/ 1962150 h 1962150"/>
            </a:gdLst>
            <a:ahLst/>
            <a:cxnLst/>
            <a:rect l="T0" t="T1" r="T2" b="T3"/>
            <a:pathLst>
              <a:path w="2181860" h="1962150">
                <a:moveTo>
                  <a:pt x="0" y="981075"/>
                </a:moveTo>
                <a:lnTo>
                  <a:pt x="1186" y="934885"/>
                </a:lnTo>
                <a:lnTo>
                  <a:pt x="4713" y="889245"/>
                </a:lnTo>
                <a:lnTo>
                  <a:pt x="10525" y="844203"/>
                </a:lnTo>
                <a:lnTo>
                  <a:pt x="18573" y="799805"/>
                </a:lnTo>
                <a:lnTo>
                  <a:pt x="28802" y="756099"/>
                </a:lnTo>
                <a:lnTo>
                  <a:pt x="41160" y="713131"/>
                </a:lnTo>
                <a:lnTo>
                  <a:pt x="55597" y="670950"/>
                </a:lnTo>
                <a:lnTo>
                  <a:pt x="72058" y="629601"/>
                </a:lnTo>
                <a:lnTo>
                  <a:pt x="90491" y="589131"/>
                </a:lnTo>
                <a:lnTo>
                  <a:pt x="110845" y="549589"/>
                </a:lnTo>
                <a:lnTo>
                  <a:pt x="133067" y="511021"/>
                </a:lnTo>
                <a:lnTo>
                  <a:pt x="157104" y="473474"/>
                </a:lnTo>
                <a:lnTo>
                  <a:pt x="182904" y="436995"/>
                </a:lnTo>
                <a:lnTo>
                  <a:pt x="210415" y="401631"/>
                </a:lnTo>
                <a:lnTo>
                  <a:pt x="239585" y="367430"/>
                </a:lnTo>
                <a:lnTo>
                  <a:pt x="270360" y="334438"/>
                </a:lnTo>
                <a:lnTo>
                  <a:pt x="302689" y="302703"/>
                </a:lnTo>
                <a:lnTo>
                  <a:pt x="336520" y="272271"/>
                </a:lnTo>
                <a:lnTo>
                  <a:pt x="371800" y="243190"/>
                </a:lnTo>
                <a:lnTo>
                  <a:pt x="408476" y="215507"/>
                </a:lnTo>
                <a:lnTo>
                  <a:pt x="446496" y="189268"/>
                </a:lnTo>
                <a:lnTo>
                  <a:pt x="485809" y="164521"/>
                </a:lnTo>
                <a:lnTo>
                  <a:pt x="526361" y="141314"/>
                </a:lnTo>
                <a:lnTo>
                  <a:pt x="568100" y="119692"/>
                </a:lnTo>
                <a:lnTo>
                  <a:pt x="610974" y="99704"/>
                </a:lnTo>
                <a:lnTo>
                  <a:pt x="654931" y="81396"/>
                </a:lnTo>
                <a:lnTo>
                  <a:pt x="699917" y="64815"/>
                </a:lnTo>
                <a:lnTo>
                  <a:pt x="745882" y="50008"/>
                </a:lnTo>
                <a:lnTo>
                  <a:pt x="792771" y="37023"/>
                </a:lnTo>
                <a:lnTo>
                  <a:pt x="840534" y="25906"/>
                </a:lnTo>
                <a:lnTo>
                  <a:pt x="889118" y="16705"/>
                </a:lnTo>
                <a:lnTo>
                  <a:pt x="938470" y="9467"/>
                </a:lnTo>
                <a:lnTo>
                  <a:pt x="988538" y="4239"/>
                </a:lnTo>
                <a:lnTo>
                  <a:pt x="1039269" y="1067"/>
                </a:lnTo>
                <a:lnTo>
                  <a:pt x="1090612" y="0"/>
                </a:lnTo>
                <a:lnTo>
                  <a:pt x="1141955" y="1067"/>
                </a:lnTo>
                <a:lnTo>
                  <a:pt x="1192687" y="4239"/>
                </a:lnTo>
                <a:lnTo>
                  <a:pt x="1242755" y="9467"/>
                </a:lnTo>
                <a:lnTo>
                  <a:pt x="1292108" y="16705"/>
                </a:lnTo>
                <a:lnTo>
                  <a:pt x="1340693" y="25906"/>
                </a:lnTo>
                <a:lnTo>
                  <a:pt x="1388457" y="37023"/>
                </a:lnTo>
                <a:lnTo>
                  <a:pt x="1435349" y="50008"/>
                </a:lnTo>
                <a:lnTo>
                  <a:pt x="1481315" y="64815"/>
                </a:lnTo>
                <a:lnTo>
                  <a:pt x="1526304" y="81396"/>
                </a:lnTo>
                <a:lnTo>
                  <a:pt x="1570262" y="99704"/>
                </a:lnTo>
                <a:lnTo>
                  <a:pt x="1613139" y="119692"/>
                </a:lnTo>
                <a:lnTo>
                  <a:pt x="1654880" y="141314"/>
                </a:lnTo>
                <a:lnTo>
                  <a:pt x="1695435" y="164521"/>
                </a:lnTo>
                <a:lnTo>
                  <a:pt x="1734750" y="189268"/>
                </a:lnTo>
                <a:lnTo>
                  <a:pt x="1772773" y="215507"/>
                </a:lnTo>
                <a:lnTo>
                  <a:pt x="1809452" y="243190"/>
                </a:lnTo>
                <a:lnTo>
                  <a:pt x="1844734" y="272271"/>
                </a:lnTo>
                <a:lnTo>
                  <a:pt x="1878568" y="302703"/>
                </a:lnTo>
                <a:lnTo>
                  <a:pt x="1910900" y="334438"/>
                </a:lnTo>
                <a:lnTo>
                  <a:pt x="1941678" y="367430"/>
                </a:lnTo>
                <a:lnTo>
                  <a:pt x="1970850" y="401631"/>
                </a:lnTo>
                <a:lnTo>
                  <a:pt x="1998364" y="436995"/>
                </a:lnTo>
                <a:lnTo>
                  <a:pt x="2024166" y="473474"/>
                </a:lnTo>
                <a:lnTo>
                  <a:pt x="2048206" y="511021"/>
                </a:lnTo>
                <a:lnTo>
                  <a:pt x="2070430" y="549589"/>
                </a:lnTo>
                <a:lnTo>
                  <a:pt x="2090786" y="589131"/>
                </a:lnTo>
                <a:lnTo>
                  <a:pt x="2109222" y="629601"/>
                </a:lnTo>
                <a:lnTo>
                  <a:pt x="2125684" y="670950"/>
                </a:lnTo>
                <a:lnTo>
                  <a:pt x="2140122" y="713131"/>
                </a:lnTo>
                <a:lnTo>
                  <a:pt x="2152482" y="756099"/>
                </a:lnTo>
                <a:lnTo>
                  <a:pt x="2162713" y="799805"/>
                </a:lnTo>
                <a:lnTo>
                  <a:pt x="2170761" y="844203"/>
                </a:lnTo>
                <a:lnTo>
                  <a:pt x="2176574" y="889245"/>
                </a:lnTo>
                <a:lnTo>
                  <a:pt x="2180101" y="934885"/>
                </a:lnTo>
                <a:lnTo>
                  <a:pt x="2181288" y="981075"/>
                </a:lnTo>
                <a:lnTo>
                  <a:pt x="2180101" y="1027254"/>
                </a:lnTo>
                <a:lnTo>
                  <a:pt x="2176574" y="1072883"/>
                </a:lnTo>
                <a:lnTo>
                  <a:pt x="2170761" y="1117916"/>
                </a:lnTo>
                <a:lnTo>
                  <a:pt x="2162713" y="1162305"/>
                </a:lnTo>
                <a:lnTo>
                  <a:pt x="2152482" y="1206003"/>
                </a:lnTo>
                <a:lnTo>
                  <a:pt x="2140122" y="1248963"/>
                </a:lnTo>
                <a:lnTo>
                  <a:pt x="2125684" y="1291137"/>
                </a:lnTo>
                <a:lnTo>
                  <a:pt x="2109222" y="1332480"/>
                </a:lnTo>
                <a:lnTo>
                  <a:pt x="2090786" y="1372943"/>
                </a:lnTo>
                <a:lnTo>
                  <a:pt x="2070430" y="1412479"/>
                </a:lnTo>
                <a:lnTo>
                  <a:pt x="2048206" y="1451042"/>
                </a:lnTo>
                <a:lnTo>
                  <a:pt x="2024166" y="1488584"/>
                </a:lnTo>
                <a:lnTo>
                  <a:pt x="1998364" y="1525058"/>
                </a:lnTo>
                <a:lnTo>
                  <a:pt x="1970850" y="1560418"/>
                </a:lnTo>
                <a:lnTo>
                  <a:pt x="1941678" y="1594616"/>
                </a:lnTo>
                <a:lnTo>
                  <a:pt x="1910900" y="1627604"/>
                </a:lnTo>
                <a:lnTo>
                  <a:pt x="1878568" y="1659336"/>
                </a:lnTo>
                <a:lnTo>
                  <a:pt x="1844734" y="1689765"/>
                </a:lnTo>
                <a:lnTo>
                  <a:pt x="1809452" y="1718844"/>
                </a:lnTo>
                <a:lnTo>
                  <a:pt x="1772773" y="1746525"/>
                </a:lnTo>
                <a:lnTo>
                  <a:pt x="1734750" y="1772762"/>
                </a:lnTo>
                <a:lnTo>
                  <a:pt x="1695435" y="1797507"/>
                </a:lnTo>
                <a:lnTo>
                  <a:pt x="1654880" y="1820713"/>
                </a:lnTo>
                <a:lnTo>
                  <a:pt x="1613139" y="1842334"/>
                </a:lnTo>
                <a:lnTo>
                  <a:pt x="1570262" y="1862321"/>
                </a:lnTo>
                <a:lnTo>
                  <a:pt x="1526304" y="1880629"/>
                </a:lnTo>
                <a:lnTo>
                  <a:pt x="1481315" y="1897209"/>
                </a:lnTo>
                <a:lnTo>
                  <a:pt x="1435349" y="1912015"/>
                </a:lnTo>
                <a:lnTo>
                  <a:pt x="1388457" y="1925000"/>
                </a:lnTo>
                <a:lnTo>
                  <a:pt x="1340693" y="1936116"/>
                </a:lnTo>
                <a:lnTo>
                  <a:pt x="1292108" y="1945317"/>
                </a:lnTo>
                <a:lnTo>
                  <a:pt x="1242755" y="1952555"/>
                </a:lnTo>
                <a:lnTo>
                  <a:pt x="1192687" y="1957783"/>
                </a:lnTo>
                <a:lnTo>
                  <a:pt x="1141955" y="1960955"/>
                </a:lnTo>
                <a:lnTo>
                  <a:pt x="1090612" y="1962023"/>
                </a:lnTo>
                <a:lnTo>
                  <a:pt x="1039269" y="1960955"/>
                </a:lnTo>
                <a:lnTo>
                  <a:pt x="988538" y="1957783"/>
                </a:lnTo>
                <a:lnTo>
                  <a:pt x="938470" y="1952555"/>
                </a:lnTo>
                <a:lnTo>
                  <a:pt x="889118" y="1945317"/>
                </a:lnTo>
                <a:lnTo>
                  <a:pt x="840534" y="1936116"/>
                </a:lnTo>
                <a:lnTo>
                  <a:pt x="792771" y="1925000"/>
                </a:lnTo>
                <a:lnTo>
                  <a:pt x="745882" y="1912015"/>
                </a:lnTo>
                <a:lnTo>
                  <a:pt x="699917" y="1897209"/>
                </a:lnTo>
                <a:lnTo>
                  <a:pt x="654931" y="1880629"/>
                </a:lnTo>
                <a:lnTo>
                  <a:pt x="610974" y="1862321"/>
                </a:lnTo>
                <a:lnTo>
                  <a:pt x="568100" y="1842334"/>
                </a:lnTo>
                <a:lnTo>
                  <a:pt x="526361" y="1820713"/>
                </a:lnTo>
                <a:lnTo>
                  <a:pt x="485809" y="1797507"/>
                </a:lnTo>
                <a:lnTo>
                  <a:pt x="446496" y="1772762"/>
                </a:lnTo>
                <a:lnTo>
                  <a:pt x="408476" y="1746525"/>
                </a:lnTo>
                <a:lnTo>
                  <a:pt x="371800" y="1718844"/>
                </a:lnTo>
                <a:lnTo>
                  <a:pt x="336520" y="1689765"/>
                </a:lnTo>
                <a:lnTo>
                  <a:pt x="302689" y="1659336"/>
                </a:lnTo>
                <a:lnTo>
                  <a:pt x="270360" y="1627604"/>
                </a:lnTo>
                <a:lnTo>
                  <a:pt x="239585" y="1594616"/>
                </a:lnTo>
                <a:lnTo>
                  <a:pt x="210415" y="1560418"/>
                </a:lnTo>
                <a:lnTo>
                  <a:pt x="182904" y="1525058"/>
                </a:lnTo>
                <a:lnTo>
                  <a:pt x="157104" y="1488584"/>
                </a:lnTo>
                <a:lnTo>
                  <a:pt x="133067" y="1451042"/>
                </a:lnTo>
                <a:lnTo>
                  <a:pt x="110845" y="1412479"/>
                </a:lnTo>
                <a:lnTo>
                  <a:pt x="90491" y="1372943"/>
                </a:lnTo>
                <a:lnTo>
                  <a:pt x="72058" y="1332480"/>
                </a:lnTo>
                <a:lnTo>
                  <a:pt x="55597" y="1291137"/>
                </a:lnTo>
                <a:lnTo>
                  <a:pt x="41160" y="1248963"/>
                </a:lnTo>
                <a:lnTo>
                  <a:pt x="28802" y="1206003"/>
                </a:lnTo>
                <a:lnTo>
                  <a:pt x="18573" y="1162305"/>
                </a:lnTo>
                <a:lnTo>
                  <a:pt x="10525" y="1117916"/>
                </a:lnTo>
                <a:lnTo>
                  <a:pt x="4713" y="1072883"/>
                </a:lnTo>
                <a:lnTo>
                  <a:pt x="1186" y="1027254"/>
                </a:lnTo>
                <a:lnTo>
                  <a:pt x="0" y="981075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2233" name="object 9">
            <a:extLst>
              <a:ext uri="{FF2B5EF4-FFF2-40B4-BE49-F238E27FC236}">
                <a16:creationId xmlns:a16="http://schemas.microsoft.com/office/drawing/2014/main" xmlns="" id="{41556C7B-A86E-407C-95D1-171996F63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0788" y="642938"/>
            <a:ext cx="3162300" cy="895350"/>
          </a:xfrm>
          <a:custGeom>
            <a:avLst/>
            <a:gdLst>
              <a:gd name="T0" fmla="*/ 0 w 3162300"/>
              <a:gd name="T1" fmla="*/ 0 h 895350"/>
              <a:gd name="T2" fmla="*/ 3162300 w 3162300"/>
              <a:gd name="T3" fmla="*/ 895350 h 895350"/>
            </a:gdLst>
            <a:ahLst/>
            <a:cxnLst/>
            <a:rect l="T0" t="T1" r="T2" b="T3"/>
            <a:pathLst>
              <a:path w="3162300" h="895350">
                <a:moveTo>
                  <a:pt x="1581150" y="0"/>
                </a:moveTo>
                <a:lnTo>
                  <a:pt x="1510718" y="436"/>
                </a:lnTo>
                <a:lnTo>
                  <a:pt x="1441076" y="1732"/>
                </a:lnTo>
                <a:lnTo>
                  <a:pt x="1372287" y="3870"/>
                </a:lnTo>
                <a:lnTo>
                  <a:pt x="1304416" y="6832"/>
                </a:lnTo>
                <a:lnTo>
                  <a:pt x="1237526" y="10600"/>
                </a:lnTo>
                <a:lnTo>
                  <a:pt x="1171683" y="15155"/>
                </a:lnTo>
                <a:lnTo>
                  <a:pt x="1106949" y="20479"/>
                </a:lnTo>
                <a:lnTo>
                  <a:pt x="1043390" y="26554"/>
                </a:lnTo>
                <a:lnTo>
                  <a:pt x="981071" y="33362"/>
                </a:lnTo>
                <a:lnTo>
                  <a:pt x="920054" y="40885"/>
                </a:lnTo>
                <a:lnTo>
                  <a:pt x="860404" y="49104"/>
                </a:lnTo>
                <a:lnTo>
                  <a:pt x="802186" y="58001"/>
                </a:lnTo>
                <a:lnTo>
                  <a:pt x="745464" y="67559"/>
                </a:lnTo>
                <a:lnTo>
                  <a:pt x="690303" y="77758"/>
                </a:lnTo>
                <a:lnTo>
                  <a:pt x="636765" y="88581"/>
                </a:lnTo>
                <a:lnTo>
                  <a:pt x="584917" y="100010"/>
                </a:lnTo>
                <a:lnTo>
                  <a:pt x="534821" y="112026"/>
                </a:lnTo>
                <a:lnTo>
                  <a:pt x="486543" y="124611"/>
                </a:lnTo>
                <a:lnTo>
                  <a:pt x="440146" y="137747"/>
                </a:lnTo>
                <a:lnTo>
                  <a:pt x="395695" y="151416"/>
                </a:lnTo>
                <a:lnTo>
                  <a:pt x="353253" y="165599"/>
                </a:lnTo>
                <a:lnTo>
                  <a:pt x="312887" y="180279"/>
                </a:lnTo>
                <a:lnTo>
                  <a:pt x="274658" y="195437"/>
                </a:lnTo>
                <a:lnTo>
                  <a:pt x="238633" y="211055"/>
                </a:lnTo>
                <a:lnTo>
                  <a:pt x="173447" y="243598"/>
                </a:lnTo>
                <a:lnTo>
                  <a:pt x="117844" y="277763"/>
                </a:lnTo>
                <a:lnTo>
                  <a:pt x="72338" y="313404"/>
                </a:lnTo>
                <a:lnTo>
                  <a:pt x="37442" y="350377"/>
                </a:lnTo>
                <a:lnTo>
                  <a:pt x="13672" y="388534"/>
                </a:lnTo>
                <a:lnTo>
                  <a:pt x="1540" y="427731"/>
                </a:lnTo>
                <a:lnTo>
                  <a:pt x="0" y="447675"/>
                </a:lnTo>
                <a:lnTo>
                  <a:pt x="1540" y="467608"/>
                </a:lnTo>
                <a:lnTo>
                  <a:pt x="13672" y="506789"/>
                </a:lnTo>
                <a:lnTo>
                  <a:pt x="37442" y="544934"/>
                </a:lnTo>
                <a:lnTo>
                  <a:pt x="72338" y="581897"/>
                </a:lnTo>
                <a:lnTo>
                  <a:pt x="117844" y="617533"/>
                </a:lnTo>
                <a:lnTo>
                  <a:pt x="173447" y="651695"/>
                </a:lnTo>
                <a:lnTo>
                  <a:pt x="238633" y="684238"/>
                </a:lnTo>
                <a:lnTo>
                  <a:pt x="274658" y="699857"/>
                </a:lnTo>
                <a:lnTo>
                  <a:pt x="312887" y="715016"/>
                </a:lnTo>
                <a:lnTo>
                  <a:pt x="353253" y="729697"/>
                </a:lnTo>
                <a:lnTo>
                  <a:pt x="395695" y="743882"/>
                </a:lnTo>
                <a:lnTo>
                  <a:pt x="440146" y="757553"/>
                </a:lnTo>
                <a:lnTo>
                  <a:pt x="486543" y="770692"/>
                </a:lnTo>
                <a:lnTo>
                  <a:pt x="534821" y="783280"/>
                </a:lnTo>
                <a:lnTo>
                  <a:pt x="584917" y="795299"/>
                </a:lnTo>
                <a:lnTo>
                  <a:pt x="636765" y="806731"/>
                </a:lnTo>
                <a:lnTo>
                  <a:pt x="690303" y="817557"/>
                </a:lnTo>
                <a:lnTo>
                  <a:pt x="745464" y="827760"/>
                </a:lnTo>
                <a:lnTo>
                  <a:pt x="802186" y="837321"/>
                </a:lnTo>
                <a:lnTo>
                  <a:pt x="860404" y="846221"/>
                </a:lnTo>
                <a:lnTo>
                  <a:pt x="920054" y="854444"/>
                </a:lnTo>
                <a:lnTo>
                  <a:pt x="981071" y="861970"/>
                </a:lnTo>
                <a:lnTo>
                  <a:pt x="1043390" y="868781"/>
                </a:lnTo>
                <a:lnTo>
                  <a:pt x="1106949" y="874859"/>
                </a:lnTo>
                <a:lnTo>
                  <a:pt x="1171683" y="880186"/>
                </a:lnTo>
                <a:lnTo>
                  <a:pt x="1237526" y="884743"/>
                </a:lnTo>
                <a:lnTo>
                  <a:pt x="1304416" y="888513"/>
                </a:lnTo>
                <a:lnTo>
                  <a:pt x="1372287" y="891477"/>
                </a:lnTo>
                <a:lnTo>
                  <a:pt x="1441076" y="893616"/>
                </a:lnTo>
                <a:lnTo>
                  <a:pt x="1510718" y="894913"/>
                </a:lnTo>
                <a:lnTo>
                  <a:pt x="1581150" y="895350"/>
                </a:lnTo>
                <a:lnTo>
                  <a:pt x="1651571" y="894913"/>
                </a:lnTo>
                <a:lnTo>
                  <a:pt x="1721204" y="893616"/>
                </a:lnTo>
                <a:lnTo>
                  <a:pt x="1789986" y="891477"/>
                </a:lnTo>
                <a:lnTo>
                  <a:pt x="1857850" y="888513"/>
                </a:lnTo>
                <a:lnTo>
                  <a:pt x="1924734" y="884743"/>
                </a:lnTo>
                <a:lnTo>
                  <a:pt x="1990573" y="880186"/>
                </a:lnTo>
                <a:lnTo>
                  <a:pt x="2055302" y="874859"/>
                </a:lnTo>
                <a:lnTo>
                  <a:pt x="2118858" y="868781"/>
                </a:lnTo>
                <a:lnTo>
                  <a:pt x="2181175" y="861970"/>
                </a:lnTo>
                <a:lnTo>
                  <a:pt x="2242190" y="854444"/>
                </a:lnTo>
                <a:lnTo>
                  <a:pt x="2301839" y="846221"/>
                </a:lnTo>
                <a:lnTo>
                  <a:pt x="2360056" y="837321"/>
                </a:lnTo>
                <a:lnTo>
                  <a:pt x="2416778" y="827760"/>
                </a:lnTo>
                <a:lnTo>
                  <a:pt x="2471941" y="817557"/>
                </a:lnTo>
                <a:lnTo>
                  <a:pt x="2525479" y="806731"/>
                </a:lnTo>
                <a:lnTo>
                  <a:pt x="2577329" y="795299"/>
                </a:lnTo>
                <a:lnTo>
                  <a:pt x="2627427" y="783280"/>
                </a:lnTo>
                <a:lnTo>
                  <a:pt x="2675707" y="770692"/>
                </a:lnTo>
                <a:lnTo>
                  <a:pt x="2722107" y="757553"/>
                </a:lnTo>
                <a:lnTo>
                  <a:pt x="2766561" y="743882"/>
                </a:lnTo>
                <a:lnTo>
                  <a:pt x="2809005" y="729697"/>
                </a:lnTo>
                <a:lnTo>
                  <a:pt x="2849375" y="715016"/>
                </a:lnTo>
                <a:lnTo>
                  <a:pt x="2887607" y="699857"/>
                </a:lnTo>
                <a:lnTo>
                  <a:pt x="2923636" y="684238"/>
                </a:lnTo>
                <a:lnTo>
                  <a:pt x="2988828" y="651695"/>
                </a:lnTo>
                <a:lnTo>
                  <a:pt x="3044438" y="617533"/>
                </a:lnTo>
                <a:lnTo>
                  <a:pt x="3089950" y="581897"/>
                </a:lnTo>
                <a:lnTo>
                  <a:pt x="3124851" y="544934"/>
                </a:lnTo>
                <a:lnTo>
                  <a:pt x="3148625" y="506789"/>
                </a:lnTo>
                <a:lnTo>
                  <a:pt x="3160759" y="467608"/>
                </a:lnTo>
                <a:lnTo>
                  <a:pt x="3162300" y="447675"/>
                </a:lnTo>
                <a:lnTo>
                  <a:pt x="3160759" y="427731"/>
                </a:lnTo>
                <a:lnTo>
                  <a:pt x="3148625" y="388534"/>
                </a:lnTo>
                <a:lnTo>
                  <a:pt x="3124851" y="350377"/>
                </a:lnTo>
                <a:lnTo>
                  <a:pt x="3089950" y="313404"/>
                </a:lnTo>
                <a:lnTo>
                  <a:pt x="3044438" y="277763"/>
                </a:lnTo>
                <a:lnTo>
                  <a:pt x="2988828" y="243598"/>
                </a:lnTo>
                <a:lnTo>
                  <a:pt x="2923636" y="211055"/>
                </a:lnTo>
                <a:lnTo>
                  <a:pt x="2887607" y="195437"/>
                </a:lnTo>
                <a:lnTo>
                  <a:pt x="2849375" y="180279"/>
                </a:lnTo>
                <a:lnTo>
                  <a:pt x="2809005" y="165599"/>
                </a:lnTo>
                <a:lnTo>
                  <a:pt x="2766561" y="151416"/>
                </a:lnTo>
                <a:lnTo>
                  <a:pt x="2722107" y="137747"/>
                </a:lnTo>
                <a:lnTo>
                  <a:pt x="2675707" y="124611"/>
                </a:lnTo>
                <a:lnTo>
                  <a:pt x="2627427" y="112026"/>
                </a:lnTo>
                <a:lnTo>
                  <a:pt x="2577329" y="100010"/>
                </a:lnTo>
                <a:lnTo>
                  <a:pt x="2525479" y="88581"/>
                </a:lnTo>
                <a:lnTo>
                  <a:pt x="2471941" y="77758"/>
                </a:lnTo>
                <a:lnTo>
                  <a:pt x="2416778" y="67559"/>
                </a:lnTo>
                <a:lnTo>
                  <a:pt x="2360056" y="58001"/>
                </a:lnTo>
                <a:lnTo>
                  <a:pt x="2301839" y="49104"/>
                </a:lnTo>
                <a:lnTo>
                  <a:pt x="2242190" y="40885"/>
                </a:lnTo>
                <a:lnTo>
                  <a:pt x="2181175" y="33362"/>
                </a:lnTo>
                <a:lnTo>
                  <a:pt x="2118858" y="26554"/>
                </a:lnTo>
                <a:lnTo>
                  <a:pt x="2055302" y="20479"/>
                </a:lnTo>
                <a:lnTo>
                  <a:pt x="1990573" y="15155"/>
                </a:lnTo>
                <a:lnTo>
                  <a:pt x="1924734" y="10600"/>
                </a:lnTo>
                <a:lnTo>
                  <a:pt x="1857850" y="6832"/>
                </a:lnTo>
                <a:lnTo>
                  <a:pt x="1789986" y="3870"/>
                </a:lnTo>
                <a:lnTo>
                  <a:pt x="1721204" y="1732"/>
                </a:lnTo>
                <a:lnTo>
                  <a:pt x="1651571" y="436"/>
                </a:lnTo>
                <a:lnTo>
                  <a:pt x="1581150" y="0"/>
                </a:lnTo>
                <a:close/>
              </a:path>
            </a:pathLst>
          </a:custGeom>
          <a:solidFill>
            <a:srgbClr val="4F81B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00"/>
              </a:spcBef>
            </a:pPr>
            <a:r>
              <a:rPr lang="pt-BR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Assessoramentos</a:t>
            </a:r>
          </a:p>
        </p:txBody>
      </p:sp>
      <p:sp>
        <p:nvSpPr>
          <p:cNvPr id="52234" name="object 10">
            <a:extLst>
              <a:ext uri="{FF2B5EF4-FFF2-40B4-BE49-F238E27FC236}">
                <a16:creationId xmlns:a16="http://schemas.microsoft.com/office/drawing/2014/main" xmlns="" id="{94CD24E1-225A-4F1E-899D-3ACB270B0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0788" y="642938"/>
            <a:ext cx="3162300" cy="895350"/>
          </a:xfrm>
          <a:custGeom>
            <a:avLst/>
            <a:gdLst>
              <a:gd name="T0" fmla="*/ 0 w 3162300"/>
              <a:gd name="T1" fmla="*/ 0 h 895350"/>
              <a:gd name="T2" fmla="*/ 3162300 w 3162300"/>
              <a:gd name="T3" fmla="*/ 895350 h 895350"/>
            </a:gdLst>
            <a:ahLst/>
            <a:cxnLst/>
            <a:rect l="T0" t="T1" r="T2" b="T3"/>
            <a:pathLst>
              <a:path w="3162300" h="895350">
                <a:moveTo>
                  <a:pt x="0" y="447675"/>
                </a:moveTo>
                <a:lnTo>
                  <a:pt x="6119" y="408012"/>
                </a:lnTo>
                <a:lnTo>
                  <a:pt x="24134" y="369316"/>
                </a:lnTo>
                <a:lnTo>
                  <a:pt x="53532" y="331733"/>
                </a:lnTo>
                <a:lnTo>
                  <a:pt x="93797" y="295408"/>
                </a:lnTo>
                <a:lnTo>
                  <a:pt x="144416" y="260487"/>
                </a:lnTo>
                <a:lnTo>
                  <a:pt x="204874" y="227115"/>
                </a:lnTo>
                <a:lnTo>
                  <a:pt x="274658" y="195437"/>
                </a:lnTo>
                <a:lnTo>
                  <a:pt x="312887" y="180279"/>
                </a:lnTo>
                <a:lnTo>
                  <a:pt x="353253" y="165599"/>
                </a:lnTo>
                <a:lnTo>
                  <a:pt x="395695" y="151416"/>
                </a:lnTo>
                <a:lnTo>
                  <a:pt x="440146" y="137747"/>
                </a:lnTo>
                <a:lnTo>
                  <a:pt x="486543" y="124611"/>
                </a:lnTo>
                <a:lnTo>
                  <a:pt x="534821" y="112026"/>
                </a:lnTo>
                <a:lnTo>
                  <a:pt x="584917" y="100010"/>
                </a:lnTo>
                <a:lnTo>
                  <a:pt x="636765" y="88581"/>
                </a:lnTo>
                <a:lnTo>
                  <a:pt x="690303" y="77758"/>
                </a:lnTo>
                <a:lnTo>
                  <a:pt x="745464" y="67559"/>
                </a:lnTo>
                <a:lnTo>
                  <a:pt x="802186" y="58001"/>
                </a:lnTo>
                <a:lnTo>
                  <a:pt x="860404" y="49104"/>
                </a:lnTo>
                <a:lnTo>
                  <a:pt x="920054" y="40885"/>
                </a:lnTo>
                <a:lnTo>
                  <a:pt x="981071" y="33362"/>
                </a:lnTo>
                <a:lnTo>
                  <a:pt x="1043390" y="26554"/>
                </a:lnTo>
                <a:lnTo>
                  <a:pt x="1106949" y="20479"/>
                </a:lnTo>
                <a:lnTo>
                  <a:pt x="1171683" y="15155"/>
                </a:lnTo>
                <a:lnTo>
                  <a:pt x="1237526" y="10600"/>
                </a:lnTo>
                <a:lnTo>
                  <a:pt x="1304416" y="6832"/>
                </a:lnTo>
                <a:lnTo>
                  <a:pt x="1372287" y="3870"/>
                </a:lnTo>
                <a:lnTo>
                  <a:pt x="1441076" y="1732"/>
                </a:lnTo>
                <a:lnTo>
                  <a:pt x="1510718" y="436"/>
                </a:lnTo>
                <a:lnTo>
                  <a:pt x="1581150" y="0"/>
                </a:lnTo>
                <a:lnTo>
                  <a:pt x="1651571" y="436"/>
                </a:lnTo>
                <a:lnTo>
                  <a:pt x="1721204" y="1732"/>
                </a:lnTo>
                <a:lnTo>
                  <a:pt x="1789986" y="3870"/>
                </a:lnTo>
                <a:lnTo>
                  <a:pt x="1857850" y="6832"/>
                </a:lnTo>
                <a:lnTo>
                  <a:pt x="1924734" y="10600"/>
                </a:lnTo>
                <a:lnTo>
                  <a:pt x="1990573" y="15155"/>
                </a:lnTo>
                <a:lnTo>
                  <a:pt x="2055302" y="20479"/>
                </a:lnTo>
                <a:lnTo>
                  <a:pt x="2118858" y="26554"/>
                </a:lnTo>
                <a:lnTo>
                  <a:pt x="2181175" y="33362"/>
                </a:lnTo>
                <a:lnTo>
                  <a:pt x="2242190" y="40885"/>
                </a:lnTo>
                <a:lnTo>
                  <a:pt x="2301839" y="49104"/>
                </a:lnTo>
                <a:lnTo>
                  <a:pt x="2360056" y="58001"/>
                </a:lnTo>
                <a:lnTo>
                  <a:pt x="2416778" y="67559"/>
                </a:lnTo>
                <a:lnTo>
                  <a:pt x="2471941" y="77758"/>
                </a:lnTo>
                <a:lnTo>
                  <a:pt x="2525479" y="88581"/>
                </a:lnTo>
                <a:lnTo>
                  <a:pt x="2577329" y="100010"/>
                </a:lnTo>
                <a:lnTo>
                  <a:pt x="2627427" y="112026"/>
                </a:lnTo>
                <a:lnTo>
                  <a:pt x="2675707" y="124611"/>
                </a:lnTo>
                <a:lnTo>
                  <a:pt x="2722107" y="137747"/>
                </a:lnTo>
                <a:lnTo>
                  <a:pt x="2766561" y="151416"/>
                </a:lnTo>
                <a:lnTo>
                  <a:pt x="2809005" y="165599"/>
                </a:lnTo>
                <a:lnTo>
                  <a:pt x="2849375" y="180279"/>
                </a:lnTo>
                <a:lnTo>
                  <a:pt x="2887607" y="195437"/>
                </a:lnTo>
                <a:lnTo>
                  <a:pt x="2923636" y="211055"/>
                </a:lnTo>
                <a:lnTo>
                  <a:pt x="2988828" y="243598"/>
                </a:lnTo>
                <a:lnTo>
                  <a:pt x="3044438" y="277763"/>
                </a:lnTo>
                <a:lnTo>
                  <a:pt x="3089950" y="313404"/>
                </a:lnTo>
                <a:lnTo>
                  <a:pt x="3124851" y="350377"/>
                </a:lnTo>
                <a:lnTo>
                  <a:pt x="3148625" y="388534"/>
                </a:lnTo>
                <a:lnTo>
                  <a:pt x="3160759" y="427731"/>
                </a:lnTo>
                <a:lnTo>
                  <a:pt x="3162300" y="447675"/>
                </a:lnTo>
                <a:lnTo>
                  <a:pt x="3160759" y="467608"/>
                </a:lnTo>
                <a:lnTo>
                  <a:pt x="3148625" y="506789"/>
                </a:lnTo>
                <a:lnTo>
                  <a:pt x="3124851" y="544934"/>
                </a:lnTo>
                <a:lnTo>
                  <a:pt x="3089950" y="581897"/>
                </a:lnTo>
                <a:lnTo>
                  <a:pt x="3044438" y="617533"/>
                </a:lnTo>
                <a:lnTo>
                  <a:pt x="2988828" y="651695"/>
                </a:lnTo>
                <a:lnTo>
                  <a:pt x="2923636" y="684238"/>
                </a:lnTo>
                <a:lnTo>
                  <a:pt x="2887607" y="699857"/>
                </a:lnTo>
                <a:lnTo>
                  <a:pt x="2849375" y="715016"/>
                </a:lnTo>
                <a:lnTo>
                  <a:pt x="2809005" y="729697"/>
                </a:lnTo>
                <a:lnTo>
                  <a:pt x="2766561" y="743882"/>
                </a:lnTo>
                <a:lnTo>
                  <a:pt x="2722107" y="757553"/>
                </a:lnTo>
                <a:lnTo>
                  <a:pt x="2675707" y="770692"/>
                </a:lnTo>
                <a:lnTo>
                  <a:pt x="2627427" y="783280"/>
                </a:lnTo>
                <a:lnTo>
                  <a:pt x="2577329" y="795299"/>
                </a:lnTo>
                <a:lnTo>
                  <a:pt x="2525479" y="806731"/>
                </a:lnTo>
                <a:lnTo>
                  <a:pt x="2471941" y="817557"/>
                </a:lnTo>
                <a:lnTo>
                  <a:pt x="2416778" y="827760"/>
                </a:lnTo>
                <a:lnTo>
                  <a:pt x="2360056" y="837321"/>
                </a:lnTo>
                <a:lnTo>
                  <a:pt x="2301839" y="846221"/>
                </a:lnTo>
                <a:lnTo>
                  <a:pt x="2242190" y="854444"/>
                </a:lnTo>
                <a:lnTo>
                  <a:pt x="2181175" y="861970"/>
                </a:lnTo>
                <a:lnTo>
                  <a:pt x="2118858" y="868781"/>
                </a:lnTo>
                <a:lnTo>
                  <a:pt x="2055302" y="874859"/>
                </a:lnTo>
                <a:lnTo>
                  <a:pt x="1990573" y="880186"/>
                </a:lnTo>
                <a:lnTo>
                  <a:pt x="1924734" y="884743"/>
                </a:lnTo>
                <a:lnTo>
                  <a:pt x="1857850" y="888513"/>
                </a:lnTo>
                <a:lnTo>
                  <a:pt x="1789986" y="891477"/>
                </a:lnTo>
                <a:lnTo>
                  <a:pt x="1721204" y="893616"/>
                </a:lnTo>
                <a:lnTo>
                  <a:pt x="1651571" y="894913"/>
                </a:lnTo>
                <a:lnTo>
                  <a:pt x="1581150" y="895350"/>
                </a:lnTo>
                <a:lnTo>
                  <a:pt x="1510718" y="894913"/>
                </a:lnTo>
                <a:lnTo>
                  <a:pt x="1441076" y="893616"/>
                </a:lnTo>
                <a:lnTo>
                  <a:pt x="1372287" y="891477"/>
                </a:lnTo>
                <a:lnTo>
                  <a:pt x="1304416" y="888513"/>
                </a:lnTo>
                <a:lnTo>
                  <a:pt x="1237526" y="884743"/>
                </a:lnTo>
                <a:lnTo>
                  <a:pt x="1171683" y="880186"/>
                </a:lnTo>
                <a:lnTo>
                  <a:pt x="1106949" y="874859"/>
                </a:lnTo>
                <a:lnTo>
                  <a:pt x="1043390" y="868781"/>
                </a:lnTo>
                <a:lnTo>
                  <a:pt x="981071" y="861970"/>
                </a:lnTo>
                <a:lnTo>
                  <a:pt x="920054" y="854444"/>
                </a:lnTo>
                <a:lnTo>
                  <a:pt x="860404" y="846221"/>
                </a:lnTo>
                <a:lnTo>
                  <a:pt x="802186" y="837321"/>
                </a:lnTo>
                <a:lnTo>
                  <a:pt x="745464" y="827760"/>
                </a:lnTo>
                <a:lnTo>
                  <a:pt x="690303" y="817557"/>
                </a:lnTo>
                <a:lnTo>
                  <a:pt x="636765" y="806731"/>
                </a:lnTo>
                <a:lnTo>
                  <a:pt x="584917" y="795299"/>
                </a:lnTo>
                <a:lnTo>
                  <a:pt x="534821" y="783280"/>
                </a:lnTo>
                <a:lnTo>
                  <a:pt x="486543" y="770692"/>
                </a:lnTo>
                <a:lnTo>
                  <a:pt x="440146" y="757553"/>
                </a:lnTo>
                <a:lnTo>
                  <a:pt x="395695" y="743882"/>
                </a:lnTo>
                <a:lnTo>
                  <a:pt x="353253" y="729697"/>
                </a:lnTo>
                <a:lnTo>
                  <a:pt x="312887" y="715016"/>
                </a:lnTo>
                <a:lnTo>
                  <a:pt x="274658" y="699857"/>
                </a:lnTo>
                <a:lnTo>
                  <a:pt x="238633" y="684238"/>
                </a:lnTo>
                <a:lnTo>
                  <a:pt x="173447" y="651695"/>
                </a:lnTo>
                <a:lnTo>
                  <a:pt x="117844" y="617533"/>
                </a:lnTo>
                <a:lnTo>
                  <a:pt x="72338" y="581897"/>
                </a:lnTo>
                <a:lnTo>
                  <a:pt x="37442" y="544934"/>
                </a:lnTo>
                <a:lnTo>
                  <a:pt x="13672" y="506789"/>
                </a:lnTo>
                <a:lnTo>
                  <a:pt x="1540" y="467608"/>
                </a:lnTo>
                <a:lnTo>
                  <a:pt x="0" y="447675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2235" name="object 11">
            <a:extLst>
              <a:ext uri="{FF2B5EF4-FFF2-40B4-BE49-F238E27FC236}">
                <a16:creationId xmlns:a16="http://schemas.microsoft.com/office/drawing/2014/main" xmlns="" id="{D3ED5825-BA7D-4182-9456-5DB2DACA6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6238" y="1547813"/>
            <a:ext cx="3657600" cy="895350"/>
          </a:xfrm>
          <a:custGeom>
            <a:avLst/>
            <a:gdLst>
              <a:gd name="T0" fmla="*/ 0 w 3657600"/>
              <a:gd name="T1" fmla="*/ 0 h 895350"/>
              <a:gd name="T2" fmla="*/ 3657600 w 3657600"/>
              <a:gd name="T3" fmla="*/ 895350 h 895350"/>
            </a:gdLst>
            <a:ahLst/>
            <a:cxnLst/>
            <a:rect l="T0" t="T1" r="T2" b="T3"/>
            <a:pathLst>
              <a:path w="3657600" h="895350">
                <a:moveTo>
                  <a:pt x="1828800" y="0"/>
                </a:moveTo>
                <a:lnTo>
                  <a:pt x="1682428" y="1412"/>
                </a:lnTo>
                <a:lnTo>
                  <a:pt x="1539225" y="5579"/>
                </a:lnTo>
                <a:lnTo>
                  <a:pt x="1399626" y="12394"/>
                </a:lnTo>
                <a:lnTo>
                  <a:pt x="1331315" y="16760"/>
                </a:lnTo>
                <a:lnTo>
                  <a:pt x="1264069" y="21749"/>
                </a:lnTo>
                <a:lnTo>
                  <a:pt x="1197943" y="27345"/>
                </a:lnTo>
                <a:lnTo>
                  <a:pt x="1132991" y="33537"/>
                </a:lnTo>
                <a:lnTo>
                  <a:pt x="1069268" y="40311"/>
                </a:lnTo>
                <a:lnTo>
                  <a:pt x="1006828" y="47652"/>
                </a:lnTo>
                <a:lnTo>
                  <a:pt x="945727" y="55549"/>
                </a:lnTo>
                <a:lnTo>
                  <a:pt x="886019" y="63987"/>
                </a:lnTo>
                <a:lnTo>
                  <a:pt x="827758" y="72953"/>
                </a:lnTo>
                <a:lnTo>
                  <a:pt x="770999" y="82434"/>
                </a:lnTo>
                <a:lnTo>
                  <a:pt x="715797" y="92417"/>
                </a:lnTo>
                <a:lnTo>
                  <a:pt x="662206" y="102887"/>
                </a:lnTo>
                <a:lnTo>
                  <a:pt x="610282" y="113832"/>
                </a:lnTo>
                <a:lnTo>
                  <a:pt x="560078" y="125239"/>
                </a:lnTo>
                <a:lnTo>
                  <a:pt x="511649" y="137094"/>
                </a:lnTo>
                <a:lnTo>
                  <a:pt x="465050" y="149383"/>
                </a:lnTo>
                <a:lnTo>
                  <a:pt x="420335" y="162093"/>
                </a:lnTo>
                <a:lnTo>
                  <a:pt x="377560" y="175211"/>
                </a:lnTo>
                <a:lnTo>
                  <a:pt x="336778" y="188724"/>
                </a:lnTo>
                <a:lnTo>
                  <a:pt x="298045" y="202618"/>
                </a:lnTo>
                <a:lnTo>
                  <a:pt x="261415" y="216880"/>
                </a:lnTo>
                <a:lnTo>
                  <a:pt x="194682" y="246453"/>
                </a:lnTo>
                <a:lnTo>
                  <a:pt x="137017" y="277337"/>
                </a:lnTo>
                <a:lnTo>
                  <a:pt x="88856" y="309425"/>
                </a:lnTo>
                <a:lnTo>
                  <a:pt x="50637" y="342609"/>
                </a:lnTo>
                <a:lnTo>
                  <a:pt x="22796" y="376784"/>
                </a:lnTo>
                <a:lnTo>
                  <a:pt x="5772" y="411841"/>
                </a:lnTo>
                <a:lnTo>
                  <a:pt x="0" y="447675"/>
                </a:lnTo>
                <a:lnTo>
                  <a:pt x="1452" y="465673"/>
                </a:lnTo>
                <a:lnTo>
                  <a:pt x="22796" y="518535"/>
                </a:lnTo>
                <a:lnTo>
                  <a:pt x="50637" y="552699"/>
                </a:lnTo>
                <a:lnTo>
                  <a:pt x="88856" y="585876"/>
                </a:lnTo>
                <a:lnTo>
                  <a:pt x="137017" y="617959"/>
                </a:lnTo>
                <a:lnTo>
                  <a:pt x="194682" y="648840"/>
                </a:lnTo>
                <a:lnTo>
                  <a:pt x="261415" y="678413"/>
                </a:lnTo>
                <a:lnTo>
                  <a:pt x="298045" y="692675"/>
                </a:lnTo>
                <a:lnTo>
                  <a:pt x="336778" y="706569"/>
                </a:lnTo>
                <a:lnTo>
                  <a:pt x="377560" y="720083"/>
                </a:lnTo>
                <a:lnTo>
                  <a:pt x="420335" y="733203"/>
                </a:lnTo>
                <a:lnTo>
                  <a:pt x="465050" y="745915"/>
                </a:lnTo>
                <a:lnTo>
                  <a:pt x="511649" y="758207"/>
                </a:lnTo>
                <a:lnTo>
                  <a:pt x="560078" y="770064"/>
                </a:lnTo>
                <a:lnTo>
                  <a:pt x="610282" y="781473"/>
                </a:lnTo>
                <a:lnTo>
                  <a:pt x="662206" y="792421"/>
                </a:lnTo>
                <a:lnTo>
                  <a:pt x="715797" y="802894"/>
                </a:lnTo>
                <a:lnTo>
                  <a:pt x="770999" y="812880"/>
                </a:lnTo>
                <a:lnTo>
                  <a:pt x="827758" y="822364"/>
                </a:lnTo>
                <a:lnTo>
                  <a:pt x="886019" y="831333"/>
                </a:lnTo>
                <a:lnTo>
                  <a:pt x="945727" y="839774"/>
                </a:lnTo>
                <a:lnTo>
                  <a:pt x="1006828" y="847674"/>
                </a:lnTo>
                <a:lnTo>
                  <a:pt x="1069268" y="855018"/>
                </a:lnTo>
                <a:lnTo>
                  <a:pt x="1132991" y="861795"/>
                </a:lnTo>
                <a:lnTo>
                  <a:pt x="1197943" y="867989"/>
                </a:lnTo>
                <a:lnTo>
                  <a:pt x="1264069" y="873589"/>
                </a:lnTo>
                <a:lnTo>
                  <a:pt x="1331315" y="878579"/>
                </a:lnTo>
                <a:lnTo>
                  <a:pt x="1399626" y="882948"/>
                </a:lnTo>
                <a:lnTo>
                  <a:pt x="1539225" y="889766"/>
                </a:lnTo>
                <a:lnTo>
                  <a:pt x="1682428" y="893936"/>
                </a:lnTo>
                <a:lnTo>
                  <a:pt x="1828800" y="895350"/>
                </a:lnTo>
                <a:lnTo>
                  <a:pt x="1902345" y="894994"/>
                </a:lnTo>
                <a:lnTo>
                  <a:pt x="1975154" y="893936"/>
                </a:lnTo>
                <a:lnTo>
                  <a:pt x="2047172" y="892189"/>
                </a:lnTo>
                <a:lnTo>
                  <a:pt x="2188616" y="886682"/>
                </a:lnTo>
                <a:lnTo>
                  <a:pt x="2257932" y="882948"/>
                </a:lnTo>
                <a:lnTo>
                  <a:pt x="2326239" y="878579"/>
                </a:lnTo>
                <a:lnTo>
                  <a:pt x="2393482" y="873589"/>
                </a:lnTo>
                <a:lnTo>
                  <a:pt x="2459605" y="867989"/>
                </a:lnTo>
                <a:lnTo>
                  <a:pt x="2524555" y="861795"/>
                </a:lnTo>
                <a:lnTo>
                  <a:pt x="2588276" y="855018"/>
                </a:lnTo>
                <a:lnTo>
                  <a:pt x="2650715" y="847674"/>
                </a:lnTo>
                <a:lnTo>
                  <a:pt x="2711815" y="839774"/>
                </a:lnTo>
                <a:lnTo>
                  <a:pt x="2771524" y="831333"/>
                </a:lnTo>
                <a:lnTo>
                  <a:pt x="2829785" y="822364"/>
                </a:lnTo>
                <a:lnTo>
                  <a:pt x="2886545" y="812880"/>
                </a:lnTo>
                <a:lnTo>
                  <a:pt x="2941748" y="802894"/>
                </a:lnTo>
                <a:lnTo>
                  <a:pt x="2995340" y="792421"/>
                </a:lnTo>
                <a:lnTo>
                  <a:pt x="3047266" y="781473"/>
                </a:lnTo>
                <a:lnTo>
                  <a:pt x="3097473" y="770064"/>
                </a:lnTo>
                <a:lnTo>
                  <a:pt x="3145904" y="758207"/>
                </a:lnTo>
                <a:lnTo>
                  <a:pt x="3192505" y="745915"/>
                </a:lnTo>
                <a:lnTo>
                  <a:pt x="3237223" y="733203"/>
                </a:lnTo>
                <a:lnTo>
                  <a:pt x="3280001" y="720083"/>
                </a:lnTo>
                <a:lnTo>
                  <a:pt x="3320785" y="706569"/>
                </a:lnTo>
                <a:lnTo>
                  <a:pt x="3359522" y="692675"/>
                </a:lnTo>
                <a:lnTo>
                  <a:pt x="3396155" y="678413"/>
                </a:lnTo>
                <a:lnTo>
                  <a:pt x="3462894" y="648840"/>
                </a:lnTo>
                <a:lnTo>
                  <a:pt x="3520565" y="617959"/>
                </a:lnTo>
                <a:lnTo>
                  <a:pt x="3568732" y="585876"/>
                </a:lnTo>
                <a:lnTo>
                  <a:pt x="3606955" y="552699"/>
                </a:lnTo>
                <a:lnTo>
                  <a:pt x="3634799" y="518535"/>
                </a:lnTo>
                <a:lnTo>
                  <a:pt x="3651827" y="483491"/>
                </a:lnTo>
                <a:lnTo>
                  <a:pt x="3657600" y="447675"/>
                </a:lnTo>
                <a:lnTo>
                  <a:pt x="3656147" y="429668"/>
                </a:lnTo>
                <a:lnTo>
                  <a:pt x="3634799" y="376784"/>
                </a:lnTo>
                <a:lnTo>
                  <a:pt x="3606955" y="342609"/>
                </a:lnTo>
                <a:lnTo>
                  <a:pt x="3568732" y="309425"/>
                </a:lnTo>
                <a:lnTo>
                  <a:pt x="3520565" y="277337"/>
                </a:lnTo>
                <a:lnTo>
                  <a:pt x="3462894" y="246453"/>
                </a:lnTo>
                <a:lnTo>
                  <a:pt x="3396155" y="216880"/>
                </a:lnTo>
                <a:lnTo>
                  <a:pt x="3359522" y="202618"/>
                </a:lnTo>
                <a:lnTo>
                  <a:pt x="3320785" y="188724"/>
                </a:lnTo>
                <a:lnTo>
                  <a:pt x="3280001" y="175211"/>
                </a:lnTo>
                <a:lnTo>
                  <a:pt x="3237223" y="162093"/>
                </a:lnTo>
                <a:lnTo>
                  <a:pt x="3192505" y="149383"/>
                </a:lnTo>
                <a:lnTo>
                  <a:pt x="3145904" y="137094"/>
                </a:lnTo>
                <a:lnTo>
                  <a:pt x="3097473" y="125239"/>
                </a:lnTo>
                <a:lnTo>
                  <a:pt x="3047266" y="113832"/>
                </a:lnTo>
                <a:lnTo>
                  <a:pt x="2995340" y="102887"/>
                </a:lnTo>
                <a:lnTo>
                  <a:pt x="2941748" y="92417"/>
                </a:lnTo>
                <a:lnTo>
                  <a:pt x="2886545" y="82434"/>
                </a:lnTo>
                <a:lnTo>
                  <a:pt x="2829785" y="72953"/>
                </a:lnTo>
                <a:lnTo>
                  <a:pt x="2771524" y="63987"/>
                </a:lnTo>
                <a:lnTo>
                  <a:pt x="2711815" y="55549"/>
                </a:lnTo>
                <a:lnTo>
                  <a:pt x="2650715" y="47652"/>
                </a:lnTo>
                <a:lnTo>
                  <a:pt x="2588276" y="40311"/>
                </a:lnTo>
                <a:lnTo>
                  <a:pt x="2524555" y="33537"/>
                </a:lnTo>
                <a:lnTo>
                  <a:pt x="2459605" y="27345"/>
                </a:lnTo>
                <a:lnTo>
                  <a:pt x="2393482" y="21749"/>
                </a:lnTo>
                <a:lnTo>
                  <a:pt x="2326239" y="16760"/>
                </a:lnTo>
                <a:lnTo>
                  <a:pt x="2257932" y="12394"/>
                </a:lnTo>
                <a:lnTo>
                  <a:pt x="2118344" y="5579"/>
                </a:lnTo>
                <a:lnTo>
                  <a:pt x="1975154" y="1412"/>
                </a:lnTo>
                <a:lnTo>
                  <a:pt x="1902345" y="355"/>
                </a:lnTo>
                <a:lnTo>
                  <a:pt x="1828800" y="0"/>
                </a:lnTo>
                <a:close/>
              </a:path>
            </a:pathLst>
          </a:custGeom>
          <a:solidFill>
            <a:srgbClr val="4F81B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463"/>
              </a:spcBef>
            </a:pPr>
            <a:r>
              <a:rPr lang="pt-BR" altLang="en-US" sz="2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Monitoramentos</a:t>
            </a:r>
          </a:p>
        </p:txBody>
      </p:sp>
      <p:sp>
        <p:nvSpPr>
          <p:cNvPr id="52236" name="object 12">
            <a:extLst>
              <a:ext uri="{FF2B5EF4-FFF2-40B4-BE49-F238E27FC236}">
                <a16:creationId xmlns:a16="http://schemas.microsoft.com/office/drawing/2014/main" xmlns="" id="{9C043E62-D8EE-443D-9CCD-4EF603E14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6238" y="1547813"/>
            <a:ext cx="3657600" cy="895350"/>
          </a:xfrm>
          <a:custGeom>
            <a:avLst/>
            <a:gdLst>
              <a:gd name="T0" fmla="*/ 0 w 3657600"/>
              <a:gd name="T1" fmla="*/ 0 h 895350"/>
              <a:gd name="T2" fmla="*/ 3657600 w 3657600"/>
              <a:gd name="T3" fmla="*/ 895350 h 895350"/>
            </a:gdLst>
            <a:ahLst/>
            <a:cxnLst/>
            <a:rect l="T0" t="T1" r="T2" b="T3"/>
            <a:pathLst>
              <a:path w="3657600" h="895350">
                <a:moveTo>
                  <a:pt x="0" y="447675"/>
                </a:moveTo>
                <a:lnTo>
                  <a:pt x="12905" y="394209"/>
                </a:lnTo>
                <a:lnTo>
                  <a:pt x="35392" y="359580"/>
                </a:lnTo>
                <a:lnTo>
                  <a:pt x="68476" y="325887"/>
                </a:lnTo>
                <a:lnTo>
                  <a:pt x="111721" y="293237"/>
                </a:lnTo>
                <a:lnTo>
                  <a:pt x="164688" y="261738"/>
                </a:lnTo>
                <a:lnTo>
                  <a:pt x="226942" y="231496"/>
                </a:lnTo>
                <a:lnTo>
                  <a:pt x="298045" y="202618"/>
                </a:lnTo>
                <a:lnTo>
                  <a:pt x="336778" y="188724"/>
                </a:lnTo>
                <a:lnTo>
                  <a:pt x="377560" y="175211"/>
                </a:lnTo>
                <a:lnTo>
                  <a:pt x="420335" y="162093"/>
                </a:lnTo>
                <a:lnTo>
                  <a:pt x="465050" y="149383"/>
                </a:lnTo>
                <a:lnTo>
                  <a:pt x="511649" y="137094"/>
                </a:lnTo>
                <a:lnTo>
                  <a:pt x="560078" y="125239"/>
                </a:lnTo>
                <a:lnTo>
                  <a:pt x="610282" y="113832"/>
                </a:lnTo>
                <a:lnTo>
                  <a:pt x="662206" y="102887"/>
                </a:lnTo>
                <a:lnTo>
                  <a:pt x="715797" y="92417"/>
                </a:lnTo>
                <a:lnTo>
                  <a:pt x="770999" y="82434"/>
                </a:lnTo>
                <a:lnTo>
                  <a:pt x="827758" y="72953"/>
                </a:lnTo>
                <a:lnTo>
                  <a:pt x="886019" y="63987"/>
                </a:lnTo>
                <a:lnTo>
                  <a:pt x="945727" y="55549"/>
                </a:lnTo>
                <a:lnTo>
                  <a:pt x="1006828" y="47652"/>
                </a:lnTo>
                <a:lnTo>
                  <a:pt x="1069268" y="40311"/>
                </a:lnTo>
                <a:lnTo>
                  <a:pt x="1132991" y="33537"/>
                </a:lnTo>
                <a:lnTo>
                  <a:pt x="1197943" y="27345"/>
                </a:lnTo>
                <a:lnTo>
                  <a:pt x="1264069" y="21749"/>
                </a:lnTo>
                <a:lnTo>
                  <a:pt x="1331315" y="16760"/>
                </a:lnTo>
                <a:lnTo>
                  <a:pt x="1399626" y="12394"/>
                </a:lnTo>
                <a:lnTo>
                  <a:pt x="1468947" y="8662"/>
                </a:lnTo>
                <a:lnTo>
                  <a:pt x="1539225" y="5579"/>
                </a:lnTo>
                <a:lnTo>
                  <a:pt x="1610403" y="3158"/>
                </a:lnTo>
                <a:lnTo>
                  <a:pt x="1682428" y="1412"/>
                </a:lnTo>
                <a:lnTo>
                  <a:pt x="1755245" y="355"/>
                </a:lnTo>
                <a:lnTo>
                  <a:pt x="1828800" y="0"/>
                </a:lnTo>
                <a:lnTo>
                  <a:pt x="1902345" y="355"/>
                </a:lnTo>
                <a:lnTo>
                  <a:pt x="1975154" y="1412"/>
                </a:lnTo>
                <a:lnTo>
                  <a:pt x="2047172" y="3158"/>
                </a:lnTo>
                <a:lnTo>
                  <a:pt x="2118344" y="5579"/>
                </a:lnTo>
                <a:lnTo>
                  <a:pt x="2188616" y="8662"/>
                </a:lnTo>
                <a:lnTo>
                  <a:pt x="2257932" y="12394"/>
                </a:lnTo>
                <a:lnTo>
                  <a:pt x="2326239" y="16760"/>
                </a:lnTo>
                <a:lnTo>
                  <a:pt x="2393482" y="21749"/>
                </a:lnTo>
                <a:lnTo>
                  <a:pt x="2459605" y="27345"/>
                </a:lnTo>
                <a:lnTo>
                  <a:pt x="2524555" y="33537"/>
                </a:lnTo>
                <a:lnTo>
                  <a:pt x="2588276" y="40311"/>
                </a:lnTo>
                <a:lnTo>
                  <a:pt x="2650715" y="47652"/>
                </a:lnTo>
                <a:lnTo>
                  <a:pt x="2711815" y="55549"/>
                </a:lnTo>
                <a:lnTo>
                  <a:pt x="2771524" y="63987"/>
                </a:lnTo>
                <a:lnTo>
                  <a:pt x="2829785" y="72953"/>
                </a:lnTo>
                <a:lnTo>
                  <a:pt x="2886545" y="82434"/>
                </a:lnTo>
                <a:lnTo>
                  <a:pt x="2941748" y="92417"/>
                </a:lnTo>
                <a:lnTo>
                  <a:pt x="2995340" y="102887"/>
                </a:lnTo>
                <a:lnTo>
                  <a:pt x="3047266" y="113832"/>
                </a:lnTo>
                <a:lnTo>
                  <a:pt x="3097473" y="125239"/>
                </a:lnTo>
                <a:lnTo>
                  <a:pt x="3145904" y="137094"/>
                </a:lnTo>
                <a:lnTo>
                  <a:pt x="3192505" y="149383"/>
                </a:lnTo>
                <a:lnTo>
                  <a:pt x="3237223" y="162093"/>
                </a:lnTo>
                <a:lnTo>
                  <a:pt x="3280001" y="175211"/>
                </a:lnTo>
                <a:lnTo>
                  <a:pt x="3320785" y="188724"/>
                </a:lnTo>
                <a:lnTo>
                  <a:pt x="3359522" y="202618"/>
                </a:lnTo>
                <a:lnTo>
                  <a:pt x="3396155" y="216880"/>
                </a:lnTo>
                <a:lnTo>
                  <a:pt x="3462894" y="246453"/>
                </a:lnTo>
                <a:lnTo>
                  <a:pt x="3520565" y="277337"/>
                </a:lnTo>
                <a:lnTo>
                  <a:pt x="3568732" y="309425"/>
                </a:lnTo>
                <a:lnTo>
                  <a:pt x="3606955" y="342609"/>
                </a:lnTo>
                <a:lnTo>
                  <a:pt x="3634799" y="376784"/>
                </a:lnTo>
                <a:lnTo>
                  <a:pt x="3651827" y="411841"/>
                </a:lnTo>
                <a:lnTo>
                  <a:pt x="3657600" y="447675"/>
                </a:lnTo>
                <a:lnTo>
                  <a:pt x="3656147" y="465673"/>
                </a:lnTo>
                <a:lnTo>
                  <a:pt x="3634799" y="518535"/>
                </a:lnTo>
                <a:lnTo>
                  <a:pt x="3606955" y="552699"/>
                </a:lnTo>
                <a:lnTo>
                  <a:pt x="3568732" y="585876"/>
                </a:lnTo>
                <a:lnTo>
                  <a:pt x="3520565" y="617959"/>
                </a:lnTo>
                <a:lnTo>
                  <a:pt x="3462894" y="648840"/>
                </a:lnTo>
                <a:lnTo>
                  <a:pt x="3396155" y="678413"/>
                </a:lnTo>
                <a:lnTo>
                  <a:pt x="3359522" y="692675"/>
                </a:lnTo>
                <a:lnTo>
                  <a:pt x="3320785" y="706569"/>
                </a:lnTo>
                <a:lnTo>
                  <a:pt x="3280001" y="720083"/>
                </a:lnTo>
                <a:lnTo>
                  <a:pt x="3237223" y="733203"/>
                </a:lnTo>
                <a:lnTo>
                  <a:pt x="3192505" y="745915"/>
                </a:lnTo>
                <a:lnTo>
                  <a:pt x="3145904" y="758207"/>
                </a:lnTo>
                <a:lnTo>
                  <a:pt x="3097473" y="770064"/>
                </a:lnTo>
                <a:lnTo>
                  <a:pt x="3047266" y="781473"/>
                </a:lnTo>
                <a:lnTo>
                  <a:pt x="2995340" y="792421"/>
                </a:lnTo>
                <a:lnTo>
                  <a:pt x="2941748" y="802894"/>
                </a:lnTo>
                <a:lnTo>
                  <a:pt x="2886545" y="812880"/>
                </a:lnTo>
                <a:lnTo>
                  <a:pt x="2829785" y="822364"/>
                </a:lnTo>
                <a:lnTo>
                  <a:pt x="2771524" y="831333"/>
                </a:lnTo>
                <a:lnTo>
                  <a:pt x="2711815" y="839774"/>
                </a:lnTo>
                <a:lnTo>
                  <a:pt x="2650715" y="847674"/>
                </a:lnTo>
                <a:lnTo>
                  <a:pt x="2588276" y="855018"/>
                </a:lnTo>
                <a:lnTo>
                  <a:pt x="2524555" y="861795"/>
                </a:lnTo>
                <a:lnTo>
                  <a:pt x="2459605" y="867989"/>
                </a:lnTo>
                <a:lnTo>
                  <a:pt x="2393482" y="873589"/>
                </a:lnTo>
                <a:lnTo>
                  <a:pt x="2326239" y="878579"/>
                </a:lnTo>
                <a:lnTo>
                  <a:pt x="2257932" y="882948"/>
                </a:lnTo>
                <a:lnTo>
                  <a:pt x="2188616" y="886682"/>
                </a:lnTo>
                <a:lnTo>
                  <a:pt x="2118344" y="889766"/>
                </a:lnTo>
                <a:lnTo>
                  <a:pt x="2047172" y="892189"/>
                </a:lnTo>
                <a:lnTo>
                  <a:pt x="1975154" y="893936"/>
                </a:lnTo>
                <a:lnTo>
                  <a:pt x="1902345" y="894994"/>
                </a:lnTo>
                <a:lnTo>
                  <a:pt x="1828800" y="895350"/>
                </a:lnTo>
                <a:lnTo>
                  <a:pt x="1755245" y="894994"/>
                </a:lnTo>
                <a:lnTo>
                  <a:pt x="1682428" y="893936"/>
                </a:lnTo>
                <a:lnTo>
                  <a:pt x="1610403" y="892189"/>
                </a:lnTo>
                <a:lnTo>
                  <a:pt x="1539225" y="889766"/>
                </a:lnTo>
                <a:lnTo>
                  <a:pt x="1468947" y="886682"/>
                </a:lnTo>
                <a:lnTo>
                  <a:pt x="1399626" y="882948"/>
                </a:lnTo>
                <a:lnTo>
                  <a:pt x="1331315" y="878579"/>
                </a:lnTo>
                <a:lnTo>
                  <a:pt x="1264069" y="873589"/>
                </a:lnTo>
                <a:lnTo>
                  <a:pt x="1197943" y="867989"/>
                </a:lnTo>
                <a:lnTo>
                  <a:pt x="1132991" y="861795"/>
                </a:lnTo>
                <a:lnTo>
                  <a:pt x="1069268" y="855018"/>
                </a:lnTo>
                <a:lnTo>
                  <a:pt x="1006828" y="847674"/>
                </a:lnTo>
                <a:lnTo>
                  <a:pt x="945727" y="839774"/>
                </a:lnTo>
                <a:lnTo>
                  <a:pt x="886019" y="831333"/>
                </a:lnTo>
                <a:lnTo>
                  <a:pt x="827758" y="822364"/>
                </a:lnTo>
                <a:lnTo>
                  <a:pt x="770999" y="812880"/>
                </a:lnTo>
                <a:lnTo>
                  <a:pt x="715797" y="802894"/>
                </a:lnTo>
                <a:lnTo>
                  <a:pt x="662206" y="792421"/>
                </a:lnTo>
                <a:lnTo>
                  <a:pt x="610282" y="781473"/>
                </a:lnTo>
                <a:lnTo>
                  <a:pt x="560078" y="770064"/>
                </a:lnTo>
                <a:lnTo>
                  <a:pt x="511649" y="758207"/>
                </a:lnTo>
                <a:lnTo>
                  <a:pt x="465050" y="745915"/>
                </a:lnTo>
                <a:lnTo>
                  <a:pt x="420335" y="733203"/>
                </a:lnTo>
                <a:lnTo>
                  <a:pt x="377560" y="720083"/>
                </a:lnTo>
                <a:lnTo>
                  <a:pt x="336778" y="706569"/>
                </a:lnTo>
                <a:lnTo>
                  <a:pt x="298045" y="692675"/>
                </a:lnTo>
                <a:lnTo>
                  <a:pt x="261415" y="678413"/>
                </a:lnTo>
                <a:lnTo>
                  <a:pt x="194682" y="648840"/>
                </a:lnTo>
                <a:lnTo>
                  <a:pt x="137017" y="617959"/>
                </a:lnTo>
                <a:lnTo>
                  <a:pt x="88856" y="585876"/>
                </a:lnTo>
                <a:lnTo>
                  <a:pt x="50637" y="552699"/>
                </a:lnTo>
                <a:lnTo>
                  <a:pt x="22796" y="518535"/>
                </a:lnTo>
                <a:lnTo>
                  <a:pt x="5772" y="483491"/>
                </a:lnTo>
                <a:lnTo>
                  <a:pt x="0" y="447675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2237" name="object 13">
            <a:extLst>
              <a:ext uri="{FF2B5EF4-FFF2-40B4-BE49-F238E27FC236}">
                <a16:creationId xmlns:a16="http://schemas.microsoft.com/office/drawing/2014/main" xmlns="" id="{7B32A0D6-7A59-49F3-81EB-51961967C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588" y="2614613"/>
            <a:ext cx="3143250" cy="895350"/>
          </a:xfrm>
          <a:custGeom>
            <a:avLst/>
            <a:gdLst>
              <a:gd name="T0" fmla="*/ 0 w 3143250"/>
              <a:gd name="T1" fmla="*/ 0 h 895350"/>
              <a:gd name="T2" fmla="*/ 3143250 w 3143250"/>
              <a:gd name="T3" fmla="*/ 895350 h 895350"/>
            </a:gdLst>
            <a:ahLst/>
            <a:cxnLst/>
            <a:rect l="T0" t="T1" r="T2" b="T3"/>
            <a:pathLst>
              <a:path w="3143250" h="895350">
                <a:moveTo>
                  <a:pt x="1571625" y="0"/>
                </a:moveTo>
                <a:lnTo>
                  <a:pt x="1499680" y="460"/>
                </a:lnTo>
                <a:lnTo>
                  <a:pt x="1428566" y="1829"/>
                </a:lnTo>
                <a:lnTo>
                  <a:pt x="1358352" y="4086"/>
                </a:lnTo>
                <a:lnTo>
                  <a:pt x="1289107" y="7211"/>
                </a:lnTo>
                <a:lnTo>
                  <a:pt x="1220901" y="11186"/>
                </a:lnTo>
                <a:lnTo>
                  <a:pt x="1153803" y="15989"/>
                </a:lnTo>
                <a:lnTo>
                  <a:pt x="1087883" y="21602"/>
                </a:lnTo>
                <a:lnTo>
                  <a:pt x="1023209" y="28004"/>
                </a:lnTo>
                <a:lnTo>
                  <a:pt x="959852" y="35177"/>
                </a:lnTo>
                <a:lnTo>
                  <a:pt x="897879" y="43099"/>
                </a:lnTo>
                <a:lnTo>
                  <a:pt x="837362" y="51751"/>
                </a:lnTo>
                <a:lnTo>
                  <a:pt x="778368" y="61115"/>
                </a:lnTo>
                <a:lnTo>
                  <a:pt x="720968" y="71169"/>
                </a:lnTo>
                <a:lnTo>
                  <a:pt x="665231" y="81894"/>
                </a:lnTo>
                <a:lnTo>
                  <a:pt x="611226" y="93271"/>
                </a:lnTo>
                <a:lnTo>
                  <a:pt x="559022" y="105279"/>
                </a:lnTo>
                <a:lnTo>
                  <a:pt x="508688" y="117899"/>
                </a:lnTo>
                <a:lnTo>
                  <a:pt x="460295" y="131111"/>
                </a:lnTo>
                <a:lnTo>
                  <a:pt x="413911" y="144896"/>
                </a:lnTo>
                <a:lnTo>
                  <a:pt x="369606" y="159233"/>
                </a:lnTo>
                <a:lnTo>
                  <a:pt x="327449" y="174103"/>
                </a:lnTo>
                <a:lnTo>
                  <a:pt x="287509" y="189486"/>
                </a:lnTo>
                <a:lnTo>
                  <a:pt x="249856" y="205363"/>
                </a:lnTo>
                <a:lnTo>
                  <a:pt x="214559" y="221713"/>
                </a:lnTo>
                <a:lnTo>
                  <a:pt x="151310" y="255756"/>
                </a:lnTo>
                <a:lnTo>
                  <a:pt x="98317" y="291456"/>
                </a:lnTo>
                <a:lnTo>
                  <a:pt x="56135" y="328656"/>
                </a:lnTo>
                <a:lnTo>
                  <a:pt x="25318" y="367198"/>
                </a:lnTo>
                <a:lnTo>
                  <a:pt x="6422" y="406923"/>
                </a:lnTo>
                <a:lnTo>
                  <a:pt x="0" y="447675"/>
                </a:lnTo>
                <a:lnTo>
                  <a:pt x="1617" y="468158"/>
                </a:lnTo>
                <a:lnTo>
                  <a:pt x="14345" y="508400"/>
                </a:lnTo>
                <a:lnTo>
                  <a:pt x="39272" y="547541"/>
                </a:lnTo>
                <a:lnTo>
                  <a:pt x="75840" y="585422"/>
                </a:lnTo>
                <a:lnTo>
                  <a:pt x="123497" y="621887"/>
                </a:lnTo>
                <a:lnTo>
                  <a:pt x="181687" y="656775"/>
                </a:lnTo>
                <a:lnTo>
                  <a:pt x="249856" y="689930"/>
                </a:lnTo>
                <a:lnTo>
                  <a:pt x="287509" y="705807"/>
                </a:lnTo>
                <a:lnTo>
                  <a:pt x="327449" y="721192"/>
                </a:lnTo>
                <a:lnTo>
                  <a:pt x="369606" y="736064"/>
                </a:lnTo>
                <a:lnTo>
                  <a:pt x="413911" y="750403"/>
                </a:lnTo>
                <a:lnTo>
                  <a:pt x="460295" y="764190"/>
                </a:lnTo>
                <a:lnTo>
                  <a:pt x="508688" y="777405"/>
                </a:lnTo>
                <a:lnTo>
                  <a:pt x="559022" y="790028"/>
                </a:lnTo>
                <a:lnTo>
                  <a:pt x="611226" y="802040"/>
                </a:lnTo>
                <a:lnTo>
                  <a:pt x="665231" y="813420"/>
                </a:lnTo>
                <a:lnTo>
                  <a:pt x="720968" y="824148"/>
                </a:lnTo>
                <a:lnTo>
                  <a:pt x="778368" y="834206"/>
                </a:lnTo>
                <a:lnTo>
                  <a:pt x="837362" y="843573"/>
                </a:lnTo>
                <a:lnTo>
                  <a:pt x="897879" y="852229"/>
                </a:lnTo>
                <a:lnTo>
                  <a:pt x="959852" y="860155"/>
                </a:lnTo>
                <a:lnTo>
                  <a:pt x="1023209" y="867330"/>
                </a:lnTo>
                <a:lnTo>
                  <a:pt x="1087883" y="873735"/>
                </a:lnTo>
                <a:lnTo>
                  <a:pt x="1153803" y="879351"/>
                </a:lnTo>
                <a:lnTo>
                  <a:pt x="1220901" y="884157"/>
                </a:lnTo>
                <a:lnTo>
                  <a:pt x="1289107" y="888133"/>
                </a:lnTo>
                <a:lnTo>
                  <a:pt x="1358352" y="891261"/>
                </a:lnTo>
                <a:lnTo>
                  <a:pt x="1428566" y="893519"/>
                </a:lnTo>
                <a:lnTo>
                  <a:pt x="1499680" y="894889"/>
                </a:lnTo>
                <a:lnTo>
                  <a:pt x="1571625" y="895350"/>
                </a:lnTo>
                <a:lnTo>
                  <a:pt x="1643559" y="894889"/>
                </a:lnTo>
                <a:lnTo>
                  <a:pt x="1714665" y="893519"/>
                </a:lnTo>
                <a:lnTo>
                  <a:pt x="1784871" y="891261"/>
                </a:lnTo>
                <a:lnTo>
                  <a:pt x="1854109" y="888133"/>
                </a:lnTo>
                <a:lnTo>
                  <a:pt x="1922309" y="884157"/>
                </a:lnTo>
                <a:lnTo>
                  <a:pt x="1989402" y="879351"/>
                </a:lnTo>
                <a:lnTo>
                  <a:pt x="2055318" y="873735"/>
                </a:lnTo>
                <a:lnTo>
                  <a:pt x="2119989" y="867330"/>
                </a:lnTo>
                <a:lnTo>
                  <a:pt x="2183344" y="860155"/>
                </a:lnTo>
                <a:lnTo>
                  <a:pt x="2245314" y="852229"/>
                </a:lnTo>
                <a:lnTo>
                  <a:pt x="2305831" y="843573"/>
                </a:lnTo>
                <a:lnTo>
                  <a:pt x="2364824" y="834206"/>
                </a:lnTo>
                <a:lnTo>
                  <a:pt x="2422225" y="824148"/>
                </a:lnTo>
                <a:lnTo>
                  <a:pt x="2477963" y="813420"/>
                </a:lnTo>
                <a:lnTo>
                  <a:pt x="2531969" y="802040"/>
                </a:lnTo>
                <a:lnTo>
                  <a:pt x="2584175" y="790028"/>
                </a:lnTo>
                <a:lnTo>
                  <a:pt x="2634511" y="777405"/>
                </a:lnTo>
                <a:lnTo>
                  <a:pt x="2682906" y="764190"/>
                </a:lnTo>
                <a:lnTo>
                  <a:pt x="2729293" y="750403"/>
                </a:lnTo>
                <a:lnTo>
                  <a:pt x="2773601" y="736064"/>
                </a:lnTo>
                <a:lnTo>
                  <a:pt x="2815761" y="721192"/>
                </a:lnTo>
                <a:lnTo>
                  <a:pt x="2855705" y="705807"/>
                </a:lnTo>
                <a:lnTo>
                  <a:pt x="2893361" y="689930"/>
                </a:lnTo>
                <a:lnTo>
                  <a:pt x="2928662" y="673579"/>
                </a:lnTo>
                <a:lnTo>
                  <a:pt x="2991918" y="639538"/>
                </a:lnTo>
                <a:lnTo>
                  <a:pt x="3044917" y="603842"/>
                </a:lnTo>
                <a:lnTo>
                  <a:pt x="3087105" y="566649"/>
                </a:lnTo>
                <a:lnTo>
                  <a:pt x="3117926" y="528118"/>
                </a:lnTo>
                <a:lnTo>
                  <a:pt x="3136826" y="488407"/>
                </a:lnTo>
                <a:lnTo>
                  <a:pt x="3143250" y="447675"/>
                </a:lnTo>
                <a:lnTo>
                  <a:pt x="3141632" y="427181"/>
                </a:lnTo>
                <a:lnTo>
                  <a:pt x="3128901" y="386922"/>
                </a:lnTo>
                <a:lnTo>
                  <a:pt x="3103971" y="347769"/>
                </a:lnTo>
                <a:lnTo>
                  <a:pt x="3067397" y="309879"/>
                </a:lnTo>
                <a:lnTo>
                  <a:pt x="3019734" y="273409"/>
                </a:lnTo>
                <a:lnTo>
                  <a:pt x="2961537" y="238517"/>
                </a:lnTo>
                <a:lnTo>
                  <a:pt x="2893361" y="205363"/>
                </a:lnTo>
                <a:lnTo>
                  <a:pt x="2855705" y="189486"/>
                </a:lnTo>
                <a:lnTo>
                  <a:pt x="2815761" y="174103"/>
                </a:lnTo>
                <a:lnTo>
                  <a:pt x="2773601" y="159233"/>
                </a:lnTo>
                <a:lnTo>
                  <a:pt x="2729293" y="144896"/>
                </a:lnTo>
                <a:lnTo>
                  <a:pt x="2682906" y="131111"/>
                </a:lnTo>
                <a:lnTo>
                  <a:pt x="2634511" y="117899"/>
                </a:lnTo>
                <a:lnTo>
                  <a:pt x="2584175" y="105279"/>
                </a:lnTo>
                <a:lnTo>
                  <a:pt x="2531969" y="93271"/>
                </a:lnTo>
                <a:lnTo>
                  <a:pt x="2477963" y="81894"/>
                </a:lnTo>
                <a:lnTo>
                  <a:pt x="2422225" y="71169"/>
                </a:lnTo>
                <a:lnTo>
                  <a:pt x="2364824" y="61115"/>
                </a:lnTo>
                <a:lnTo>
                  <a:pt x="2305831" y="51751"/>
                </a:lnTo>
                <a:lnTo>
                  <a:pt x="2245314" y="43099"/>
                </a:lnTo>
                <a:lnTo>
                  <a:pt x="2183344" y="35177"/>
                </a:lnTo>
                <a:lnTo>
                  <a:pt x="2119989" y="28004"/>
                </a:lnTo>
                <a:lnTo>
                  <a:pt x="2055318" y="21602"/>
                </a:lnTo>
                <a:lnTo>
                  <a:pt x="1989402" y="15989"/>
                </a:lnTo>
                <a:lnTo>
                  <a:pt x="1922309" y="11186"/>
                </a:lnTo>
                <a:lnTo>
                  <a:pt x="1854109" y="7211"/>
                </a:lnTo>
                <a:lnTo>
                  <a:pt x="1784871" y="4086"/>
                </a:lnTo>
                <a:lnTo>
                  <a:pt x="1714665" y="1829"/>
                </a:lnTo>
                <a:lnTo>
                  <a:pt x="1643559" y="460"/>
                </a:lnTo>
                <a:lnTo>
                  <a:pt x="1571625" y="0"/>
                </a:lnTo>
                <a:close/>
              </a:path>
            </a:pathLst>
          </a:custGeom>
          <a:solidFill>
            <a:srgbClr val="4F81B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2625"/>
              </a:lnSpc>
              <a:spcBef>
                <a:spcPts val="1750"/>
              </a:spcBef>
            </a:pPr>
            <a:r>
              <a:rPr lang="pt-BR" altLang="en-US" sz="25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Orientações  Técnicas</a:t>
            </a:r>
          </a:p>
        </p:txBody>
      </p:sp>
      <p:sp>
        <p:nvSpPr>
          <p:cNvPr id="52238" name="object 14">
            <a:extLst>
              <a:ext uri="{FF2B5EF4-FFF2-40B4-BE49-F238E27FC236}">
                <a16:creationId xmlns:a16="http://schemas.microsoft.com/office/drawing/2014/main" xmlns="" id="{1348274A-AE5B-4CEB-BA2B-053470379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588" y="2614613"/>
            <a:ext cx="3143250" cy="895350"/>
          </a:xfrm>
          <a:custGeom>
            <a:avLst/>
            <a:gdLst>
              <a:gd name="T0" fmla="*/ 0 w 3143250"/>
              <a:gd name="T1" fmla="*/ 0 h 895350"/>
              <a:gd name="T2" fmla="*/ 3143250 w 3143250"/>
              <a:gd name="T3" fmla="*/ 895350 h 895350"/>
            </a:gdLst>
            <a:ahLst/>
            <a:cxnLst/>
            <a:rect l="T0" t="T1" r="T2" b="T3"/>
            <a:pathLst>
              <a:path w="3143250" h="895350">
                <a:moveTo>
                  <a:pt x="0" y="447675"/>
                </a:moveTo>
                <a:lnTo>
                  <a:pt x="6422" y="406923"/>
                </a:lnTo>
                <a:lnTo>
                  <a:pt x="25318" y="367198"/>
                </a:lnTo>
                <a:lnTo>
                  <a:pt x="56135" y="328656"/>
                </a:lnTo>
                <a:lnTo>
                  <a:pt x="98317" y="291456"/>
                </a:lnTo>
                <a:lnTo>
                  <a:pt x="151310" y="255756"/>
                </a:lnTo>
                <a:lnTo>
                  <a:pt x="214559" y="221713"/>
                </a:lnTo>
                <a:lnTo>
                  <a:pt x="249856" y="205363"/>
                </a:lnTo>
                <a:lnTo>
                  <a:pt x="287509" y="189486"/>
                </a:lnTo>
                <a:lnTo>
                  <a:pt x="327449" y="174103"/>
                </a:lnTo>
                <a:lnTo>
                  <a:pt x="369606" y="159233"/>
                </a:lnTo>
                <a:lnTo>
                  <a:pt x="413911" y="144896"/>
                </a:lnTo>
                <a:lnTo>
                  <a:pt x="460295" y="131111"/>
                </a:lnTo>
                <a:lnTo>
                  <a:pt x="508688" y="117899"/>
                </a:lnTo>
                <a:lnTo>
                  <a:pt x="559022" y="105279"/>
                </a:lnTo>
                <a:lnTo>
                  <a:pt x="611226" y="93271"/>
                </a:lnTo>
                <a:lnTo>
                  <a:pt x="665231" y="81894"/>
                </a:lnTo>
                <a:lnTo>
                  <a:pt x="720968" y="71169"/>
                </a:lnTo>
                <a:lnTo>
                  <a:pt x="778368" y="61115"/>
                </a:lnTo>
                <a:lnTo>
                  <a:pt x="837362" y="51751"/>
                </a:lnTo>
                <a:lnTo>
                  <a:pt x="897879" y="43099"/>
                </a:lnTo>
                <a:lnTo>
                  <a:pt x="959852" y="35177"/>
                </a:lnTo>
                <a:lnTo>
                  <a:pt x="1023209" y="28004"/>
                </a:lnTo>
                <a:lnTo>
                  <a:pt x="1087883" y="21602"/>
                </a:lnTo>
                <a:lnTo>
                  <a:pt x="1153803" y="15989"/>
                </a:lnTo>
                <a:lnTo>
                  <a:pt x="1220901" y="11186"/>
                </a:lnTo>
                <a:lnTo>
                  <a:pt x="1289107" y="7211"/>
                </a:lnTo>
                <a:lnTo>
                  <a:pt x="1358352" y="4086"/>
                </a:lnTo>
                <a:lnTo>
                  <a:pt x="1428566" y="1829"/>
                </a:lnTo>
                <a:lnTo>
                  <a:pt x="1499680" y="460"/>
                </a:lnTo>
                <a:lnTo>
                  <a:pt x="1571625" y="0"/>
                </a:lnTo>
                <a:lnTo>
                  <a:pt x="1643559" y="460"/>
                </a:lnTo>
                <a:lnTo>
                  <a:pt x="1714665" y="1829"/>
                </a:lnTo>
                <a:lnTo>
                  <a:pt x="1784871" y="4086"/>
                </a:lnTo>
                <a:lnTo>
                  <a:pt x="1854109" y="7211"/>
                </a:lnTo>
                <a:lnTo>
                  <a:pt x="1922309" y="11186"/>
                </a:lnTo>
                <a:lnTo>
                  <a:pt x="1989402" y="15989"/>
                </a:lnTo>
                <a:lnTo>
                  <a:pt x="2055318" y="21602"/>
                </a:lnTo>
                <a:lnTo>
                  <a:pt x="2119989" y="28004"/>
                </a:lnTo>
                <a:lnTo>
                  <a:pt x="2183344" y="35177"/>
                </a:lnTo>
                <a:lnTo>
                  <a:pt x="2245314" y="43099"/>
                </a:lnTo>
                <a:lnTo>
                  <a:pt x="2305831" y="51751"/>
                </a:lnTo>
                <a:lnTo>
                  <a:pt x="2364824" y="61115"/>
                </a:lnTo>
                <a:lnTo>
                  <a:pt x="2422225" y="71169"/>
                </a:lnTo>
                <a:lnTo>
                  <a:pt x="2477963" y="81894"/>
                </a:lnTo>
                <a:lnTo>
                  <a:pt x="2531969" y="93271"/>
                </a:lnTo>
                <a:lnTo>
                  <a:pt x="2584175" y="105279"/>
                </a:lnTo>
                <a:lnTo>
                  <a:pt x="2634511" y="117899"/>
                </a:lnTo>
                <a:lnTo>
                  <a:pt x="2682906" y="131111"/>
                </a:lnTo>
                <a:lnTo>
                  <a:pt x="2729293" y="144896"/>
                </a:lnTo>
                <a:lnTo>
                  <a:pt x="2773601" y="159233"/>
                </a:lnTo>
                <a:lnTo>
                  <a:pt x="2815761" y="174103"/>
                </a:lnTo>
                <a:lnTo>
                  <a:pt x="2855705" y="189486"/>
                </a:lnTo>
                <a:lnTo>
                  <a:pt x="2893361" y="205363"/>
                </a:lnTo>
                <a:lnTo>
                  <a:pt x="2928662" y="221713"/>
                </a:lnTo>
                <a:lnTo>
                  <a:pt x="2991918" y="255756"/>
                </a:lnTo>
                <a:lnTo>
                  <a:pt x="3044917" y="291456"/>
                </a:lnTo>
                <a:lnTo>
                  <a:pt x="3087105" y="328656"/>
                </a:lnTo>
                <a:lnTo>
                  <a:pt x="3117926" y="367198"/>
                </a:lnTo>
                <a:lnTo>
                  <a:pt x="3136826" y="406923"/>
                </a:lnTo>
                <a:lnTo>
                  <a:pt x="3143250" y="447675"/>
                </a:lnTo>
                <a:lnTo>
                  <a:pt x="3141632" y="468158"/>
                </a:lnTo>
                <a:lnTo>
                  <a:pt x="3128901" y="508400"/>
                </a:lnTo>
                <a:lnTo>
                  <a:pt x="3103971" y="547541"/>
                </a:lnTo>
                <a:lnTo>
                  <a:pt x="3067397" y="585422"/>
                </a:lnTo>
                <a:lnTo>
                  <a:pt x="3019734" y="621887"/>
                </a:lnTo>
                <a:lnTo>
                  <a:pt x="2961537" y="656775"/>
                </a:lnTo>
                <a:lnTo>
                  <a:pt x="2893361" y="689930"/>
                </a:lnTo>
                <a:lnTo>
                  <a:pt x="2855705" y="705807"/>
                </a:lnTo>
                <a:lnTo>
                  <a:pt x="2815761" y="721192"/>
                </a:lnTo>
                <a:lnTo>
                  <a:pt x="2773601" y="736064"/>
                </a:lnTo>
                <a:lnTo>
                  <a:pt x="2729293" y="750403"/>
                </a:lnTo>
                <a:lnTo>
                  <a:pt x="2682906" y="764190"/>
                </a:lnTo>
                <a:lnTo>
                  <a:pt x="2634511" y="777405"/>
                </a:lnTo>
                <a:lnTo>
                  <a:pt x="2584175" y="790028"/>
                </a:lnTo>
                <a:lnTo>
                  <a:pt x="2531969" y="802040"/>
                </a:lnTo>
                <a:lnTo>
                  <a:pt x="2477963" y="813420"/>
                </a:lnTo>
                <a:lnTo>
                  <a:pt x="2422225" y="824148"/>
                </a:lnTo>
                <a:lnTo>
                  <a:pt x="2364824" y="834206"/>
                </a:lnTo>
                <a:lnTo>
                  <a:pt x="2305831" y="843573"/>
                </a:lnTo>
                <a:lnTo>
                  <a:pt x="2245314" y="852229"/>
                </a:lnTo>
                <a:lnTo>
                  <a:pt x="2183344" y="860155"/>
                </a:lnTo>
                <a:lnTo>
                  <a:pt x="2119989" y="867330"/>
                </a:lnTo>
                <a:lnTo>
                  <a:pt x="2055318" y="873735"/>
                </a:lnTo>
                <a:lnTo>
                  <a:pt x="1989402" y="879351"/>
                </a:lnTo>
                <a:lnTo>
                  <a:pt x="1922309" y="884157"/>
                </a:lnTo>
                <a:lnTo>
                  <a:pt x="1854109" y="888133"/>
                </a:lnTo>
                <a:lnTo>
                  <a:pt x="1784871" y="891261"/>
                </a:lnTo>
                <a:lnTo>
                  <a:pt x="1714665" y="893519"/>
                </a:lnTo>
                <a:lnTo>
                  <a:pt x="1643559" y="894889"/>
                </a:lnTo>
                <a:lnTo>
                  <a:pt x="1571625" y="895350"/>
                </a:lnTo>
                <a:lnTo>
                  <a:pt x="1499680" y="894889"/>
                </a:lnTo>
                <a:lnTo>
                  <a:pt x="1428566" y="893519"/>
                </a:lnTo>
                <a:lnTo>
                  <a:pt x="1358352" y="891261"/>
                </a:lnTo>
                <a:lnTo>
                  <a:pt x="1289107" y="888133"/>
                </a:lnTo>
                <a:lnTo>
                  <a:pt x="1220901" y="884157"/>
                </a:lnTo>
                <a:lnTo>
                  <a:pt x="1153803" y="879351"/>
                </a:lnTo>
                <a:lnTo>
                  <a:pt x="1087883" y="873735"/>
                </a:lnTo>
                <a:lnTo>
                  <a:pt x="1023209" y="867330"/>
                </a:lnTo>
                <a:lnTo>
                  <a:pt x="959852" y="860155"/>
                </a:lnTo>
                <a:lnTo>
                  <a:pt x="897879" y="852229"/>
                </a:lnTo>
                <a:lnTo>
                  <a:pt x="837362" y="843573"/>
                </a:lnTo>
                <a:lnTo>
                  <a:pt x="778368" y="834206"/>
                </a:lnTo>
                <a:lnTo>
                  <a:pt x="720968" y="824148"/>
                </a:lnTo>
                <a:lnTo>
                  <a:pt x="665231" y="813420"/>
                </a:lnTo>
                <a:lnTo>
                  <a:pt x="611226" y="802040"/>
                </a:lnTo>
                <a:lnTo>
                  <a:pt x="559022" y="790028"/>
                </a:lnTo>
                <a:lnTo>
                  <a:pt x="508688" y="777405"/>
                </a:lnTo>
                <a:lnTo>
                  <a:pt x="460295" y="764190"/>
                </a:lnTo>
                <a:lnTo>
                  <a:pt x="413911" y="750403"/>
                </a:lnTo>
                <a:lnTo>
                  <a:pt x="369606" y="736064"/>
                </a:lnTo>
                <a:lnTo>
                  <a:pt x="327449" y="721192"/>
                </a:lnTo>
                <a:lnTo>
                  <a:pt x="287509" y="705807"/>
                </a:lnTo>
                <a:lnTo>
                  <a:pt x="249856" y="689930"/>
                </a:lnTo>
                <a:lnTo>
                  <a:pt x="214559" y="673579"/>
                </a:lnTo>
                <a:lnTo>
                  <a:pt x="151310" y="639538"/>
                </a:lnTo>
                <a:lnTo>
                  <a:pt x="98317" y="603842"/>
                </a:lnTo>
                <a:lnTo>
                  <a:pt x="56135" y="566649"/>
                </a:lnTo>
                <a:lnTo>
                  <a:pt x="25318" y="528118"/>
                </a:lnTo>
                <a:lnTo>
                  <a:pt x="6422" y="488407"/>
                </a:lnTo>
                <a:lnTo>
                  <a:pt x="0" y="447675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2239" name="object 15">
            <a:extLst>
              <a:ext uri="{FF2B5EF4-FFF2-40B4-BE49-F238E27FC236}">
                <a16:creationId xmlns:a16="http://schemas.microsoft.com/office/drawing/2014/main" xmlns="" id="{383FB394-A1E9-4D13-866B-8088BC04C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3967163"/>
            <a:ext cx="3695700" cy="895350"/>
          </a:xfrm>
          <a:custGeom>
            <a:avLst/>
            <a:gdLst>
              <a:gd name="T0" fmla="*/ 0 w 3695700"/>
              <a:gd name="T1" fmla="*/ 0 h 895350"/>
              <a:gd name="T2" fmla="*/ 3695700 w 3695700"/>
              <a:gd name="T3" fmla="*/ 895350 h 895350"/>
            </a:gdLst>
            <a:ahLst/>
            <a:cxnLst/>
            <a:rect l="T0" t="T1" r="T2" b="T3"/>
            <a:pathLst>
              <a:path w="3695700" h="895350">
                <a:moveTo>
                  <a:pt x="1847850" y="0"/>
                </a:moveTo>
                <a:lnTo>
                  <a:pt x="1703437" y="1346"/>
                </a:lnTo>
                <a:lnTo>
                  <a:pt x="1562065" y="5320"/>
                </a:lnTo>
                <a:lnTo>
                  <a:pt x="1424144" y="11822"/>
                </a:lnTo>
                <a:lnTo>
                  <a:pt x="1290086" y="20751"/>
                </a:lnTo>
                <a:lnTo>
                  <a:pt x="1224633" y="26096"/>
                </a:lnTo>
                <a:lnTo>
                  <a:pt x="1160300" y="32010"/>
                </a:lnTo>
                <a:lnTo>
                  <a:pt x="1097138" y="38481"/>
                </a:lnTo>
                <a:lnTo>
                  <a:pt x="1035198" y="45497"/>
                </a:lnTo>
                <a:lnTo>
                  <a:pt x="974531" y="53046"/>
                </a:lnTo>
                <a:lnTo>
                  <a:pt x="915190" y="61115"/>
                </a:lnTo>
                <a:lnTo>
                  <a:pt x="857225" y="69691"/>
                </a:lnTo>
                <a:lnTo>
                  <a:pt x="800687" y="78762"/>
                </a:lnTo>
                <a:lnTo>
                  <a:pt x="745628" y="88316"/>
                </a:lnTo>
                <a:lnTo>
                  <a:pt x="692100" y="98341"/>
                </a:lnTo>
                <a:lnTo>
                  <a:pt x="640153" y="108823"/>
                </a:lnTo>
                <a:lnTo>
                  <a:pt x="589839" y="119751"/>
                </a:lnTo>
                <a:lnTo>
                  <a:pt x="541210" y="131111"/>
                </a:lnTo>
                <a:lnTo>
                  <a:pt x="494316" y="142892"/>
                </a:lnTo>
                <a:lnTo>
                  <a:pt x="449210" y="155081"/>
                </a:lnTo>
                <a:lnTo>
                  <a:pt x="405941" y="167666"/>
                </a:lnTo>
                <a:lnTo>
                  <a:pt x="364562" y="180634"/>
                </a:lnTo>
                <a:lnTo>
                  <a:pt x="325125" y="193973"/>
                </a:lnTo>
                <a:lnTo>
                  <a:pt x="287679" y="207670"/>
                </a:lnTo>
                <a:lnTo>
                  <a:pt x="218971" y="236090"/>
                </a:lnTo>
                <a:lnTo>
                  <a:pt x="158849" y="265794"/>
                </a:lnTo>
                <a:lnTo>
                  <a:pt x="107723" y="296682"/>
                </a:lnTo>
                <a:lnTo>
                  <a:pt x="66004" y="328656"/>
                </a:lnTo>
                <a:lnTo>
                  <a:pt x="34103" y="361616"/>
                </a:lnTo>
                <a:lnTo>
                  <a:pt x="12431" y="395462"/>
                </a:lnTo>
                <a:lnTo>
                  <a:pt x="0" y="447675"/>
                </a:lnTo>
                <a:lnTo>
                  <a:pt x="1398" y="465246"/>
                </a:lnTo>
                <a:lnTo>
                  <a:pt x="21963" y="516885"/>
                </a:lnTo>
                <a:lnTo>
                  <a:pt x="48801" y="550290"/>
                </a:lnTo>
                <a:lnTo>
                  <a:pt x="85662" y="582762"/>
                </a:lnTo>
                <a:lnTo>
                  <a:pt x="132136" y="614200"/>
                </a:lnTo>
                <a:lnTo>
                  <a:pt x="187811" y="644506"/>
                </a:lnTo>
                <a:lnTo>
                  <a:pt x="252278" y="673579"/>
                </a:lnTo>
                <a:lnTo>
                  <a:pt x="325125" y="701320"/>
                </a:lnTo>
                <a:lnTo>
                  <a:pt x="364562" y="714660"/>
                </a:lnTo>
                <a:lnTo>
                  <a:pt x="405941" y="727630"/>
                </a:lnTo>
                <a:lnTo>
                  <a:pt x="449210" y="740216"/>
                </a:lnTo>
                <a:lnTo>
                  <a:pt x="494316" y="752407"/>
                </a:lnTo>
                <a:lnTo>
                  <a:pt x="541210" y="764190"/>
                </a:lnTo>
                <a:lnTo>
                  <a:pt x="589839" y="775553"/>
                </a:lnTo>
                <a:lnTo>
                  <a:pt x="640153" y="786483"/>
                </a:lnTo>
                <a:lnTo>
                  <a:pt x="692100" y="796968"/>
                </a:lnTo>
                <a:lnTo>
                  <a:pt x="745628" y="806995"/>
                </a:lnTo>
                <a:lnTo>
                  <a:pt x="800687" y="816552"/>
                </a:lnTo>
                <a:lnTo>
                  <a:pt x="857225" y="825627"/>
                </a:lnTo>
                <a:lnTo>
                  <a:pt x="915190" y="834206"/>
                </a:lnTo>
                <a:lnTo>
                  <a:pt x="974531" y="842278"/>
                </a:lnTo>
                <a:lnTo>
                  <a:pt x="1035198" y="849829"/>
                </a:lnTo>
                <a:lnTo>
                  <a:pt x="1097138" y="856849"/>
                </a:lnTo>
                <a:lnTo>
                  <a:pt x="1160300" y="863323"/>
                </a:lnTo>
                <a:lnTo>
                  <a:pt x="1224633" y="869240"/>
                </a:lnTo>
                <a:lnTo>
                  <a:pt x="1290086" y="874587"/>
                </a:lnTo>
                <a:lnTo>
                  <a:pt x="1356606" y="879351"/>
                </a:lnTo>
                <a:lnTo>
                  <a:pt x="1492647" y="887083"/>
                </a:lnTo>
                <a:lnTo>
                  <a:pt x="1632345" y="892336"/>
                </a:lnTo>
                <a:lnTo>
                  <a:pt x="1775289" y="895011"/>
                </a:lnTo>
                <a:lnTo>
                  <a:pt x="1847850" y="895350"/>
                </a:lnTo>
                <a:lnTo>
                  <a:pt x="1992246" y="894002"/>
                </a:lnTo>
                <a:lnTo>
                  <a:pt x="2133604" y="890026"/>
                </a:lnTo>
                <a:lnTo>
                  <a:pt x="2271515" y="883521"/>
                </a:lnTo>
                <a:lnTo>
                  <a:pt x="2405566" y="874587"/>
                </a:lnTo>
                <a:lnTo>
                  <a:pt x="2471016" y="869240"/>
                </a:lnTo>
                <a:lnTo>
                  <a:pt x="2535347" y="863323"/>
                </a:lnTo>
                <a:lnTo>
                  <a:pt x="2598507" y="856849"/>
                </a:lnTo>
                <a:lnTo>
                  <a:pt x="2660446" y="849829"/>
                </a:lnTo>
                <a:lnTo>
                  <a:pt x="2721112" y="842278"/>
                </a:lnTo>
                <a:lnTo>
                  <a:pt x="2780453" y="834206"/>
                </a:lnTo>
                <a:lnTo>
                  <a:pt x="2838418" y="825627"/>
                </a:lnTo>
                <a:lnTo>
                  <a:pt x="2894956" y="816552"/>
                </a:lnTo>
                <a:lnTo>
                  <a:pt x="2950016" y="806995"/>
                </a:lnTo>
                <a:lnTo>
                  <a:pt x="3003546" y="796968"/>
                </a:lnTo>
                <a:lnTo>
                  <a:pt x="3055494" y="786483"/>
                </a:lnTo>
                <a:lnTo>
                  <a:pt x="3105810" y="775553"/>
                </a:lnTo>
                <a:lnTo>
                  <a:pt x="3154441" y="764190"/>
                </a:lnTo>
                <a:lnTo>
                  <a:pt x="3201337" y="752407"/>
                </a:lnTo>
                <a:lnTo>
                  <a:pt x="3246447" y="740216"/>
                </a:lnTo>
                <a:lnTo>
                  <a:pt x="3289718" y="727630"/>
                </a:lnTo>
                <a:lnTo>
                  <a:pt x="3331099" y="714660"/>
                </a:lnTo>
                <a:lnTo>
                  <a:pt x="3370540" y="701320"/>
                </a:lnTo>
                <a:lnTo>
                  <a:pt x="3407988" y="687623"/>
                </a:lnTo>
                <a:lnTo>
                  <a:pt x="3476702" y="659203"/>
                </a:lnTo>
                <a:lnTo>
                  <a:pt x="3536831" y="629501"/>
                </a:lnTo>
                <a:lnTo>
                  <a:pt x="3587962" y="598616"/>
                </a:lnTo>
                <a:lnTo>
                  <a:pt x="3629686" y="566649"/>
                </a:lnTo>
                <a:lnTo>
                  <a:pt x="3661591" y="533698"/>
                </a:lnTo>
                <a:lnTo>
                  <a:pt x="3683266" y="499864"/>
                </a:lnTo>
                <a:lnTo>
                  <a:pt x="3695700" y="447675"/>
                </a:lnTo>
                <a:lnTo>
                  <a:pt x="3694301" y="430094"/>
                </a:lnTo>
                <a:lnTo>
                  <a:pt x="3673733" y="378434"/>
                </a:lnTo>
                <a:lnTo>
                  <a:pt x="3646892" y="345019"/>
                </a:lnTo>
                <a:lnTo>
                  <a:pt x="3610026" y="312540"/>
                </a:lnTo>
                <a:lnTo>
                  <a:pt x="3563547" y="281096"/>
                </a:lnTo>
                <a:lnTo>
                  <a:pt x="3507865" y="250787"/>
                </a:lnTo>
                <a:lnTo>
                  <a:pt x="3443393" y="221713"/>
                </a:lnTo>
                <a:lnTo>
                  <a:pt x="3370540" y="193973"/>
                </a:lnTo>
                <a:lnTo>
                  <a:pt x="3331099" y="180634"/>
                </a:lnTo>
                <a:lnTo>
                  <a:pt x="3289718" y="167666"/>
                </a:lnTo>
                <a:lnTo>
                  <a:pt x="3246447" y="155081"/>
                </a:lnTo>
                <a:lnTo>
                  <a:pt x="3201337" y="142892"/>
                </a:lnTo>
                <a:lnTo>
                  <a:pt x="3154441" y="131111"/>
                </a:lnTo>
                <a:lnTo>
                  <a:pt x="3105810" y="119751"/>
                </a:lnTo>
                <a:lnTo>
                  <a:pt x="3055494" y="108823"/>
                </a:lnTo>
                <a:lnTo>
                  <a:pt x="3003546" y="98341"/>
                </a:lnTo>
                <a:lnTo>
                  <a:pt x="2950016" y="88316"/>
                </a:lnTo>
                <a:lnTo>
                  <a:pt x="2894956" y="78762"/>
                </a:lnTo>
                <a:lnTo>
                  <a:pt x="2838418" y="69691"/>
                </a:lnTo>
                <a:lnTo>
                  <a:pt x="2780453" y="61115"/>
                </a:lnTo>
                <a:lnTo>
                  <a:pt x="2721112" y="53046"/>
                </a:lnTo>
                <a:lnTo>
                  <a:pt x="2660446" y="45497"/>
                </a:lnTo>
                <a:lnTo>
                  <a:pt x="2598507" y="38481"/>
                </a:lnTo>
                <a:lnTo>
                  <a:pt x="2535347" y="32010"/>
                </a:lnTo>
                <a:lnTo>
                  <a:pt x="2471016" y="26096"/>
                </a:lnTo>
                <a:lnTo>
                  <a:pt x="2405566" y="20751"/>
                </a:lnTo>
                <a:lnTo>
                  <a:pt x="2271515" y="11822"/>
                </a:lnTo>
                <a:lnTo>
                  <a:pt x="2133604" y="5320"/>
                </a:lnTo>
                <a:lnTo>
                  <a:pt x="1992246" y="1346"/>
                </a:lnTo>
                <a:lnTo>
                  <a:pt x="1847850" y="0"/>
                </a:lnTo>
                <a:close/>
              </a:path>
            </a:pathLst>
          </a:custGeom>
          <a:solidFill>
            <a:srgbClr val="4F81B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2625"/>
              </a:lnSpc>
            </a:pPr>
            <a:r>
              <a:rPr lang="pt-BR" altLang="en-US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Capacitações e  outras estratégias</a:t>
            </a:r>
          </a:p>
        </p:txBody>
      </p:sp>
      <p:sp>
        <p:nvSpPr>
          <p:cNvPr id="52240" name="object 16">
            <a:extLst>
              <a:ext uri="{FF2B5EF4-FFF2-40B4-BE49-F238E27FC236}">
                <a16:creationId xmlns:a16="http://schemas.microsoft.com/office/drawing/2014/main" xmlns="" id="{C12C065D-DEE0-4BDB-AAED-7A6615C48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3967163"/>
            <a:ext cx="3695700" cy="895350"/>
          </a:xfrm>
          <a:custGeom>
            <a:avLst/>
            <a:gdLst>
              <a:gd name="T0" fmla="*/ 0 w 3695700"/>
              <a:gd name="T1" fmla="*/ 0 h 895350"/>
              <a:gd name="T2" fmla="*/ 3695700 w 3695700"/>
              <a:gd name="T3" fmla="*/ 895350 h 895350"/>
            </a:gdLst>
            <a:ahLst/>
            <a:cxnLst/>
            <a:rect l="T0" t="T1" r="T2" b="T3"/>
            <a:pathLst>
              <a:path w="3695700" h="895350">
                <a:moveTo>
                  <a:pt x="0" y="447675"/>
                </a:moveTo>
                <a:lnTo>
                  <a:pt x="12431" y="395462"/>
                </a:lnTo>
                <a:lnTo>
                  <a:pt x="34103" y="361616"/>
                </a:lnTo>
                <a:lnTo>
                  <a:pt x="66004" y="328656"/>
                </a:lnTo>
                <a:lnTo>
                  <a:pt x="107723" y="296682"/>
                </a:lnTo>
                <a:lnTo>
                  <a:pt x="158849" y="265794"/>
                </a:lnTo>
                <a:lnTo>
                  <a:pt x="218971" y="236090"/>
                </a:lnTo>
                <a:lnTo>
                  <a:pt x="287679" y="207670"/>
                </a:lnTo>
                <a:lnTo>
                  <a:pt x="325125" y="193973"/>
                </a:lnTo>
                <a:lnTo>
                  <a:pt x="364562" y="180634"/>
                </a:lnTo>
                <a:lnTo>
                  <a:pt x="405941" y="167666"/>
                </a:lnTo>
                <a:lnTo>
                  <a:pt x="449210" y="155081"/>
                </a:lnTo>
                <a:lnTo>
                  <a:pt x="494316" y="142892"/>
                </a:lnTo>
                <a:lnTo>
                  <a:pt x="541210" y="131111"/>
                </a:lnTo>
                <a:lnTo>
                  <a:pt x="589839" y="119751"/>
                </a:lnTo>
                <a:lnTo>
                  <a:pt x="640153" y="108823"/>
                </a:lnTo>
                <a:lnTo>
                  <a:pt x="692100" y="98341"/>
                </a:lnTo>
                <a:lnTo>
                  <a:pt x="745628" y="88316"/>
                </a:lnTo>
                <a:lnTo>
                  <a:pt x="800687" y="78762"/>
                </a:lnTo>
                <a:lnTo>
                  <a:pt x="857225" y="69691"/>
                </a:lnTo>
                <a:lnTo>
                  <a:pt x="915190" y="61115"/>
                </a:lnTo>
                <a:lnTo>
                  <a:pt x="974531" y="53046"/>
                </a:lnTo>
                <a:lnTo>
                  <a:pt x="1035198" y="45497"/>
                </a:lnTo>
                <a:lnTo>
                  <a:pt x="1097138" y="38481"/>
                </a:lnTo>
                <a:lnTo>
                  <a:pt x="1160300" y="32010"/>
                </a:lnTo>
                <a:lnTo>
                  <a:pt x="1224633" y="26096"/>
                </a:lnTo>
                <a:lnTo>
                  <a:pt x="1290086" y="20751"/>
                </a:lnTo>
                <a:lnTo>
                  <a:pt x="1356606" y="15989"/>
                </a:lnTo>
                <a:lnTo>
                  <a:pt x="1424144" y="11822"/>
                </a:lnTo>
                <a:lnTo>
                  <a:pt x="1492647" y="8261"/>
                </a:lnTo>
                <a:lnTo>
                  <a:pt x="1562065" y="5320"/>
                </a:lnTo>
                <a:lnTo>
                  <a:pt x="1632345" y="3011"/>
                </a:lnTo>
                <a:lnTo>
                  <a:pt x="1703437" y="1346"/>
                </a:lnTo>
                <a:lnTo>
                  <a:pt x="1775289" y="338"/>
                </a:lnTo>
                <a:lnTo>
                  <a:pt x="1847850" y="0"/>
                </a:lnTo>
                <a:lnTo>
                  <a:pt x="1920402" y="338"/>
                </a:lnTo>
                <a:lnTo>
                  <a:pt x="1992246" y="1346"/>
                </a:lnTo>
                <a:lnTo>
                  <a:pt x="2063330" y="3011"/>
                </a:lnTo>
                <a:lnTo>
                  <a:pt x="2133604" y="5320"/>
                </a:lnTo>
                <a:lnTo>
                  <a:pt x="2203016" y="8261"/>
                </a:lnTo>
                <a:lnTo>
                  <a:pt x="2271515" y="11822"/>
                </a:lnTo>
                <a:lnTo>
                  <a:pt x="2339048" y="15989"/>
                </a:lnTo>
                <a:lnTo>
                  <a:pt x="2405566" y="20751"/>
                </a:lnTo>
                <a:lnTo>
                  <a:pt x="2471016" y="26096"/>
                </a:lnTo>
                <a:lnTo>
                  <a:pt x="2535347" y="32010"/>
                </a:lnTo>
                <a:lnTo>
                  <a:pt x="2598507" y="38481"/>
                </a:lnTo>
                <a:lnTo>
                  <a:pt x="2660446" y="45497"/>
                </a:lnTo>
                <a:lnTo>
                  <a:pt x="2721112" y="53046"/>
                </a:lnTo>
                <a:lnTo>
                  <a:pt x="2780453" y="61115"/>
                </a:lnTo>
                <a:lnTo>
                  <a:pt x="2838418" y="69691"/>
                </a:lnTo>
                <a:lnTo>
                  <a:pt x="2894956" y="78762"/>
                </a:lnTo>
                <a:lnTo>
                  <a:pt x="2950016" y="88316"/>
                </a:lnTo>
                <a:lnTo>
                  <a:pt x="3003546" y="98341"/>
                </a:lnTo>
                <a:lnTo>
                  <a:pt x="3055494" y="108823"/>
                </a:lnTo>
                <a:lnTo>
                  <a:pt x="3105810" y="119751"/>
                </a:lnTo>
                <a:lnTo>
                  <a:pt x="3154441" y="131111"/>
                </a:lnTo>
                <a:lnTo>
                  <a:pt x="3201337" y="142892"/>
                </a:lnTo>
                <a:lnTo>
                  <a:pt x="3246447" y="155081"/>
                </a:lnTo>
                <a:lnTo>
                  <a:pt x="3289718" y="167666"/>
                </a:lnTo>
                <a:lnTo>
                  <a:pt x="3331099" y="180634"/>
                </a:lnTo>
                <a:lnTo>
                  <a:pt x="3370540" y="193973"/>
                </a:lnTo>
                <a:lnTo>
                  <a:pt x="3407988" y="207670"/>
                </a:lnTo>
                <a:lnTo>
                  <a:pt x="3476702" y="236090"/>
                </a:lnTo>
                <a:lnTo>
                  <a:pt x="3536831" y="265794"/>
                </a:lnTo>
                <a:lnTo>
                  <a:pt x="3587962" y="296682"/>
                </a:lnTo>
                <a:lnTo>
                  <a:pt x="3629686" y="328656"/>
                </a:lnTo>
                <a:lnTo>
                  <a:pt x="3661591" y="361616"/>
                </a:lnTo>
                <a:lnTo>
                  <a:pt x="3683266" y="395462"/>
                </a:lnTo>
                <a:lnTo>
                  <a:pt x="3695700" y="447675"/>
                </a:lnTo>
                <a:lnTo>
                  <a:pt x="3694301" y="465246"/>
                </a:lnTo>
                <a:lnTo>
                  <a:pt x="3673733" y="516885"/>
                </a:lnTo>
                <a:lnTo>
                  <a:pt x="3646892" y="550290"/>
                </a:lnTo>
                <a:lnTo>
                  <a:pt x="3610026" y="582762"/>
                </a:lnTo>
                <a:lnTo>
                  <a:pt x="3563547" y="614200"/>
                </a:lnTo>
                <a:lnTo>
                  <a:pt x="3507865" y="644506"/>
                </a:lnTo>
                <a:lnTo>
                  <a:pt x="3443393" y="673579"/>
                </a:lnTo>
                <a:lnTo>
                  <a:pt x="3370540" y="701320"/>
                </a:lnTo>
                <a:lnTo>
                  <a:pt x="3331099" y="714660"/>
                </a:lnTo>
                <a:lnTo>
                  <a:pt x="3289718" y="727630"/>
                </a:lnTo>
                <a:lnTo>
                  <a:pt x="3246447" y="740216"/>
                </a:lnTo>
                <a:lnTo>
                  <a:pt x="3201337" y="752407"/>
                </a:lnTo>
                <a:lnTo>
                  <a:pt x="3154441" y="764190"/>
                </a:lnTo>
                <a:lnTo>
                  <a:pt x="3105810" y="775553"/>
                </a:lnTo>
                <a:lnTo>
                  <a:pt x="3055494" y="786483"/>
                </a:lnTo>
                <a:lnTo>
                  <a:pt x="3003546" y="796968"/>
                </a:lnTo>
                <a:lnTo>
                  <a:pt x="2950016" y="806995"/>
                </a:lnTo>
                <a:lnTo>
                  <a:pt x="2894956" y="816552"/>
                </a:lnTo>
                <a:lnTo>
                  <a:pt x="2838418" y="825627"/>
                </a:lnTo>
                <a:lnTo>
                  <a:pt x="2780453" y="834206"/>
                </a:lnTo>
                <a:lnTo>
                  <a:pt x="2721112" y="842278"/>
                </a:lnTo>
                <a:lnTo>
                  <a:pt x="2660446" y="849829"/>
                </a:lnTo>
                <a:lnTo>
                  <a:pt x="2598507" y="856849"/>
                </a:lnTo>
                <a:lnTo>
                  <a:pt x="2535347" y="863323"/>
                </a:lnTo>
                <a:lnTo>
                  <a:pt x="2471016" y="869240"/>
                </a:lnTo>
                <a:lnTo>
                  <a:pt x="2405566" y="874587"/>
                </a:lnTo>
                <a:lnTo>
                  <a:pt x="2339048" y="879351"/>
                </a:lnTo>
                <a:lnTo>
                  <a:pt x="2271515" y="883521"/>
                </a:lnTo>
                <a:lnTo>
                  <a:pt x="2203016" y="887083"/>
                </a:lnTo>
                <a:lnTo>
                  <a:pt x="2133604" y="890026"/>
                </a:lnTo>
                <a:lnTo>
                  <a:pt x="2063330" y="892336"/>
                </a:lnTo>
                <a:lnTo>
                  <a:pt x="1992246" y="894002"/>
                </a:lnTo>
                <a:lnTo>
                  <a:pt x="1920402" y="895011"/>
                </a:lnTo>
                <a:lnTo>
                  <a:pt x="1847850" y="895350"/>
                </a:lnTo>
                <a:lnTo>
                  <a:pt x="1775289" y="895011"/>
                </a:lnTo>
                <a:lnTo>
                  <a:pt x="1703437" y="894002"/>
                </a:lnTo>
                <a:lnTo>
                  <a:pt x="1632345" y="892336"/>
                </a:lnTo>
                <a:lnTo>
                  <a:pt x="1562065" y="890026"/>
                </a:lnTo>
                <a:lnTo>
                  <a:pt x="1492647" y="887083"/>
                </a:lnTo>
                <a:lnTo>
                  <a:pt x="1424144" y="883521"/>
                </a:lnTo>
                <a:lnTo>
                  <a:pt x="1356606" y="879351"/>
                </a:lnTo>
                <a:lnTo>
                  <a:pt x="1290086" y="874587"/>
                </a:lnTo>
                <a:lnTo>
                  <a:pt x="1224633" y="869240"/>
                </a:lnTo>
                <a:lnTo>
                  <a:pt x="1160300" y="863323"/>
                </a:lnTo>
                <a:lnTo>
                  <a:pt x="1097138" y="856849"/>
                </a:lnTo>
                <a:lnTo>
                  <a:pt x="1035198" y="849829"/>
                </a:lnTo>
                <a:lnTo>
                  <a:pt x="974531" y="842278"/>
                </a:lnTo>
                <a:lnTo>
                  <a:pt x="915190" y="834206"/>
                </a:lnTo>
                <a:lnTo>
                  <a:pt x="857225" y="825627"/>
                </a:lnTo>
                <a:lnTo>
                  <a:pt x="800687" y="816552"/>
                </a:lnTo>
                <a:lnTo>
                  <a:pt x="745628" y="806995"/>
                </a:lnTo>
                <a:lnTo>
                  <a:pt x="692100" y="796968"/>
                </a:lnTo>
                <a:lnTo>
                  <a:pt x="640153" y="786483"/>
                </a:lnTo>
                <a:lnTo>
                  <a:pt x="589839" y="775553"/>
                </a:lnTo>
                <a:lnTo>
                  <a:pt x="541210" y="764190"/>
                </a:lnTo>
                <a:lnTo>
                  <a:pt x="494316" y="752407"/>
                </a:lnTo>
                <a:lnTo>
                  <a:pt x="449210" y="740216"/>
                </a:lnTo>
                <a:lnTo>
                  <a:pt x="405941" y="727630"/>
                </a:lnTo>
                <a:lnTo>
                  <a:pt x="364562" y="714660"/>
                </a:lnTo>
                <a:lnTo>
                  <a:pt x="325125" y="701320"/>
                </a:lnTo>
                <a:lnTo>
                  <a:pt x="287679" y="687623"/>
                </a:lnTo>
                <a:lnTo>
                  <a:pt x="218971" y="659203"/>
                </a:lnTo>
                <a:lnTo>
                  <a:pt x="158849" y="629501"/>
                </a:lnTo>
                <a:lnTo>
                  <a:pt x="107723" y="598616"/>
                </a:lnTo>
                <a:lnTo>
                  <a:pt x="66004" y="566649"/>
                </a:lnTo>
                <a:lnTo>
                  <a:pt x="34103" y="533698"/>
                </a:lnTo>
                <a:lnTo>
                  <a:pt x="12431" y="499864"/>
                </a:lnTo>
                <a:lnTo>
                  <a:pt x="0" y="447675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2241" name="object 17">
            <a:extLst>
              <a:ext uri="{FF2B5EF4-FFF2-40B4-BE49-F238E27FC236}">
                <a16:creationId xmlns:a16="http://schemas.microsoft.com/office/drawing/2014/main" xmlns="" id="{4BE65E1D-0E3E-4D54-B7C2-DBB10CEFF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013" y="4967288"/>
            <a:ext cx="3171825" cy="895350"/>
          </a:xfrm>
          <a:custGeom>
            <a:avLst/>
            <a:gdLst>
              <a:gd name="T0" fmla="*/ 0 w 3171825"/>
              <a:gd name="T1" fmla="*/ 0 h 895350"/>
              <a:gd name="T2" fmla="*/ 3171825 w 3171825"/>
              <a:gd name="T3" fmla="*/ 895350 h 895350"/>
            </a:gdLst>
            <a:ahLst/>
            <a:cxnLst/>
            <a:rect l="T0" t="T1" r="T2" b="T3"/>
            <a:pathLst>
              <a:path w="3171825" h="895350">
                <a:moveTo>
                  <a:pt x="1585849" y="0"/>
                </a:moveTo>
                <a:lnTo>
                  <a:pt x="1515203" y="436"/>
                </a:lnTo>
                <a:lnTo>
                  <a:pt x="1445348" y="1732"/>
                </a:lnTo>
                <a:lnTo>
                  <a:pt x="1376351" y="3870"/>
                </a:lnTo>
                <a:lnTo>
                  <a:pt x="1308274" y="6832"/>
                </a:lnTo>
                <a:lnTo>
                  <a:pt x="1241182" y="10600"/>
                </a:lnTo>
                <a:lnTo>
                  <a:pt x="1175140" y="15155"/>
                </a:lnTo>
                <a:lnTo>
                  <a:pt x="1110212" y="20479"/>
                </a:lnTo>
                <a:lnTo>
                  <a:pt x="1046463" y="26554"/>
                </a:lnTo>
                <a:lnTo>
                  <a:pt x="983956" y="33362"/>
                </a:lnTo>
                <a:lnTo>
                  <a:pt x="922757" y="40885"/>
                </a:lnTo>
                <a:lnTo>
                  <a:pt x="862930" y="49104"/>
                </a:lnTo>
                <a:lnTo>
                  <a:pt x="804539" y="58001"/>
                </a:lnTo>
                <a:lnTo>
                  <a:pt x="747648" y="67559"/>
                </a:lnTo>
                <a:lnTo>
                  <a:pt x="692323" y="77758"/>
                </a:lnTo>
                <a:lnTo>
                  <a:pt x="638627" y="88581"/>
                </a:lnTo>
                <a:lnTo>
                  <a:pt x="586625" y="100010"/>
                </a:lnTo>
                <a:lnTo>
                  <a:pt x="536382" y="112026"/>
                </a:lnTo>
                <a:lnTo>
                  <a:pt x="487961" y="124611"/>
                </a:lnTo>
                <a:lnTo>
                  <a:pt x="441428" y="137747"/>
                </a:lnTo>
                <a:lnTo>
                  <a:pt x="396846" y="151416"/>
                </a:lnTo>
                <a:lnTo>
                  <a:pt x="354280" y="165599"/>
                </a:lnTo>
                <a:lnTo>
                  <a:pt x="313795" y="180279"/>
                </a:lnTo>
                <a:lnTo>
                  <a:pt x="275455" y="195437"/>
                </a:lnTo>
                <a:lnTo>
                  <a:pt x="239325" y="211055"/>
                </a:lnTo>
                <a:lnTo>
                  <a:pt x="173949" y="243598"/>
                </a:lnTo>
                <a:lnTo>
                  <a:pt x="118185" y="277763"/>
                </a:lnTo>
                <a:lnTo>
                  <a:pt x="72547" y="313404"/>
                </a:lnTo>
                <a:lnTo>
                  <a:pt x="37550" y="350377"/>
                </a:lnTo>
                <a:lnTo>
                  <a:pt x="13711" y="388534"/>
                </a:lnTo>
                <a:lnTo>
                  <a:pt x="1544" y="427731"/>
                </a:lnTo>
                <a:lnTo>
                  <a:pt x="0" y="447675"/>
                </a:lnTo>
                <a:lnTo>
                  <a:pt x="1544" y="467611"/>
                </a:lnTo>
                <a:lnTo>
                  <a:pt x="13711" y="506795"/>
                </a:lnTo>
                <a:lnTo>
                  <a:pt x="37550" y="544942"/>
                </a:lnTo>
                <a:lnTo>
                  <a:pt x="72547" y="581905"/>
                </a:lnTo>
                <a:lnTo>
                  <a:pt x="118185" y="617539"/>
                </a:lnTo>
                <a:lnTo>
                  <a:pt x="173949" y="651698"/>
                </a:lnTo>
                <a:lnTo>
                  <a:pt x="239325" y="684237"/>
                </a:lnTo>
                <a:lnTo>
                  <a:pt x="275455" y="699853"/>
                </a:lnTo>
                <a:lnTo>
                  <a:pt x="313795" y="715009"/>
                </a:lnTo>
                <a:lnTo>
                  <a:pt x="354280" y="729687"/>
                </a:lnTo>
                <a:lnTo>
                  <a:pt x="396846" y="743870"/>
                </a:lnTo>
                <a:lnTo>
                  <a:pt x="441428" y="757537"/>
                </a:lnTo>
                <a:lnTo>
                  <a:pt x="487961" y="770673"/>
                </a:lnTo>
                <a:lnTo>
                  <a:pt x="536382" y="783257"/>
                </a:lnTo>
                <a:lnTo>
                  <a:pt x="586625" y="795273"/>
                </a:lnTo>
                <a:lnTo>
                  <a:pt x="638627" y="806701"/>
                </a:lnTo>
                <a:lnTo>
                  <a:pt x="692323" y="817524"/>
                </a:lnTo>
                <a:lnTo>
                  <a:pt x="747648" y="827723"/>
                </a:lnTo>
                <a:lnTo>
                  <a:pt x="804539" y="837281"/>
                </a:lnTo>
                <a:lnTo>
                  <a:pt x="862930" y="846178"/>
                </a:lnTo>
                <a:lnTo>
                  <a:pt x="922757" y="854398"/>
                </a:lnTo>
                <a:lnTo>
                  <a:pt x="983956" y="861921"/>
                </a:lnTo>
                <a:lnTo>
                  <a:pt x="1046463" y="868729"/>
                </a:lnTo>
                <a:lnTo>
                  <a:pt x="1110212" y="874805"/>
                </a:lnTo>
                <a:lnTo>
                  <a:pt x="1175140" y="880129"/>
                </a:lnTo>
                <a:lnTo>
                  <a:pt x="1241182" y="884685"/>
                </a:lnTo>
                <a:lnTo>
                  <a:pt x="1308274" y="888453"/>
                </a:lnTo>
                <a:lnTo>
                  <a:pt x="1376351" y="891415"/>
                </a:lnTo>
                <a:lnTo>
                  <a:pt x="1445348" y="893553"/>
                </a:lnTo>
                <a:lnTo>
                  <a:pt x="1515203" y="894850"/>
                </a:lnTo>
                <a:lnTo>
                  <a:pt x="1585849" y="895286"/>
                </a:lnTo>
                <a:lnTo>
                  <a:pt x="1656495" y="894850"/>
                </a:lnTo>
                <a:lnTo>
                  <a:pt x="1726350" y="893553"/>
                </a:lnTo>
                <a:lnTo>
                  <a:pt x="1795349" y="891415"/>
                </a:lnTo>
                <a:lnTo>
                  <a:pt x="1863427" y="888453"/>
                </a:lnTo>
                <a:lnTo>
                  <a:pt x="1930521" y="884685"/>
                </a:lnTo>
                <a:lnTo>
                  <a:pt x="1996566" y="880129"/>
                </a:lnTo>
                <a:lnTo>
                  <a:pt x="2061497" y="874805"/>
                </a:lnTo>
                <a:lnTo>
                  <a:pt x="2125250" y="868729"/>
                </a:lnTo>
                <a:lnTo>
                  <a:pt x="2187760" y="861921"/>
                </a:lnTo>
                <a:lnTo>
                  <a:pt x="2248963" y="854398"/>
                </a:lnTo>
                <a:lnTo>
                  <a:pt x="2308794" y="846178"/>
                </a:lnTo>
                <a:lnTo>
                  <a:pt x="2367190" y="837281"/>
                </a:lnTo>
                <a:lnTo>
                  <a:pt x="2424085" y="827723"/>
                </a:lnTo>
                <a:lnTo>
                  <a:pt x="2479415" y="817524"/>
                </a:lnTo>
                <a:lnTo>
                  <a:pt x="2533116" y="806701"/>
                </a:lnTo>
                <a:lnTo>
                  <a:pt x="2585123" y="795273"/>
                </a:lnTo>
                <a:lnTo>
                  <a:pt x="2635371" y="783257"/>
                </a:lnTo>
                <a:lnTo>
                  <a:pt x="2683797" y="770673"/>
                </a:lnTo>
                <a:lnTo>
                  <a:pt x="2730335" y="757537"/>
                </a:lnTo>
                <a:lnTo>
                  <a:pt x="2774922" y="743870"/>
                </a:lnTo>
                <a:lnTo>
                  <a:pt x="2817493" y="729687"/>
                </a:lnTo>
                <a:lnTo>
                  <a:pt x="2857983" y="715009"/>
                </a:lnTo>
                <a:lnTo>
                  <a:pt x="2896328" y="699853"/>
                </a:lnTo>
                <a:lnTo>
                  <a:pt x="2932463" y="684237"/>
                </a:lnTo>
                <a:lnTo>
                  <a:pt x="2997848" y="651698"/>
                </a:lnTo>
                <a:lnTo>
                  <a:pt x="3053620" y="617539"/>
                </a:lnTo>
                <a:lnTo>
                  <a:pt x="3099265" y="581905"/>
                </a:lnTo>
                <a:lnTo>
                  <a:pt x="3134267" y="544942"/>
                </a:lnTo>
                <a:lnTo>
                  <a:pt x="3158111" y="506795"/>
                </a:lnTo>
                <a:lnTo>
                  <a:pt x="3170279" y="467611"/>
                </a:lnTo>
                <a:lnTo>
                  <a:pt x="3171825" y="447675"/>
                </a:lnTo>
                <a:lnTo>
                  <a:pt x="3170279" y="427731"/>
                </a:lnTo>
                <a:lnTo>
                  <a:pt x="3158111" y="388534"/>
                </a:lnTo>
                <a:lnTo>
                  <a:pt x="3134267" y="350377"/>
                </a:lnTo>
                <a:lnTo>
                  <a:pt x="3099265" y="313404"/>
                </a:lnTo>
                <a:lnTo>
                  <a:pt x="3053620" y="277763"/>
                </a:lnTo>
                <a:lnTo>
                  <a:pt x="2997848" y="243598"/>
                </a:lnTo>
                <a:lnTo>
                  <a:pt x="2932463" y="211055"/>
                </a:lnTo>
                <a:lnTo>
                  <a:pt x="2896328" y="195437"/>
                </a:lnTo>
                <a:lnTo>
                  <a:pt x="2857983" y="180279"/>
                </a:lnTo>
                <a:lnTo>
                  <a:pt x="2817493" y="165599"/>
                </a:lnTo>
                <a:lnTo>
                  <a:pt x="2774922" y="151416"/>
                </a:lnTo>
                <a:lnTo>
                  <a:pt x="2730335" y="137747"/>
                </a:lnTo>
                <a:lnTo>
                  <a:pt x="2683797" y="124611"/>
                </a:lnTo>
                <a:lnTo>
                  <a:pt x="2635371" y="112026"/>
                </a:lnTo>
                <a:lnTo>
                  <a:pt x="2585123" y="100010"/>
                </a:lnTo>
                <a:lnTo>
                  <a:pt x="2533116" y="88581"/>
                </a:lnTo>
                <a:lnTo>
                  <a:pt x="2479415" y="77758"/>
                </a:lnTo>
                <a:lnTo>
                  <a:pt x="2424085" y="67559"/>
                </a:lnTo>
                <a:lnTo>
                  <a:pt x="2367190" y="58001"/>
                </a:lnTo>
                <a:lnTo>
                  <a:pt x="2308794" y="49104"/>
                </a:lnTo>
                <a:lnTo>
                  <a:pt x="2248963" y="40885"/>
                </a:lnTo>
                <a:lnTo>
                  <a:pt x="2187760" y="33362"/>
                </a:lnTo>
                <a:lnTo>
                  <a:pt x="2125250" y="26554"/>
                </a:lnTo>
                <a:lnTo>
                  <a:pt x="2061497" y="20479"/>
                </a:lnTo>
                <a:lnTo>
                  <a:pt x="1996566" y="15155"/>
                </a:lnTo>
                <a:lnTo>
                  <a:pt x="1930521" y="10600"/>
                </a:lnTo>
                <a:lnTo>
                  <a:pt x="1863427" y="6832"/>
                </a:lnTo>
                <a:lnTo>
                  <a:pt x="1795349" y="3870"/>
                </a:lnTo>
                <a:lnTo>
                  <a:pt x="1726350" y="1732"/>
                </a:lnTo>
                <a:lnTo>
                  <a:pt x="1656495" y="436"/>
                </a:lnTo>
                <a:lnTo>
                  <a:pt x="1585849" y="0"/>
                </a:lnTo>
                <a:close/>
              </a:path>
            </a:pathLst>
          </a:custGeom>
          <a:solidFill>
            <a:srgbClr val="4F81B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Publicações</a:t>
            </a:r>
          </a:p>
        </p:txBody>
      </p:sp>
      <p:sp>
        <p:nvSpPr>
          <p:cNvPr id="52242" name="object 18">
            <a:extLst>
              <a:ext uri="{FF2B5EF4-FFF2-40B4-BE49-F238E27FC236}">
                <a16:creationId xmlns:a16="http://schemas.microsoft.com/office/drawing/2014/main" xmlns="" id="{A885D6CA-D106-49FC-BA32-91A8702E8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013" y="4967288"/>
            <a:ext cx="3171825" cy="895350"/>
          </a:xfrm>
          <a:custGeom>
            <a:avLst/>
            <a:gdLst>
              <a:gd name="T0" fmla="*/ 0 w 3171825"/>
              <a:gd name="T1" fmla="*/ 0 h 895350"/>
              <a:gd name="T2" fmla="*/ 3171825 w 3171825"/>
              <a:gd name="T3" fmla="*/ 895350 h 895350"/>
            </a:gdLst>
            <a:ahLst/>
            <a:cxnLst/>
            <a:rect l="T0" t="T1" r="T2" b="T3"/>
            <a:pathLst>
              <a:path w="3171825" h="895350">
                <a:moveTo>
                  <a:pt x="0" y="447675"/>
                </a:moveTo>
                <a:lnTo>
                  <a:pt x="6136" y="408012"/>
                </a:lnTo>
                <a:lnTo>
                  <a:pt x="24204" y="369316"/>
                </a:lnTo>
                <a:lnTo>
                  <a:pt x="53686" y="331733"/>
                </a:lnTo>
                <a:lnTo>
                  <a:pt x="94068" y="295408"/>
                </a:lnTo>
                <a:lnTo>
                  <a:pt x="144834" y="260487"/>
                </a:lnTo>
                <a:lnTo>
                  <a:pt x="205468" y="227115"/>
                </a:lnTo>
                <a:lnTo>
                  <a:pt x="275455" y="195437"/>
                </a:lnTo>
                <a:lnTo>
                  <a:pt x="313795" y="180279"/>
                </a:lnTo>
                <a:lnTo>
                  <a:pt x="354280" y="165599"/>
                </a:lnTo>
                <a:lnTo>
                  <a:pt x="396846" y="151416"/>
                </a:lnTo>
                <a:lnTo>
                  <a:pt x="441428" y="137747"/>
                </a:lnTo>
                <a:lnTo>
                  <a:pt x="487961" y="124611"/>
                </a:lnTo>
                <a:lnTo>
                  <a:pt x="536382" y="112026"/>
                </a:lnTo>
                <a:lnTo>
                  <a:pt x="586625" y="100010"/>
                </a:lnTo>
                <a:lnTo>
                  <a:pt x="638627" y="88581"/>
                </a:lnTo>
                <a:lnTo>
                  <a:pt x="692323" y="77758"/>
                </a:lnTo>
                <a:lnTo>
                  <a:pt x="747648" y="67559"/>
                </a:lnTo>
                <a:lnTo>
                  <a:pt x="804539" y="58001"/>
                </a:lnTo>
                <a:lnTo>
                  <a:pt x="862930" y="49104"/>
                </a:lnTo>
                <a:lnTo>
                  <a:pt x="922757" y="40885"/>
                </a:lnTo>
                <a:lnTo>
                  <a:pt x="983956" y="33362"/>
                </a:lnTo>
                <a:lnTo>
                  <a:pt x="1046463" y="26554"/>
                </a:lnTo>
                <a:lnTo>
                  <a:pt x="1110212" y="20479"/>
                </a:lnTo>
                <a:lnTo>
                  <a:pt x="1175140" y="15155"/>
                </a:lnTo>
                <a:lnTo>
                  <a:pt x="1241182" y="10600"/>
                </a:lnTo>
                <a:lnTo>
                  <a:pt x="1308274" y="6832"/>
                </a:lnTo>
                <a:lnTo>
                  <a:pt x="1376351" y="3870"/>
                </a:lnTo>
                <a:lnTo>
                  <a:pt x="1445348" y="1732"/>
                </a:lnTo>
                <a:lnTo>
                  <a:pt x="1515203" y="436"/>
                </a:lnTo>
                <a:lnTo>
                  <a:pt x="1585849" y="0"/>
                </a:lnTo>
                <a:lnTo>
                  <a:pt x="1656495" y="436"/>
                </a:lnTo>
                <a:lnTo>
                  <a:pt x="1726350" y="1732"/>
                </a:lnTo>
                <a:lnTo>
                  <a:pt x="1795349" y="3870"/>
                </a:lnTo>
                <a:lnTo>
                  <a:pt x="1863427" y="6832"/>
                </a:lnTo>
                <a:lnTo>
                  <a:pt x="1930521" y="10600"/>
                </a:lnTo>
                <a:lnTo>
                  <a:pt x="1996566" y="15155"/>
                </a:lnTo>
                <a:lnTo>
                  <a:pt x="2061497" y="20479"/>
                </a:lnTo>
                <a:lnTo>
                  <a:pt x="2125250" y="26554"/>
                </a:lnTo>
                <a:lnTo>
                  <a:pt x="2187760" y="33362"/>
                </a:lnTo>
                <a:lnTo>
                  <a:pt x="2248963" y="40885"/>
                </a:lnTo>
                <a:lnTo>
                  <a:pt x="2308794" y="49104"/>
                </a:lnTo>
                <a:lnTo>
                  <a:pt x="2367190" y="58001"/>
                </a:lnTo>
                <a:lnTo>
                  <a:pt x="2424085" y="67559"/>
                </a:lnTo>
                <a:lnTo>
                  <a:pt x="2479415" y="77758"/>
                </a:lnTo>
                <a:lnTo>
                  <a:pt x="2533116" y="88581"/>
                </a:lnTo>
                <a:lnTo>
                  <a:pt x="2585123" y="100010"/>
                </a:lnTo>
                <a:lnTo>
                  <a:pt x="2635371" y="112026"/>
                </a:lnTo>
                <a:lnTo>
                  <a:pt x="2683797" y="124611"/>
                </a:lnTo>
                <a:lnTo>
                  <a:pt x="2730335" y="137747"/>
                </a:lnTo>
                <a:lnTo>
                  <a:pt x="2774922" y="151416"/>
                </a:lnTo>
                <a:lnTo>
                  <a:pt x="2817493" y="165599"/>
                </a:lnTo>
                <a:lnTo>
                  <a:pt x="2857983" y="180279"/>
                </a:lnTo>
                <a:lnTo>
                  <a:pt x="2896328" y="195437"/>
                </a:lnTo>
                <a:lnTo>
                  <a:pt x="2932463" y="211055"/>
                </a:lnTo>
                <a:lnTo>
                  <a:pt x="2997848" y="243598"/>
                </a:lnTo>
                <a:lnTo>
                  <a:pt x="3053620" y="277763"/>
                </a:lnTo>
                <a:lnTo>
                  <a:pt x="3099265" y="313404"/>
                </a:lnTo>
                <a:lnTo>
                  <a:pt x="3134267" y="350377"/>
                </a:lnTo>
                <a:lnTo>
                  <a:pt x="3158111" y="388534"/>
                </a:lnTo>
                <a:lnTo>
                  <a:pt x="3170279" y="427731"/>
                </a:lnTo>
                <a:lnTo>
                  <a:pt x="3171825" y="447675"/>
                </a:lnTo>
                <a:lnTo>
                  <a:pt x="3170279" y="467611"/>
                </a:lnTo>
                <a:lnTo>
                  <a:pt x="3158111" y="506795"/>
                </a:lnTo>
                <a:lnTo>
                  <a:pt x="3134267" y="544942"/>
                </a:lnTo>
                <a:lnTo>
                  <a:pt x="3099265" y="581905"/>
                </a:lnTo>
                <a:lnTo>
                  <a:pt x="3053620" y="617539"/>
                </a:lnTo>
                <a:lnTo>
                  <a:pt x="2997848" y="651698"/>
                </a:lnTo>
                <a:lnTo>
                  <a:pt x="2932463" y="684237"/>
                </a:lnTo>
                <a:lnTo>
                  <a:pt x="2896328" y="699853"/>
                </a:lnTo>
                <a:lnTo>
                  <a:pt x="2857983" y="715009"/>
                </a:lnTo>
                <a:lnTo>
                  <a:pt x="2817493" y="729687"/>
                </a:lnTo>
                <a:lnTo>
                  <a:pt x="2774922" y="743870"/>
                </a:lnTo>
                <a:lnTo>
                  <a:pt x="2730335" y="757537"/>
                </a:lnTo>
                <a:lnTo>
                  <a:pt x="2683797" y="770673"/>
                </a:lnTo>
                <a:lnTo>
                  <a:pt x="2635371" y="783257"/>
                </a:lnTo>
                <a:lnTo>
                  <a:pt x="2585123" y="795273"/>
                </a:lnTo>
                <a:lnTo>
                  <a:pt x="2533116" y="806701"/>
                </a:lnTo>
                <a:lnTo>
                  <a:pt x="2479415" y="817524"/>
                </a:lnTo>
                <a:lnTo>
                  <a:pt x="2424085" y="827723"/>
                </a:lnTo>
                <a:lnTo>
                  <a:pt x="2367190" y="837281"/>
                </a:lnTo>
                <a:lnTo>
                  <a:pt x="2308794" y="846178"/>
                </a:lnTo>
                <a:lnTo>
                  <a:pt x="2248963" y="854398"/>
                </a:lnTo>
                <a:lnTo>
                  <a:pt x="2187760" y="861921"/>
                </a:lnTo>
                <a:lnTo>
                  <a:pt x="2125250" y="868729"/>
                </a:lnTo>
                <a:lnTo>
                  <a:pt x="2061497" y="874805"/>
                </a:lnTo>
                <a:lnTo>
                  <a:pt x="1996566" y="880129"/>
                </a:lnTo>
                <a:lnTo>
                  <a:pt x="1930521" y="884685"/>
                </a:lnTo>
                <a:lnTo>
                  <a:pt x="1863427" y="888453"/>
                </a:lnTo>
                <a:lnTo>
                  <a:pt x="1795349" y="891415"/>
                </a:lnTo>
                <a:lnTo>
                  <a:pt x="1726350" y="893553"/>
                </a:lnTo>
                <a:lnTo>
                  <a:pt x="1656495" y="894850"/>
                </a:lnTo>
                <a:lnTo>
                  <a:pt x="1585849" y="895286"/>
                </a:lnTo>
                <a:lnTo>
                  <a:pt x="1515203" y="894850"/>
                </a:lnTo>
                <a:lnTo>
                  <a:pt x="1445348" y="893553"/>
                </a:lnTo>
                <a:lnTo>
                  <a:pt x="1376351" y="891415"/>
                </a:lnTo>
                <a:lnTo>
                  <a:pt x="1308274" y="888453"/>
                </a:lnTo>
                <a:lnTo>
                  <a:pt x="1241182" y="884685"/>
                </a:lnTo>
                <a:lnTo>
                  <a:pt x="1175140" y="880129"/>
                </a:lnTo>
                <a:lnTo>
                  <a:pt x="1110212" y="874805"/>
                </a:lnTo>
                <a:lnTo>
                  <a:pt x="1046463" y="868729"/>
                </a:lnTo>
                <a:lnTo>
                  <a:pt x="983956" y="861921"/>
                </a:lnTo>
                <a:lnTo>
                  <a:pt x="922757" y="854398"/>
                </a:lnTo>
                <a:lnTo>
                  <a:pt x="862930" y="846178"/>
                </a:lnTo>
                <a:lnTo>
                  <a:pt x="804539" y="837281"/>
                </a:lnTo>
                <a:lnTo>
                  <a:pt x="747648" y="827723"/>
                </a:lnTo>
                <a:lnTo>
                  <a:pt x="692323" y="817524"/>
                </a:lnTo>
                <a:lnTo>
                  <a:pt x="638627" y="806701"/>
                </a:lnTo>
                <a:lnTo>
                  <a:pt x="586625" y="795273"/>
                </a:lnTo>
                <a:lnTo>
                  <a:pt x="536382" y="783257"/>
                </a:lnTo>
                <a:lnTo>
                  <a:pt x="487961" y="770673"/>
                </a:lnTo>
                <a:lnTo>
                  <a:pt x="441428" y="757537"/>
                </a:lnTo>
                <a:lnTo>
                  <a:pt x="396846" y="743870"/>
                </a:lnTo>
                <a:lnTo>
                  <a:pt x="354280" y="729687"/>
                </a:lnTo>
                <a:lnTo>
                  <a:pt x="313795" y="715009"/>
                </a:lnTo>
                <a:lnTo>
                  <a:pt x="275455" y="699853"/>
                </a:lnTo>
                <a:lnTo>
                  <a:pt x="239325" y="684237"/>
                </a:lnTo>
                <a:lnTo>
                  <a:pt x="173949" y="651698"/>
                </a:lnTo>
                <a:lnTo>
                  <a:pt x="118185" y="617539"/>
                </a:lnTo>
                <a:lnTo>
                  <a:pt x="72547" y="581905"/>
                </a:lnTo>
                <a:lnTo>
                  <a:pt x="37550" y="544942"/>
                </a:lnTo>
                <a:lnTo>
                  <a:pt x="13711" y="506795"/>
                </a:lnTo>
                <a:lnTo>
                  <a:pt x="1544" y="467611"/>
                </a:lnTo>
                <a:lnTo>
                  <a:pt x="0" y="447675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2231" name="object 7">
            <a:extLst>
              <a:ext uri="{FF2B5EF4-FFF2-40B4-BE49-F238E27FC236}">
                <a16:creationId xmlns:a16="http://schemas.microsoft.com/office/drawing/2014/main" xmlns="" id="{A2812DB4-FF18-43BC-910F-CE2F188C9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137" y="1539875"/>
            <a:ext cx="3540080" cy="318452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FF8687B4-D5B7-EC48-8F00-F7386BB7F6EC}"/>
              </a:ext>
            </a:extLst>
          </p:cNvPr>
          <p:cNvSpPr txBox="1"/>
          <p:nvPr/>
        </p:nvSpPr>
        <p:spPr>
          <a:xfrm>
            <a:off x="114852" y="6105525"/>
            <a:ext cx="701150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900" b="1" dirty="0">
                <a:solidFill>
                  <a:schemeClr val="tx2"/>
                </a:solidFill>
              </a:rPr>
              <a:t>Estratégias de Apoio técnico </a:t>
            </a:r>
          </a:p>
        </p:txBody>
      </p:sp>
      <p:pic>
        <p:nvPicPr>
          <p:cNvPr id="4" name="Imagem 5" descr="SJDHDS 2019 ASSINATURA EMAIL.png">
            <a:extLst>
              <a:ext uri="{FF2B5EF4-FFF2-40B4-BE49-F238E27FC236}">
                <a16:creationId xmlns:a16="http://schemas.microsoft.com/office/drawing/2014/main" xmlns="" id="{1D7E53B6-CA3C-BA42-A696-AD12580E3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289"/>
            <a:ext cx="2285132" cy="39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object 6">
            <a:extLst>
              <a:ext uri="{FF2B5EF4-FFF2-40B4-BE49-F238E27FC236}">
                <a16:creationId xmlns:a16="http://schemas.microsoft.com/office/drawing/2014/main" xmlns="" id="{4F17FB9A-37CD-4EB2-8E29-83BB2150D9A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99140"/>
            <a:ext cx="7120973" cy="1504480"/>
          </a:xfr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tIns="40640" numCol="1" anchor="t" anchorCtr="0" compatLnSpc="1">
            <a:prstTxWarp prst="textNoShape">
              <a:avLst/>
            </a:prstTxWarp>
          </a:bodyPr>
          <a:lstStyle/>
          <a:p>
            <a:pPr marL="12700" indent="266700" eaLnBrk="1" hangingPunct="1">
              <a:lnSpc>
                <a:spcPts val="5263"/>
              </a:lnSpc>
              <a:spcBef>
                <a:spcPts val="325"/>
              </a:spcBef>
            </a:pPr>
            <a:r>
              <a:rPr lang="pt-BR" altLang="en-US" sz="44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Mapeamento dos  Territórios Visitados</a:t>
            </a:r>
            <a:endParaRPr lang="pt-BR" altLang="en-US" sz="4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989" name="object 8">
            <a:extLst>
              <a:ext uri="{FF2B5EF4-FFF2-40B4-BE49-F238E27FC236}">
                <a16:creationId xmlns:a16="http://schemas.microsoft.com/office/drawing/2014/main" xmlns="" id="{6171CD2A-5DC0-4FD4-BDC4-7F9147B13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1673225"/>
            <a:ext cx="4308475" cy="469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5"/>
              </a:spcBef>
            </a:pPr>
            <a:r>
              <a:rPr lang="pt-BR" altLang="en-US" sz="2700" b="1" dirty="0">
                <a:latin typeface="+mn-lt"/>
                <a:cs typeface="Calibri" panose="020F0502020204030204" pitchFamily="34" charset="0"/>
              </a:rPr>
              <a:t>21 Territórios cobertos</a:t>
            </a:r>
          </a:p>
          <a:p>
            <a:pPr algn="just" eaLnBrk="1" hangingPunct="1">
              <a:spcBef>
                <a:spcPts val="25"/>
              </a:spcBef>
            </a:pPr>
            <a:endParaRPr lang="pt-BR" altLang="en-US" sz="2900" b="1" dirty="0">
              <a:latin typeface="+mn-lt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25"/>
              </a:spcBef>
            </a:pPr>
            <a:r>
              <a:rPr lang="pt-BR" altLang="en-US" sz="2900" b="1" dirty="0">
                <a:latin typeface="+mn-lt"/>
                <a:cs typeface="Times New Roman" panose="02020603050405020304" pitchFamily="18" charset="0"/>
              </a:rPr>
              <a:t>Monitoramento de municípios </a:t>
            </a:r>
          </a:p>
          <a:p>
            <a:pPr algn="just" eaLnBrk="1" hangingPunct="1">
              <a:lnSpc>
                <a:spcPct val="101000"/>
              </a:lnSpc>
            </a:pPr>
            <a:r>
              <a:rPr lang="pt-BR" altLang="en-US" sz="2700" b="1" dirty="0">
                <a:latin typeface="+mn-lt"/>
                <a:cs typeface="Calibri" panose="020F0502020204030204" pitchFamily="34" charset="0"/>
              </a:rPr>
              <a:t>55 </a:t>
            </a:r>
            <a:r>
              <a:rPr lang="pt-BR" altLang="en-US" sz="2700" dirty="0">
                <a:latin typeface="+mn-lt"/>
                <a:cs typeface="Calibri" panose="020F0502020204030204" pitchFamily="34" charset="0"/>
              </a:rPr>
              <a:t>com visita técnica – em acompanhamento por prioridade – grau de fragilidade </a:t>
            </a:r>
          </a:p>
          <a:p>
            <a:pPr algn="just" eaLnBrk="1" hangingPunct="1">
              <a:lnSpc>
                <a:spcPct val="101000"/>
              </a:lnSpc>
            </a:pPr>
            <a:r>
              <a:rPr lang="pt-BR" altLang="en-US" sz="2700" b="1" dirty="0">
                <a:latin typeface="+mn-lt"/>
                <a:cs typeface="Calibri" panose="020F0502020204030204" pitchFamily="34" charset="0"/>
              </a:rPr>
              <a:t> </a:t>
            </a:r>
          </a:p>
          <a:p>
            <a:pPr algn="just" eaLnBrk="1" hangingPunct="1">
              <a:lnSpc>
                <a:spcPct val="101000"/>
              </a:lnSpc>
            </a:pPr>
            <a:r>
              <a:rPr lang="pt-BR" altLang="en-US" sz="2700" b="1" dirty="0">
                <a:latin typeface="+mn-lt"/>
                <a:cs typeface="Calibri" panose="020F0502020204030204" pitchFamily="34" charset="0"/>
              </a:rPr>
              <a:t>417 de </a:t>
            </a:r>
            <a:r>
              <a:rPr lang="pt-BR" altLang="en-US" sz="2700" dirty="0">
                <a:latin typeface="+mn-lt"/>
                <a:cs typeface="Calibri" panose="020F0502020204030204" pitchFamily="34" charset="0"/>
              </a:rPr>
              <a:t>forma remota através dos sistemas Rede SUAS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xmlns="" id="{17581CE5-ECE4-4EEF-BED4-78CCC6EC1295}"/>
              </a:ext>
            </a:extLst>
          </p:cNvPr>
          <p:cNvSpPr txBox="1"/>
          <p:nvPr/>
        </p:nvSpPr>
        <p:spPr>
          <a:xfrm>
            <a:off x="7356199" y="5523326"/>
            <a:ext cx="2009775" cy="196850"/>
          </a:xfrm>
          <a:prstGeom prst="rect">
            <a:avLst/>
          </a:prstGeom>
        </p:spPr>
        <p:txBody>
          <a:bodyPr lIns="0" tIns="15875" rIns="0" bIns="0">
            <a:spAutoFit/>
          </a:bodyPr>
          <a:lstStyle/>
          <a:p>
            <a:pPr marL="12700" fontAlgn="auto">
              <a:spcBef>
                <a:spcPts val="125"/>
              </a:spcBef>
              <a:spcAft>
                <a:spcPts val="0"/>
              </a:spcAft>
              <a:defRPr/>
            </a:pPr>
            <a:r>
              <a:rPr sz="1100" b="1" spc="10" dirty="0">
                <a:latin typeface="Calibri"/>
                <a:cs typeface="Calibri"/>
              </a:rPr>
              <a:t>Fonte:</a:t>
            </a:r>
            <a:r>
              <a:rPr sz="1100" b="1" spc="-114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Vigilância</a:t>
            </a:r>
            <a:r>
              <a:rPr sz="1100" spc="-125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SAS/SJDHS</a:t>
            </a:r>
            <a:r>
              <a:rPr sz="1100" spc="-120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–</a:t>
            </a:r>
            <a:r>
              <a:rPr sz="1100" spc="-140" dirty="0">
                <a:latin typeface="Calibri"/>
                <a:cs typeface="Calibri"/>
              </a:rPr>
              <a:t> </a:t>
            </a:r>
            <a:r>
              <a:rPr sz="1100" spc="-35" dirty="0">
                <a:latin typeface="Calibri"/>
                <a:cs typeface="Calibri"/>
              </a:rPr>
              <a:t>2016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1991" name="object 10">
            <a:extLst>
              <a:ext uri="{FF2B5EF4-FFF2-40B4-BE49-F238E27FC236}">
                <a16:creationId xmlns:a16="http://schemas.microsoft.com/office/drawing/2014/main" xmlns="" id="{6867BE85-04AA-49EA-A1A2-E4ED63E6C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100" y="2570576"/>
            <a:ext cx="4772025" cy="29527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08A2142D-6B9A-3D49-AA42-AE9DC0C01CFD}"/>
              </a:ext>
            </a:extLst>
          </p:cNvPr>
          <p:cNvSpPr txBox="1"/>
          <p:nvPr/>
        </p:nvSpPr>
        <p:spPr>
          <a:xfrm>
            <a:off x="4893022" y="5952759"/>
            <a:ext cx="480660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Atende à deliberações da XI CEAS</a:t>
            </a:r>
          </a:p>
          <a:p>
            <a:pPr algn="l"/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- Fortalecer a Vigilância </a:t>
            </a:r>
          </a:p>
        </p:txBody>
      </p:sp>
      <p:sp>
        <p:nvSpPr>
          <p:cNvPr id="41986" name="object 2">
            <a:extLst>
              <a:ext uri="{FF2B5EF4-FFF2-40B4-BE49-F238E27FC236}">
                <a16:creationId xmlns:a16="http://schemas.microsoft.com/office/drawing/2014/main" xmlns="" id="{12BC14EB-23C6-4F3E-B56C-FC6D0C6F1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6675" y="1223201"/>
            <a:ext cx="1790700" cy="18192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pic>
        <p:nvPicPr>
          <p:cNvPr id="3" name="Imagem 5" descr="SJDHDS 2019 ASSINATURA EMAIL.png">
            <a:extLst>
              <a:ext uri="{FF2B5EF4-FFF2-40B4-BE49-F238E27FC236}">
                <a16:creationId xmlns:a16="http://schemas.microsoft.com/office/drawing/2014/main" xmlns="" id="{716F09EF-C9FB-F44E-957C-F87E7F07C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0441" y="151902"/>
            <a:ext cx="2285132" cy="39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object 3">
            <a:extLst>
              <a:ext uri="{FF2B5EF4-FFF2-40B4-BE49-F238E27FC236}">
                <a16:creationId xmlns:a16="http://schemas.microsoft.com/office/drawing/2014/main" xmlns="" id="{5E055F29-1362-4A55-B1AD-F5B1B7AEA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0"/>
            <a:ext cx="2047875" cy="24384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graphicFrame>
        <p:nvGraphicFramePr>
          <p:cNvPr id="27" name="Gráfico 26">
            <a:extLst>
              <a:ext uri="{FF2B5EF4-FFF2-40B4-BE49-F238E27FC236}">
                <a16:creationId xmlns:a16="http://schemas.microsoft.com/office/drawing/2014/main" xmlns="" id="{2984D7F9-4365-48B9-BEDD-FF9A542DF36E}"/>
              </a:ext>
            </a:extLst>
          </p:cNvPr>
          <p:cNvGraphicFramePr>
            <a:graphicFrameLocks/>
          </p:cNvGraphicFramePr>
          <p:nvPr/>
        </p:nvGraphicFramePr>
        <p:xfrm>
          <a:off x="304800" y="1219200"/>
          <a:ext cx="9220199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object 4">
            <a:extLst>
              <a:ext uri="{FF2B5EF4-FFF2-40B4-BE49-F238E27FC236}">
                <a16:creationId xmlns:a16="http://schemas.microsoft.com/office/drawing/2014/main" xmlns="" id="{D23F3C72-E2A1-42CF-80E2-1E8942C43C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0400" y="152400"/>
            <a:ext cx="5638800" cy="752475"/>
          </a:xfrm>
        </p:spPr>
        <p:txBody>
          <a:bodyPr vert="horz" tIns="13335" rtlCol="0"/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4800" spc="-30">
                <a:solidFill>
                  <a:srgbClr val="FF0000"/>
                </a:solidFill>
              </a:rPr>
              <a:t>A</a:t>
            </a:r>
            <a:r>
              <a:rPr lang="pt-BR" sz="4800" spc="-30" dirty="0" err="1">
                <a:solidFill>
                  <a:srgbClr val="FF0000"/>
                </a:solidFill>
              </a:rPr>
              <a:t>poio</a:t>
            </a:r>
            <a:r>
              <a:rPr lang="pt-BR" sz="4800" spc="-30" dirty="0">
                <a:solidFill>
                  <a:srgbClr val="FF0000"/>
                </a:solidFill>
              </a:rPr>
              <a:t> Técnico</a:t>
            </a:r>
            <a:endParaRPr sz="4800"/>
          </a:p>
        </p:txBody>
      </p:sp>
      <p:pic>
        <p:nvPicPr>
          <p:cNvPr id="3" name="Imagem 5" descr="SJDHDS 2019 ASSINATURA EMAIL.png">
            <a:extLst>
              <a:ext uri="{FF2B5EF4-FFF2-40B4-BE49-F238E27FC236}">
                <a16:creationId xmlns:a16="http://schemas.microsoft.com/office/drawing/2014/main" xmlns="" id="{00283235-29DA-5440-8ADA-69C3E3FD3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867" y="6307989"/>
            <a:ext cx="2285132" cy="39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xmlns="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32447" y="2316480"/>
            <a:ext cx="371475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7" name="object 25">
            <a:extLst>
              <a:ext uri="{FF2B5EF4-FFF2-40B4-BE49-F238E27FC236}">
                <a16:creationId xmlns:a16="http://schemas.microsoft.com/office/drawing/2014/main" xmlns="" id="{75ED6344-D9D5-47EE-B771-733F6C52B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448" y="3214751"/>
            <a:ext cx="4448304" cy="33725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12700" eaLnBrk="0" hangingPunct="0">
              <a:tabLst>
                <a:tab pos="1384300" algn="l"/>
                <a:tab pos="399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1384300" algn="l"/>
                <a:tab pos="399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1384300" algn="l"/>
                <a:tab pos="399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1384300" algn="l"/>
                <a:tab pos="399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1384300" algn="l"/>
                <a:tab pos="399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4300" algn="l"/>
                <a:tab pos="399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4300" algn="l"/>
                <a:tab pos="399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4300" algn="l"/>
                <a:tab pos="399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4300" algn="l"/>
                <a:tab pos="399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algn="just" eaLnBrk="1" hangingPunct="1">
              <a:lnSpc>
                <a:spcPct val="90000"/>
              </a:lnSpc>
              <a:spcBef>
                <a:spcPts val="63"/>
              </a:spcBef>
            </a:pPr>
            <a:r>
              <a:rPr lang="pt-BR" altLang="en-US" sz="2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Ministramos 6 </a:t>
            </a: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Cursos</a:t>
            </a:r>
            <a:r>
              <a:rPr lang="pt-BR" altLang="en-US" sz="2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 em parceria com a UFBA e a UFRB </a:t>
            </a:r>
          </a:p>
          <a:p>
            <a:pPr marL="0" algn="just" eaLnBrk="1" hangingPunct="1">
              <a:lnSpc>
                <a:spcPct val="90000"/>
              </a:lnSpc>
              <a:spcBef>
                <a:spcPts val="63"/>
              </a:spcBef>
            </a:pPr>
            <a:endParaRPr lang="pt-BR" altLang="en-US" sz="2400" b="1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  <a:p>
            <a:pPr marL="0" algn="just" eaLnBrk="1" hangingPunct="1">
              <a:lnSpc>
                <a:spcPct val="90000"/>
              </a:lnSpc>
              <a:spcBef>
                <a:spcPts val="63"/>
              </a:spcBef>
            </a:pPr>
            <a:r>
              <a:rPr lang="pt-BR" altLang="en-US" sz="2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Melhoramos a execução financeira dos saldos evoluindo o investimento </a:t>
            </a:r>
          </a:p>
          <a:p>
            <a:pPr marL="0" algn="just" eaLnBrk="1" hangingPunct="1">
              <a:lnSpc>
                <a:spcPct val="90000"/>
              </a:lnSpc>
              <a:spcBef>
                <a:spcPts val="63"/>
              </a:spcBef>
            </a:pPr>
            <a:endParaRPr lang="pt-BR" altLang="en-US" sz="2400" b="1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  <a:p>
            <a:pPr marL="0" algn="just" eaLnBrk="1" hangingPunct="1">
              <a:lnSpc>
                <a:spcPct val="90000"/>
              </a:lnSpc>
              <a:spcBef>
                <a:spcPts val="63"/>
              </a:spcBef>
            </a:pPr>
            <a:r>
              <a:rPr lang="pt-BR" altLang="en-US" sz="2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De </a:t>
            </a:r>
            <a:r>
              <a:rPr lang="pt-BR" alt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R$ 2.220 milhões (em 2017) </a:t>
            </a:r>
          </a:p>
          <a:p>
            <a:pPr marL="0" algn="just" eaLnBrk="1" hangingPunct="1">
              <a:lnSpc>
                <a:spcPct val="90000"/>
              </a:lnSpc>
              <a:spcBef>
                <a:spcPts val="63"/>
              </a:spcBef>
            </a:pPr>
            <a:r>
              <a:rPr lang="pt-BR" alt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+mn-cs"/>
              </a:rPr>
              <a:t>Para </a:t>
            </a: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R$ 3.740 </a:t>
            </a: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milhões</a:t>
            </a: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pt-BR" altLang="en-US" sz="2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(2019)</a:t>
            </a:r>
            <a:endParaRPr lang="en-US" altLang="en-US" sz="2400" b="1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  <a:p>
            <a:pPr marL="0" algn="just" eaLnBrk="1" hangingPunct="1">
              <a:lnSpc>
                <a:spcPct val="90000"/>
              </a:lnSpc>
            </a:pPr>
            <a:endParaRPr lang="en-US" altLang="en-US" sz="2400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EFAAA22-2DFF-254A-B726-78C89FFB6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904"/>
          <a:stretch/>
        </p:blipFill>
        <p:spPr>
          <a:xfrm>
            <a:off x="4776564" y="10"/>
            <a:ext cx="5129435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4036" name="object 25">
            <a:extLst>
              <a:ext uri="{FF2B5EF4-FFF2-40B4-BE49-F238E27FC236}">
                <a16:creationId xmlns:a16="http://schemas.microsoft.com/office/drawing/2014/main" xmlns="" id="{29F31BC0-BD11-43CB-9F51-3978ECDC9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235" y="270664"/>
            <a:ext cx="4448303" cy="177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620" rIns="0" bIns="0">
            <a:spAutoFit/>
          </a:bodyPr>
          <a:lstStyle>
            <a:lvl1pPr marL="12700" eaLnBrk="0" hangingPunct="0">
              <a:tabLst>
                <a:tab pos="1384300" algn="l"/>
                <a:tab pos="399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1384300" algn="l"/>
                <a:tab pos="399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1384300" algn="l"/>
                <a:tab pos="399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1384300" algn="l"/>
                <a:tab pos="399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1384300" algn="l"/>
                <a:tab pos="399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4300" algn="l"/>
                <a:tab pos="399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4300" algn="l"/>
                <a:tab pos="399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4300" algn="l"/>
                <a:tab pos="399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4300" algn="l"/>
                <a:tab pos="399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1000"/>
              </a:lnSpc>
              <a:spcBef>
                <a:spcPts val="63"/>
              </a:spcBef>
            </a:pPr>
            <a:r>
              <a:rPr lang="pt-BR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...Até 2017 eram </a:t>
            </a:r>
            <a:r>
              <a:rPr lang="pt-BR" alt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2.603</a:t>
            </a:r>
            <a:r>
              <a:rPr lang="pt-BR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vagas ofertadas</a:t>
            </a:r>
          </a:p>
          <a:p>
            <a:pPr algn="just" eaLnBrk="1" hangingPunct="1">
              <a:lnSpc>
                <a:spcPct val="101000"/>
              </a:lnSpc>
              <a:spcBef>
                <a:spcPts val="63"/>
              </a:spcBef>
            </a:pPr>
            <a:r>
              <a:rPr lang="pt-BR" altLang="en-US" sz="2800" b="1" dirty="0">
                <a:solidFill>
                  <a:srgbClr val="00B050"/>
                </a:solidFill>
                <a:latin typeface="+mn-lt"/>
                <a:cs typeface="+mn-cs"/>
              </a:rPr>
              <a:t>chegamos</a:t>
            </a:r>
            <a:r>
              <a:rPr lang="en-US" altLang="en-US" sz="2800" b="1" dirty="0">
                <a:solidFill>
                  <a:srgbClr val="00B050"/>
                </a:solidFill>
                <a:latin typeface="+mn-lt"/>
                <a:cs typeface="+mn-cs"/>
              </a:rPr>
              <a:t> em 2019</a:t>
            </a:r>
            <a:r>
              <a:rPr lang="pt-BR" altLang="en-US" sz="2800" b="1" dirty="0">
                <a:solidFill>
                  <a:srgbClr val="00B050"/>
                </a:solidFill>
                <a:latin typeface="+mn-lt"/>
                <a:cs typeface="+mn-cs"/>
              </a:rPr>
              <a:t> com </a:t>
            </a:r>
            <a:r>
              <a:rPr lang="en-US" altLang="en-US" sz="3100" b="1" dirty="0">
                <a:solidFill>
                  <a:srgbClr val="00B050"/>
                </a:solidFill>
                <a:latin typeface="+mn-lt"/>
                <a:cs typeface="+mn-cs"/>
              </a:rPr>
              <a:t>4.868</a:t>
            </a:r>
            <a:endParaRPr lang="pt-BR" altLang="en-US" sz="31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6F8A50C7-C5CC-AB4E-9928-E0564152DEA9}"/>
              </a:ext>
            </a:extLst>
          </p:cNvPr>
          <p:cNvSpPr txBox="1"/>
          <p:nvPr/>
        </p:nvSpPr>
        <p:spPr>
          <a:xfrm>
            <a:off x="7341281" y="4734332"/>
            <a:ext cx="25002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FFFF00"/>
                </a:solidFill>
              </a:rPr>
              <a:t>E continua ... </a:t>
            </a:r>
          </a:p>
          <a:p>
            <a:pPr algn="ctr"/>
            <a:r>
              <a:rPr lang="pt-BR" sz="2200" b="1" dirty="0">
                <a:solidFill>
                  <a:srgbClr val="FFFF00"/>
                </a:solidFill>
              </a:rPr>
              <a:t>Em Dezembro serão cerca de 600 operadores do SUAS em capacitação </a:t>
            </a:r>
          </a:p>
        </p:txBody>
      </p:sp>
      <p:pic>
        <p:nvPicPr>
          <p:cNvPr id="2" name="Imagem 5" descr="SJDHDS 2019 ASSINATURA EMAIL.png">
            <a:extLst>
              <a:ext uri="{FF2B5EF4-FFF2-40B4-BE49-F238E27FC236}">
                <a16:creationId xmlns:a16="http://schemas.microsoft.com/office/drawing/2014/main" xmlns="" id="{D4452429-3C07-4349-827B-D882E8506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903" y="6388530"/>
            <a:ext cx="2285132" cy="39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/>
      <p:bldP spid="44036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ítulo 1">
            <a:extLst>
              <a:ext uri="{FF2B5EF4-FFF2-40B4-BE49-F238E27FC236}">
                <a16:creationId xmlns:a16="http://schemas.microsoft.com/office/drawing/2014/main" xmlns="" id="{B00A0949-673B-49D8-BDDE-A4636012A9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88963" y="161925"/>
            <a:ext cx="3132137" cy="1744663"/>
          </a:xfrm>
        </p:spPr>
        <p:txBody>
          <a:bodyPr vert="horz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BR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REDE SUAS BAHIA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69504D32-C584-4A7D-A3E1-FB0A18C76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6900" y="1939925"/>
            <a:ext cx="3133725" cy="4138613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Estadual de Informação do Sistema Único da Assistência Social – Rede SUAS Bahia</a:t>
            </a:r>
          </a:p>
          <a:p>
            <a:pPr algn="ctr">
              <a:defRPr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Portaria SJDHDS nº 177 de 2018</a:t>
            </a:r>
          </a:p>
          <a:p>
            <a:pPr algn="ctr">
              <a:defRPr/>
            </a:pPr>
            <a:endParaRPr lang="pt-BR" sz="105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t-BR" sz="19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SAEPE – em funcionamento</a:t>
            </a:r>
          </a:p>
          <a:p>
            <a:pPr algn="ctr">
              <a:defRPr/>
            </a:pPr>
            <a:r>
              <a:rPr lang="pt-BR" sz="19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SIACOF – em funcionamento</a:t>
            </a:r>
          </a:p>
          <a:p>
            <a:pPr algn="ctr">
              <a:defRPr/>
            </a:pPr>
            <a:r>
              <a:rPr lang="pt-BR" sz="1900" dirty="0">
                <a:solidFill>
                  <a:srgbClr val="FFC000"/>
                </a:solidFill>
              </a:rPr>
              <a:t>COLAB – </a:t>
            </a:r>
            <a:r>
              <a:rPr lang="pt-BR" dirty="0">
                <a:solidFill>
                  <a:srgbClr val="FFC000"/>
                </a:solidFill>
              </a:rPr>
              <a:t>aguardando homologação</a:t>
            </a:r>
            <a:endParaRPr lang="pt-BR" sz="1900" dirty="0">
              <a:solidFill>
                <a:srgbClr val="FFC000"/>
              </a:solidFill>
            </a:endParaRPr>
          </a:p>
          <a:p>
            <a:pPr algn="ctr">
              <a:defRPr/>
            </a:pPr>
            <a:r>
              <a:rPr lang="pt-BR" sz="1900" dirty="0">
                <a:solidFill>
                  <a:srgbClr val="FFC000"/>
                </a:solidFill>
              </a:rPr>
              <a:t>CAPACITA SUAS - inativo</a:t>
            </a:r>
          </a:p>
        </p:txBody>
      </p:sp>
      <p:pic>
        <p:nvPicPr>
          <p:cNvPr id="45060" name="Picture 2">
            <a:extLst>
              <a:ext uri="{FF2B5EF4-FFF2-40B4-BE49-F238E27FC236}">
                <a16:creationId xmlns:a16="http://schemas.microsoft.com/office/drawing/2014/main" xmlns="" id="{57F79FF4-D830-4C63-8F54-B9AAE5393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1" t="8073" r="6551" b="9998"/>
          <a:stretch>
            <a:fillRect/>
          </a:stretch>
        </p:blipFill>
        <p:spPr bwMode="auto">
          <a:xfrm>
            <a:off x="5132388" y="3378200"/>
            <a:ext cx="3946525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>
            <a:extLst>
              <a:ext uri="{FF2B5EF4-FFF2-40B4-BE49-F238E27FC236}">
                <a16:creationId xmlns:a16="http://schemas.microsoft.com/office/drawing/2014/main" xmlns="" id="{E86C0A0C-C044-4756-B11A-6E5642A51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03" b="8447"/>
          <a:stretch>
            <a:fillRect/>
          </a:stretch>
        </p:blipFill>
        <p:spPr bwMode="auto">
          <a:xfrm>
            <a:off x="5122863" y="379413"/>
            <a:ext cx="39370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Imagem 7" descr="SUAS.jpg">
            <a:extLst>
              <a:ext uri="{FF2B5EF4-FFF2-40B4-BE49-F238E27FC236}">
                <a16:creationId xmlns:a16="http://schemas.microsoft.com/office/drawing/2014/main" xmlns="" id="{2D36A486-297D-4A45-9613-FB0639B15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357938"/>
            <a:ext cx="10779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CBD8E3B-CF88-C949-AAAB-99E6D64080CA}"/>
              </a:ext>
            </a:extLst>
          </p:cNvPr>
          <p:cNvSpPr txBox="1"/>
          <p:nvPr/>
        </p:nvSpPr>
        <p:spPr>
          <a:xfrm>
            <a:off x="4783138" y="2453184"/>
            <a:ext cx="4806603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Atende à deliberações da XI CEAS – implantar Sistema integrado</a:t>
            </a:r>
          </a:p>
          <a:p>
            <a:pPr algn="l"/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- Fortalecer a Vigilância </a:t>
            </a:r>
          </a:p>
        </p:txBody>
      </p:sp>
      <p:pic>
        <p:nvPicPr>
          <p:cNvPr id="3" name="Imagem 5" descr="SJDHDS 2019 ASSINATURA EMAIL.png">
            <a:extLst>
              <a:ext uri="{FF2B5EF4-FFF2-40B4-BE49-F238E27FC236}">
                <a16:creationId xmlns:a16="http://schemas.microsoft.com/office/drawing/2014/main" xmlns="" id="{B103DDD5-B731-E944-BC75-B98F8DDED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5876" y="6392494"/>
            <a:ext cx="2285132" cy="39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55582B8C-C8CA-4F55-8558-8814D47733E2}"/>
              </a:ext>
            </a:extLst>
          </p:cNvPr>
          <p:cNvGraphicFramePr/>
          <p:nvPr/>
        </p:nvGraphicFramePr>
        <p:xfrm>
          <a:off x="2362200" y="990600"/>
          <a:ext cx="6596183" cy="5472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Título 1">
            <a:extLst>
              <a:ext uri="{FF2B5EF4-FFF2-40B4-BE49-F238E27FC236}">
                <a16:creationId xmlns:a16="http://schemas.microsoft.com/office/drawing/2014/main" xmlns="" id="{E9E30089-3C7E-41C0-B901-B644485931F0}"/>
              </a:ext>
            </a:extLst>
          </p:cNvPr>
          <p:cNvSpPr txBox="1">
            <a:spLocks/>
          </p:cNvSpPr>
          <p:nvPr/>
        </p:nvSpPr>
        <p:spPr bwMode="auto">
          <a:xfrm>
            <a:off x="4778375" y="268288"/>
            <a:ext cx="4359275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Ciclo de Funcionamento</a:t>
            </a:r>
          </a:p>
        </p:txBody>
      </p:sp>
      <p:sp>
        <p:nvSpPr>
          <p:cNvPr id="46084" name="Título 1">
            <a:extLst>
              <a:ext uri="{FF2B5EF4-FFF2-40B4-BE49-F238E27FC236}">
                <a16:creationId xmlns:a16="http://schemas.microsoft.com/office/drawing/2014/main" xmlns="" id="{9ACD17E4-FDBD-40E2-B1AF-8CDAE26B36B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08075" y="469900"/>
            <a:ext cx="2949575" cy="531813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pt-BR" altLang="en-US" sz="41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SIACOF </a:t>
            </a:r>
          </a:p>
        </p:txBody>
      </p:sp>
      <p:pic>
        <p:nvPicPr>
          <p:cNvPr id="46085" name="Imagem 8" descr="SUAS.jpg">
            <a:extLst>
              <a:ext uri="{FF2B5EF4-FFF2-40B4-BE49-F238E27FC236}">
                <a16:creationId xmlns:a16="http://schemas.microsoft.com/office/drawing/2014/main" xmlns="" id="{284395AF-C577-4CF9-A5F1-8F6D3D0DB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8075" y="5953125"/>
            <a:ext cx="1177925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ítulo 1">
            <a:extLst>
              <a:ext uri="{FF2B5EF4-FFF2-40B4-BE49-F238E27FC236}">
                <a16:creationId xmlns:a16="http://schemas.microsoft.com/office/drawing/2014/main" xmlns="" id="{E596409C-729D-4B87-8F3A-90ED83E7CDA6}"/>
              </a:ext>
            </a:extLst>
          </p:cNvPr>
          <p:cNvSpPr txBox="1">
            <a:spLocks/>
          </p:cNvSpPr>
          <p:nvPr/>
        </p:nvSpPr>
        <p:spPr bwMode="auto">
          <a:xfrm>
            <a:off x="1317625" y="365125"/>
            <a:ext cx="790733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altLang="en-US" sz="5400" b="1">
                <a:solidFill>
                  <a:schemeClr val="tx2"/>
                </a:solidFill>
                <a:latin typeface="Calibri" panose="020F0502020204030204" pitchFamily="34" charset="0"/>
              </a:rPr>
              <a:t>Perfis de Acesso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88B3073F-6FC9-4B39-8BAE-3A643B454115}"/>
              </a:ext>
            </a:extLst>
          </p:cNvPr>
          <p:cNvGraphicFramePr/>
          <p:nvPr/>
        </p:nvGraphicFramePr>
        <p:xfrm>
          <a:off x="1754853" y="1317524"/>
          <a:ext cx="6604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agem 14">
            <a:extLst>
              <a:ext uri="{FF2B5EF4-FFF2-40B4-BE49-F238E27FC236}">
                <a16:creationId xmlns:a16="http://schemas.microsoft.com/office/drawing/2014/main" xmlns="" id="{EFD8F3B9-4D0C-4D9A-8FBE-9790BD1D0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485" y="4239177"/>
            <a:ext cx="4344987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Imagem 13">
            <a:extLst>
              <a:ext uri="{FF2B5EF4-FFF2-40B4-BE49-F238E27FC236}">
                <a16:creationId xmlns:a16="http://schemas.microsoft.com/office/drawing/2014/main" xmlns="" id="{CD126399-9A5B-49DF-906B-9F37E08DB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588" y="1261511"/>
            <a:ext cx="2649537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ítulo 1">
            <a:extLst>
              <a:ext uri="{FF2B5EF4-FFF2-40B4-BE49-F238E27FC236}">
                <a16:creationId xmlns:a16="http://schemas.microsoft.com/office/drawing/2014/main" xmlns="" id="{0B90EE7C-207E-45F8-AD69-BD0B43774551}"/>
              </a:ext>
            </a:extLst>
          </p:cNvPr>
          <p:cNvSpPr txBox="1">
            <a:spLocks/>
          </p:cNvSpPr>
          <p:nvPr/>
        </p:nvSpPr>
        <p:spPr bwMode="auto">
          <a:xfrm>
            <a:off x="687387" y="62948"/>
            <a:ext cx="790733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altLang="en-US" sz="4400" b="1" dirty="0">
                <a:solidFill>
                  <a:srgbClr val="FF0000"/>
                </a:solidFill>
                <a:latin typeface="Calibri" panose="020F0502020204030204" pitchFamily="34" charset="0"/>
              </a:rPr>
              <a:t>Ferramentas funcionais </a:t>
            </a:r>
          </a:p>
        </p:txBody>
      </p:sp>
      <p:sp>
        <p:nvSpPr>
          <p:cNvPr id="48133" name="CaixaDeTexto 7">
            <a:extLst>
              <a:ext uri="{FF2B5EF4-FFF2-40B4-BE49-F238E27FC236}">
                <a16:creationId xmlns:a16="http://schemas.microsoft.com/office/drawing/2014/main" xmlns="" id="{270466DB-2A75-47FC-A773-B6E2A59DF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39211"/>
            <a:ext cx="2989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>
                <a:latin typeface="Corbel" panose="020B0503020204020204" pitchFamily="34" charset="0"/>
              </a:rPr>
              <a:t>Agente para Auxílio a dúvidas</a:t>
            </a:r>
          </a:p>
        </p:txBody>
      </p:sp>
      <p:pic>
        <p:nvPicPr>
          <p:cNvPr id="48134" name="Imagem 4">
            <a:extLst>
              <a:ext uri="{FF2B5EF4-FFF2-40B4-BE49-F238E27FC236}">
                <a16:creationId xmlns:a16="http://schemas.microsoft.com/office/drawing/2014/main" xmlns="" id="{3DD5E67E-820A-4FDF-A9CE-BAA456976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09098"/>
            <a:ext cx="278606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Imagem 6">
            <a:extLst>
              <a:ext uri="{FF2B5EF4-FFF2-40B4-BE49-F238E27FC236}">
                <a16:creationId xmlns:a16="http://schemas.microsoft.com/office/drawing/2014/main" xmlns="" id="{A4DC9DA0-9939-4C6B-899F-D9372653A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551" y="4117045"/>
            <a:ext cx="401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Imagem 10">
            <a:extLst>
              <a:ext uri="{FF2B5EF4-FFF2-40B4-BE49-F238E27FC236}">
                <a16:creationId xmlns:a16="http://schemas.microsoft.com/office/drawing/2014/main" xmlns="" id="{592ACFE5-D11A-46BE-913B-89A5AB979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2513" y="1475823"/>
            <a:ext cx="3692525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Imagem 8">
            <a:extLst>
              <a:ext uri="{FF2B5EF4-FFF2-40B4-BE49-F238E27FC236}">
                <a16:creationId xmlns:a16="http://schemas.microsoft.com/office/drawing/2014/main" xmlns="" id="{1CF9A3D8-E30E-4EA7-AF7A-0928ED9FFC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093236"/>
            <a:ext cx="103663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Imagem 9">
            <a:extLst>
              <a:ext uri="{FF2B5EF4-FFF2-40B4-BE49-F238E27FC236}">
                <a16:creationId xmlns:a16="http://schemas.microsoft.com/office/drawing/2014/main" xmlns="" id="{4A09268F-BED6-4BF5-A928-666D96FE99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1313" y="883686"/>
            <a:ext cx="449262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9" name="CaixaDeTexto 11">
            <a:extLst>
              <a:ext uri="{FF2B5EF4-FFF2-40B4-BE49-F238E27FC236}">
                <a16:creationId xmlns:a16="http://schemas.microsoft.com/office/drawing/2014/main" xmlns="" id="{5E703512-39A3-4AEE-9677-AA9B01624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6163" y="817011"/>
            <a:ext cx="2468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>
                <a:latin typeface="Corbel" panose="020B0503020204020204" pitchFamily="34" charset="0"/>
              </a:rPr>
              <a:t>Avisos sobre o SUAS BA</a:t>
            </a:r>
          </a:p>
        </p:txBody>
      </p:sp>
      <p:sp>
        <p:nvSpPr>
          <p:cNvPr id="48140" name="CaixaDeTexto 12">
            <a:extLst>
              <a:ext uri="{FF2B5EF4-FFF2-40B4-BE49-F238E27FC236}">
                <a16:creationId xmlns:a16="http://schemas.microsoft.com/office/drawing/2014/main" xmlns="" id="{A46192ED-4DA3-4921-B38F-4DC72848C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88" y="3842027"/>
            <a:ext cx="490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>
                <a:latin typeface="Corbel" panose="020B0503020204020204" pitchFamily="34" charset="0"/>
              </a:rPr>
              <a:t>Envio de mensagens para colaboradores do SUAS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2AF3555-75B6-814C-A3A5-9D0DB62538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1313" y="3941278"/>
            <a:ext cx="3846838" cy="24363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3">
            <a:extLst>
              <a:ext uri="{FF2B5EF4-FFF2-40B4-BE49-F238E27FC236}">
                <a16:creationId xmlns:a16="http://schemas.microsoft.com/office/drawing/2014/main" xmlns="" id="{3291774A-4D54-904A-9CAE-F6110A6D5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9983" y="1150792"/>
            <a:ext cx="5604013" cy="455641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47FDFE60-556D-6541-8C65-4C645404957C}"/>
              </a:ext>
            </a:extLst>
          </p:cNvPr>
          <p:cNvSpPr txBox="1"/>
          <p:nvPr/>
        </p:nvSpPr>
        <p:spPr>
          <a:xfrm>
            <a:off x="2419902" y="5351241"/>
            <a:ext cx="506619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altLang="en-US" sz="6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B</a:t>
            </a:r>
            <a:r>
              <a:rPr lang="pt-BR" altLang="en-US" sz="68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pt-BR" altLang="en-US" sz="6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pt-BR" altLang="en-US" sz="68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pt-BR" altLang="en-US" sz="6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pt-BR" sz="68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65864156-25F6-DB4D-A35C-0AD7A08D14BA}"/>
              </a:ext>
            </a:extLst>
          </p:cNvPr>
          <p:cNvSpPr txBox="1"/>
          <p:nvPr/>
        </p:nvSpPr>
        <p:spPr>
          <a:xfrm>
            <a:off x="1195456" y="332585"/>
            <a:ext cx="6919292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7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Como está o</a:t>
            </a:r>
          </a:p>
        </p:txBody>
      </p:sp>
      <p:pic>
        <p:nvPicPr>
          <p:cNvPr id="9" name="Gráfico 9" descr="Ponto de interrogação">
            <a:extLst>
              <a:ext uri="{FF2B5EF4-FFF2-40B4-BE49-F238E27FC236}">
                <a16:creationId xmlns:a16="http://schemas.microsoft.com/office/drawing/2014/main" xmlns="" id="{7BA7111B-FEE0-1B43-91F2-6FC1638F0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55640" y="4491014"/>
            <a:ext cx="3518215" cy="1999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5B99235F-2D5B-384B-9A93-3472621DD4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3996" y="0"/>
            <a:ext cx="2080977" cy="978058"/>
          </a:xfrm>
          <a:prstGeom prst="rect">
            <a:avLst/>
          </a:prstGeom>
        </p:spPr>
      </p:pic>
      <p:pic>
        <p:nvPicPr>
          <p:cNvPr id="2" name="Imagem 5" descr="SJDHDS 2019 ASSINATURA EMAIL.png">
            <a:extLst>
              <a:ext uri="{FF2B5EF4-FFF2-40B4-BE49-F238E27FC236}">
                <a16:creationId xmlns:a16="http://schemas.microsoft.com/office/drawing/2014/main" xmlns="" id="{43CF017C-54A4-A445-813B-A2FB383F92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45" y="6317082"/>
            <a:ext cx="3108739" cy="54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784553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ítulo 1">
            <a:extLst>
              <a:ext uri="{FF2B5EF4-FFF2-40B4-BE49-F238E27FC236}">
                <a16:creationId xmlns:a16="http://schemas.microsoft.com/office/drawing/2014/main" xmlns="" id="{8A9F381B-A346-4B95-B3F2-13D7D0D72DB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5138" y="214313"/>
            <a:ext cx="8915400" cy="1143000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pt-BR" altLang="en-US" sz="32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SIACOF </a:t>
            </a:r>
            <a:br>
              <a:rPr lang="pt-BR" altLang="en-US" sz="32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altLang="en-US" sz="32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Acompanhamento Físico</a:t>
            </a:r>
          </a:p>
        </p:txBody>
      </p:sp>
      <p:pic>
        <p:nvPicPr>
          <p:cNvPr id="50179" name="Imagem 6" descr="SUAS.jpg">
            <a:extLst>
              <a:ext uri="{FF2B5EF4-FFF2-40B4-BE49-F238E27FC236}">
                <a16:creationId xmlns:a16="http://schemas.microsoft.com/office/drawing/2014/main" xmlns="" id="{287C4EC1-1978-4C2C-9424-7AD483552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88" y="6259513"/>
            <a:ext cx="1177925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2">
            <a:extLst>
              <a:ext uri="{FF2B5EF4-FFF2-40B4-BE49-F238E27FC236}">
                <a16:creationId xmlns:a16="http://schemas.microsoft.com/office/drawing/2014/main" xmlns="" id="{47AAFF79-29A9-4CAF-8352-A475AB64F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92" t="7442" r="1550" b="4916"/>
          <a:stretch>
            <a:fillRect/>
          </a:stretch>
        </p:blipFill>
        <p:spPr bwMode="auto">
          <a:xfrm>
            <a:off x="760413" y="1265238"/>
            <a:ext cx="3890962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3">
            <a:extLst>
              <a:ext uri="{FF2B5EF4-FFF2-40B4-BE49-F238E27FC236}">
                <a16:creationId xmlns:a16="http://schemas.microsoft.com/office/drawing/2014/main" xmlns="" id="{E9C244DB-02DC-4E79-B812-A4DD1F2EF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067" t="8672" r="37572" b="28323"/>
          <a:stretch>
            <a:fillRect/>
          </a:stretch>
        </p:blipFill>
        <p:spPr bwMode="auto">
          <a:xfrm>
            <a:off x="4151313" y="1741488"/>
            <a:ext cx="2228850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tângulo 13">
            <a:extLst>
              <a:ext uri="{FF2B5EF4-FFF2-40B4-BE49-F238E27FC236}">
                <a16:creationId xmlns:a16="http://schemas.microsoft.com/office/drawing/2014/main" xmlns="" id="{56108F69-C473-443D-9349-545DF4DB7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038" y="3227388"/>
            <a:ext cx="3173412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en-US">
                <a:solidFill>
                  <a:srgbClr val="000000"/>
                </a:solidFill>
              </a:rPr>
              <a:t>O Acompanhamento Físico é uma medida de aferição das metas definidas no planejamento anual da oferta de serviços e provimento de benefícios socioassistenciais.</a:t>
            </a:r>
          </a:p>
          <a:p>
            <a:pPr algn="just" eaLnBrk="1" hangingPunct="1"/>
            <a:endParaRPr lang="pt-BR" altLang="en-US">
              <a:solidFill>
                <a:srgbClr val="000000"/>
              </a:solidFill>
            </a:endParaRPr>
          </a:p>
          <a:p>
            <a:pPr algn="just" eaLnBrk="1" hangingPunct="1"/>
            <a:r>
              <a:rPr lang="pt-BR" altLang="en-US">
                <a:solidFill>
                  <a:srgbClr val="000000"/>
                </a:solidFill>
              </a:rPr>
              <a:t>O instrumento então vigente visava aferir o volume de atendimentos efetuados para cada ação realizada com apoio financeiro do Estado.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ta em Curva para a Esquerda 6">
            <a:hlinkClick r:id="rId2" action="ppaction://hlinksldjump"/>
            <a:extLst>
              <a:ext uri="{FF2B5EF4-FFF2-40B4-BE49-F238E27FC236}">
                <a16:creationId xmlns:a16="http://schemas.microsoft.com/office/drawing/2014/main" xmlns="" id="{F45C8213-8677-444E-928F-8976D31E1F68}"/>
              </a:ext>
            </a:extLst>
          </p:cNvPr>
          <p:cNvSpPr/>
          <p:nvPr/>
        </p:nvSpPr>
        <p:spPr>
          <a:xfrm>
            <a:off x="168275" y="6037263"/>
            <a:ext cx="439738" cy="520700"/>
          </a:xfrm>
          <a:prstGeom prst="curvedLeftArrow">
            <a:avLst>
              <a:gd name="adj1" fmla="val 2883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8571076-8C8C-4295-A9F8-16852E38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92" y="605642"/>
            <a:ext cx="8484712" cy="56919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5DE29748-332F-4C73-A147-D460A12522BE}"/>
              </a:ext>
            </a:extLst>
          </p:cNvPr>
          <p:cNvSpPr txBox="1">
            <a:spLocks/>
          </p:cNvSpPr>
          <p:nvPr/>
        </p:nvSpPr>
        <p:spPr>
          <a:xfrm>
            <a:off x="5456238" y="6224588"/>
            <a:ext cx="4449762" cy="33337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dirty="0" err="1">
                <a:solidFill>
                  <a:schemeClr val="tx1"/>
                </a:solidFill>
              </a:rPr>
              <a:t>Gerênciamento</a:t>
            </a:r>
            <a:r>
              <a:rPr lang="pt-BR" sz="1800" dirty="0">
                <a:solidFill>
                  <a:schemeClr val="tx1"/>
                </a:solidFill>
              </a:rPr>
              <a:t> de Preenchimento de </a:t>
            </a:r>
            <a:r>
              <a:rPr lang="pt-BR" sz="1800" dirty="0" err="1">
                <a:solidFill>
                  <a:schemeClr val="tx1"/>
                </a:solidFill>
              </a:rPr>
              <a:t>RAFs</a:t>
            </a:r>
            <a:r>
              <a:rPr lang="pt-BR" sz="1800" dirty="0">
                <a:solidFill>
                  <a:schemeClr val="tx1"/>
                </a:solidFill>
              </a:rPr>
              <a:t>...</a:t>
            </a:r>
          </a:p>
        </p:txBody>
      </p:sp>
    </p:spTree>
  </p:cSld>
  <p:clrMapOvr>
    <a:masterClrMapping/>
  </p:clrMapOvr>
  <p:transition spd="slow"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0006ED8-CA2B-ED49-8C7D-6CF72E837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6" y="4193361"/>
            <a:ext cx="4089397" cy="2664639"/>
          </a:xfrm>
          <a:prstGeom prst="rect">
            <a:avLst/>
          </a:prstGeom>
        </p:spPr>
      </p:pic>
      <p:sp>
        <p:nvSpPr>
          <p:cNvPr id="21" name="object 21">
            <a:extLst>
              <a:ext uri="{FF2B5EF4-FFF2-40B4-BE49-F238E27FC236}">
                <a16:creationId xmlns:a16="http://schemas.microsoft.com/office/drawing/2014/main" xmlns="" id="{37AD6980-63D5-4267-BCDD-E5FCF1433382}"/>
              </a:ext>
            </a:extLst>
          </p:cNvPr>
          <p:cNvSpPr txBox="1"/>
          <p:nvPr/>
        </p:nvSpPr>
        <p:spPr>
          <a:xfrm>
            <a:off x="152400" y="95804"/>
            <a:ext cx="4800600" cy="93679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algn="ctr" fontAlgn="auto">
              <a:spcBef>
                <a:spcPts val="105"/>
              </a:spcBef>
              <a:spcAft>
                <a:spcPts val="0"/>
              </a:spcAft>
              <a:defRPr/>
            </a:pPr>
            <a:r>
              <a:rPr lang="pt-BR" sz="6000" b="1" spc="10" dirty="0">
                <a:solidFill>
                  <a:srgbClr val="00AF50"/>
                </a:solidFill>
                <a:latin typeface="Berlin Sans FB Demi"/>
                <a:cs typeface="Berlin Sans FB Demi"/>
              </a:rPr>
              <a:t>DESAFIOS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17751C49-7A55-7B4C-9CF5-0623C975B4C4}"/>
              </a:ext>
            </a:extLst>
          </p:cNvPr>
          <p:cNvSpPr txBox="1"/>
          <p:nvPr/>
        </p:nvSpPr>
        <p:spPr>
          <a:xfrm>
            <a:off x="152400" y="1120676"/>
            <a:ext cx="92345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pt-BR" sz="2200" b="1" dirty="0">
                <a:solidFill>
                  <a:srgbClr val="FF0000"/>
                </a:solidFill>
              </a:rPr>
              <a:t>O Cofinanciamento Estadual – execução financeira equivalente ao orçamento no exercício;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pt-BR" sz="2200" b="1" dirty="0">
                <a:solidFill>
                  <a:srgbClr val="FF0000"/>
                </a:solidFill>
              </a:rPr>
              <a:t>Monitoramento/acompanhamento “in logo”;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pt-BR" sz="2200" b="1" dirty="0">
                <a:solidFill>
                  <a:srgbClr val="FF0000"/>
                </a:solidFill>
              </a:rPr>
              <a:t>Recursos humanos –quantidade;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pt-BR" sz="2200" b="1" dirty="0">
                <a:solidFill>
                  <a:srgbClr val="FF0000"/>
                </a:solidFill>
              </a:rPr>
              <a:t>Cofinanciamento federal em atraso </a:t>
            </a:r>
          </a:p>
          <a:p>
            <a:pPr algn="just"/>
            <a:endParaRPr lang="pt-BR" sz="2200" b="1" dirty="0">
              <a:solidFill>
                <a:srgbClr val="FF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2F552CD3-EA32-7D42-9FE2-9285CA0375DB}"/>
              </a:ext>
            </a:extLst>
          </p:cNvPr>
          <p:cNvSpPr txBox="1"/>
          <p:nvPr/>
        </p:nvSpPr>
        <p:spPr>
          <a:xfrm>
            <a:off x="2567610" y="3118683"/>
            <a:ext cx="697616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100" b="1" dirty="0">
                <a:solidFill>
                  <a:srgbClr val="00B050"/>
                </a:solidFill>
              </a:rPr>
              <a:t>Concurso público – em expectativa no planejamento estratégico SJDHDS/atendimento à deliberação XICEAS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F1C7DE34-5D9D-D242-9311-9D6C15B170CC}"/>
              </a:ext>
            </a:extLst>
          </p:cNvPr>
          <p:cNvSpPr txBox="1"/>
          <p:nvPr/>
        </p:nvSpPr>
        <p:spPr>
          <a:xfrm>
            <a:off x="4147363" y="4767050"/>
            <a:ext cx="52395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pt-BR" b="1" dirty="0">
                <a:solidFill>
                  <a:schemeClr val="accent2">
                    <a:lumMod val="50000"/>
                  </a:schemeClr>
                </a:solidFill>
              </a:rPr>
              <a:t>Fragilidade na legislação do SUAS diante de uma gestão antidemocrática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pt-BR" b="1" dirty="0">
                <a:solidFill>
                  <a:schemeClr val="accent2">
                    <a:lumMod val="50000"/>
                  </a:schemeClr>
                </a:solidFill>
              </a:rPr>
              <a:t>Ameaças a participação social e ao exercício do controle social</a:t>
            </a:r>
          </a:p>
        </p:txBody>
      </p:sp>
      <p:pic>
        <p:nvPicPr>
          <p:cNvPr id="2" name="Imagem 5" descr="SJDHDS 2019 ASSINATURA EMAIL.png">
            <a:extLst>
              <a:ext uri="{FF2B5EF4-FFF2-40B4-BE49-F238E27FC236}">
                <a16:creationId xmlns:a16="http://schemas.microsoft.com/office/drawing/2014/main" xmlns="" id="{DF4D5DA9-5133-8146-A80F-56602B376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0441" y="151902"/>
            <a:ext cx="2285132" cy="39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DAF2186-6E4A-FF47-BCFD-6AA4C5223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59" r="27592" b="1311"/>
          <a:stretch/>
        </p:blipFill>
        <p:spPr>
          <a:xfrm>
            <a:off x="0" y="0"/>
            <a:ext cx="3616739" cy="477630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7EBFAAEB-9807-A64D-BE3C-5E66275F4CC4}"/>
              </a:ext>
            </a:extLst>
          </p:cNvPr>
          <p:cNvSpPr txBox="1"/>
          <p:nvPr/>
        </p:nvSpPr>
        <p:spPr>
          <a:xfrm>
            <a:off x="2479263" y="281609"/>
            <a:ext cx="63003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800" b="1" dirty="0">
                <a:solidFill>
                  <a:schemeClr val="accent6">
                    <a:lumMod val="75000"/>
                  </a:schemeClr>
                </a:solidFill>
              </a:rPr>
              <a:t>Lei do SUAS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2ACC7A9-824E-3B44-83BA-0B63F4485D84}"/>
              </a:ext>
            </a:extLst>
          </p:cNvPr>
          <p:cNvSpPr txBox="1"/>
          <p:nvPr/>
        </p:nvSpPr>
        <p:spPr>
          <a:xfrm>
            <a:off x="2990024" y="3082141"/>
            <a:ext cx="65984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pt-BR" sz="3200" dirty="0"/>
              <a:t>Em revisão solicitada pela PGE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pt-BR" sz="3200" dirty="0"/>
              <a:t>Ampliação do Conselho Estadual – prevista e atendendo à deliberação da XI CEAS 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pt-BR" sz="3200" dirty="0"/>
              <a:t>Deliberação atendida parcialmente </a:t>
            </a:r>
          </a:p>
        </p:txBody>
      </p:sp>
    </p:spTree>
    <p:extLst>
      <p:ext uri="{BB962C8B-B14F-4D97-AF65-F5344CB8AC3E}">
        <p14:creationId xmlns:p14="http://schemas.microsoft.com/office/powerpoint/2010/main" xmlns="" val="26806996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aixaDeTexto 5">
            <a:extLst>
              <a:ext uri="{FF2B5EF4-FFF2-40B4-BE49-F238E27FC236}">
                <a16:creationId xmlns:a16="http://schemas.microsoft.com/office/drawing/2014/main" xmlns="" id="{02564C1F-75A4-4D1B-AEC3-9B8414CEC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1163638"/>
            <a:ext cx="4333875" cy="55864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900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+mn-lt"/>
                <a:cs typeface="+mn-cs"/>
              </a:rPr>
              <a:t>Carlos Martins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Secretário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+mn-lt"/>
                <a:cs typeface="+mn-cs"/>
              </a:rPr>
              <a:t>Leísa Sousa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Superintendente de Assistência Social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+mn-lt"/>
              </a:rPr>
              <a:t>Aline Araújo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Superintendente de Assistência Social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</a:t>
            </a:r>
            <a:r>
              <a:rPr lang="pt-BR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em exercício</a:t>
            </a: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</a:rPr>
              <a:t>Lucas Duarte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Coordenador do Fundo Estadual de Assistência Social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+mn-lt"/>
                <a:cs typeface="+mn-cs"/>
              </a:rPr>
              <a:t>Glória  Pimentel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Vice-Presidente CEAS</a:t>
            </a:r>
          </a:p>
        </p:txBody>
      </p:sp>
      <p:sp>
        <p:nvSpPr>
          <p:cNvPr id="54275" name="Espaço Reservado para Conteúdo 3">
            <a:extLst>
              <a:ext uri="{FF2B5EF4-FFF2-40B4-BE49-F238E27FC236}">
                <a16:creationId xmlns:a16="http://schemas.microsoft.com/office/drawing/2014/main" xmlns="" id="{272B9393-D40B-4F77-AD38-5E047087C1D4}"/>
              </a:ext>
            </a:extLst>
          </p:cNvPr>
          <p:cNvSpPr txBox="1">
            <a:spLocks/>
          </p:cNvSpPr>
          <p:nvPr/>
        </p:nvSpPr>
        <p:spPr bwMode="auto">
          <a:xfrm>
            <a:off x="301625" y="1228725"/>
            <a:ext cx="44116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25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pt-BR" altLang="en-US" sz="2800">
              <a:latin typeface="Times New Roman" panose="02020603050405020304" pitchFamily="18" charset="0"/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xmlns="" id="{E600E0ED-DF95-4DA1-BC41-4D819238F84A}"/>
              </a:ext>
            </a:extLst>
          </p:cNvPr>
          <p:cNvGraphicFramePr>
            <a:graphicFrameLocks noGrp="1"/>
          </p:cNvGraphicFramePr>
          <p:nvPr/>
        </p:nvGraphicFramePr>
        <p:xfrm>
          <a:off x="4937125" y="2143125"/>
          <a:ext cx="434975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5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922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000" dirty="0">
                          <a:solidFill>
                            <a:srgbClr val="FF0000"/>
                          </a:solidFill>
                        </a:rPr>
                        <a:t>ÁREA</a:t>
                      </a:r>
                      <a:r>
                        <a:rPr lang="pt-BR" sz="20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pt-BR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9069" marR="9906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rgbClr val="FF0000"/>
                          </a:solidFill>
                        </a:rPr>
                        <a:t>Referências</a:t>
                      </a:r>
                      <a:r>
                        <a:rPr lang="pt-BR" sz="20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pt-BR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9069" marR="9906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tabLst>
                          <a:tab pos="2774950" algn="l"/>
                        </a:tabLst>
                      </a:pPr>
                      <a:endParaRPr lang="pt-BR" sz="24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>
                        <a:tabLst>
                          <a:tab pos="2774950" algn="l"/>
                        </a:tabLst>
                      </a:pPr>
                      <a:r>
                        <a:rPr lang="pt-BR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NSAS</a:t>
                      </a:r>
                    </a:p>
                  </a:txBody>
                  <a:tcPr marL="99069" marR="9906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aseline="0" dirty="0" err="1">
                          <a:solidFill>
                            <a:schemeClr val="tx1"/>
                          </a:solidFill>
                        </a:rPr>
                        <a:t>Thaíse</a:t>
                      </a:r>
                      <a:r>
                        <a:rPr lang="pt-BR" sz="2400" baseline="0" dirty="0">
                          <a:solidFill>
                            <a:schemeClr val="tx1"/>
                          </a:solidFill>
                        </a:rPr>
                        <a:t> Viana</a:t>
                      </a:r>
                    </a:p>
                    <a:p>
                      <a:pPr algn="ctr"/>
                      <a:r>
                        <a:rPr lang="pt-BR" sz="2400" baseline="0" dirty="0">
                          <a:solidFill>
                            <a:schemeClr val="tx1"/>
                          </a:solidFill>
                        </a:rPr>
                        <a:t>Marcus Tanan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 marL="99069" marR="9906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CGES</a:t>
                      </a:r>
                    </a:p>
                  </a:txBody>
                  <a:tcPr marL="99069" marR="9906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Gabriele </a:t>
                      </a:r>
                      <a:r>
                        <a:rPr lang="pt-BR" sz="2400" dirty="0" err="1">
                          <a:solidFill>
                            <a:schemeClr val="tx1"/>
                          </a:solidFill>
                        </a:rPr>
                        <a:t>Dultra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 marL="99069" marR="9906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CEPBF</a:t>
                      </a:r>
                    </a:p>
                  </a:txBody>
                  <a:tcPr marL="99069" marR="9906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aseline="0" dirty="0" err="1">
                          <a:solidFill>
                            <a:schemeClr val="tx1"/>
                          </a:solidFill>
                        </a:rPr>
                        <a:t>Jaimilton</a:t>
                      </a:r>
                      <a:r>
                        <a:rPr lang="pt-BR" sz="2400" baseline="0" dirty="0">
                          <a:solidFill>
                            <a:schemeClr val="tx1"/>
                          </a:solidFill>
                        </a:rPr>
                        <a:t> Fernandes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 marL="99069" marR="9906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CPSB</a:t>
                      </a:r>
                    </a:p>
                  </a:txBody>
                  <a:tcPr marL="99069" marR="9906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Maurício </a:t>
                      </a:r>
                      <a:r>
                        <a:rPr lang="pt-BR" sz="2400" dirty="0" err="1">
                          <a:solidFill>
                            <a:schemeClr val="tx1"/>
                          </a:solidFill>
                        </a:rPr>
                        <a:t>Bodnachuk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 marL="99069" marR="9906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CPSE</a:t>
                      </a:r>
                    </a:p>
                  </a:txBody>
                  <a:tcPr marL="99069" marR="9906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Márcia Santos</a:t>
                      </a:r>
                    </a:p>
                  </a:txBody>
                  <a:tcPr marL="99069" marR="9906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9991F378-76B6-4F08-B1A5-272AF5B5F2F5}"/>
              </a:ext>
            </a:extLst>
          </p:cNvPr>
          <p:cNvSpPr/>
          <p:nvPr/>
        </p:nvSpPr>
        <p:spPr>
          <a:xfrm>
            <a:off x="5184775" y="1571625"/>
            <a:ext cx="37147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5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Equipe SAS</a:t>
            </a:r>
          </a:p>
        </p:txBody>
      </p:sp>
      <p:pic>
        <p:nvPicPr>
          <p:cNvPr id="54290" name="Imagem 7" descr="SJDHDS 2019 ASSINATURA EMAIL.png">
            <a:extLst>
              <a:ext uri="{FF2B5EF4-FFF2-40B4-BE49-F238E27FC236}">
                <a16:creationId xmlns:a16="http://schemas.microsoft.com/office/drawing/2014/main" xmlns="" id="{1169C80B-1A8C-48A0-9C5D-D6C627C3B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7088" y="274638"/>
            <a:ext cx="622141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1" name="Imagem 9" descr="SUAS.jpg">
            <a:extLst>
              <a:ext uri="{FF2B5EF4-FFF2-40B4-BE49-F238E27FC236}">
                <a16:creationId xmlns:a16="http://schemas.microsoft.com/office/drawing/2014/main" xmlns="" id="{04FF1686-CF39-4993-922E-14BA6CCDD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4063" y="5949950"/>
            <a:ext cx="153828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E91A07C-99B9-0B4F-B477-3E4A31D1F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46208" b="-5393"/>
          <a:stretch/>
        </p:blipFill>
        <p:spPr>
          <a:xfrm>
            <a:off x="3628099" y="2387838"/>
            <a:ext cx="3203658" cy="3425347"/>
          </a:xfrm>
          <a:prstGeom prst="rect">
            <a:avLst/>
          </a:prstGeom>
        </p:spPr>
      </p:pic>
      <p:sp>
        <p:nvSpPr>
          <p:cNvPr id="15" name="object 14">
            <a:extLst>
              <a:ext uri="{FF2B5EF4-FFF2-40B4-BE49-F238E27FC236}">
                <a16:creationId xmlns:a16="http://schemas.microsoft.com/office/drawing/2014/main" xmlns="" id="{332C548C-96ED-5744-98EE-E23EF5C39F59}"/>
              </a:ext>
            </a:extLst>
          </p:cNvPr>
          <p:cNvSpPr txBox="1"/>
          <p:nvPr/>
        </p:nvSpPr>
        <p:spPr>
          <a:xfrm>
            <a:off x="3235417" y="1759359"/>
            <a:ext cx="3989023" cy="752129"/>
          </a:xfrm>
          <a:prstGeom prst="rect">
            <a:avLst/>
          </a:prstGeom>
          <a:solidFill>
            <a:srgbClr val="00B050"/>
          </a:solidFill>
        </p:spPr>
        <p:txBody>
          <a:bodyPr wrap="square" lIns="0" tIns="13335" rIns="0" bIns="0" anchor="ctr">
            <a:spAutoFit/>
          </a:bodyPr>
          <a:lstStyle/>
          <a:p>
            <a:pPr marL="12700" algn="ctr" fontAlgn="auto">
              <a:spcBef>
                <a:spcPts val="105"/>
              </a:spcBef>
              <a:spcAft>
                <a:spcPts val="0"/>
              </a:spcAft>
              <a:defRPr/>
            </a:pPr>
            <a:r>
              <a:rPr sz="2750" b="1" spc="10" dirty="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750" b="1" spc="-5" dirty="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750" b="1" spc="-20" dirty="0">
                <a:solidFill>
                  <a:schemeClr val="bg1"/>
                </a:solidFill>
                <a:latin typeface="Calibri"/>
                <a:cs typeface="Calibri"/>
              </a:rPr>
              <a:t>Assistência</a:t>
            </a:r>
            <a:r>
              <a:rPr sz="2750" b="1" spc="34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750" b="1" spc="10" dirty="0">
                <a:solidFill>
                  <a:schemeClr val="bg1"/>
                </a:solidFill>
                <a:latin typeface="Calibri"/>
                <a:cs typeface="Calibri"/>
              </a:rPr>
              <a:t>Social</a:t>
            </a:r>
            <a:r>
              <a:rPr sz="4800" b="1" spc="10" dirty="0">
                <a:solidFill>
                  <a:srgbClr val="FF0000"/>
                </a:solidFill>
                <a:latin typeface="Calibri"/>
                <a:cs typeface="Calibri"/>
              </a:rPr>
              <a:t>!</a:t>
            </a:r>
            <a:endParaRPr sz="48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xmlns="" id="{B114283B-B5A9-8C42-8571-F69DB6B23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3240" y="244231"/>
            <a:ext cx="7193529" cy="753785"/>
          </a:xfrm>
          <a:custGeom>
            <a:avLst/>
            <a:gdLst>
              <a:gd name="T0" fmla="*/ 0 w 7362825"/>
              <a:gd name="T1" fmla="*/ 0 h 771525"/>
              <a:gd name="T2" fmla="*/ 7362825 w 7362825"/>
              <a:gd name="T3" fmla="*/ 771525 h 771525"/>
            </a:gdLst>
            <a:ahLst/>
            <a:cxnLst/>
            <a:rect l="T0" t="T1" r="T2" b="T3"/>
            <a:pathLst>
              <a:path w="7362825" h="771525">
                <a:moveTo>
                  <a:pt x="0" y="771525"/>
                </a:moveTo>
                <a:lnTo>
                  <a:pt x="7362825" y="771525"/>
                </a:lnTo>
                <a:lnTo>
                  <a:pt x="7362825" y="0"/>
                </a:lnTo>
                <a:lnTo>
                  <a:pt x="0" y="0"/>
                </a:lnTo>
                <a:lnTo>
                  <a:pt x="0" y="771525"/>
                </a:lnTo>
                <a:close/>
              </a:path>
            </a:pathLst>
          </a:custGeom>
          <a:solidFill>
            <a:srgbClr val="4F81B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900" b="1" dirty="0">
                <a:solidFill>
                  <a:schemeClr val="bg1"/>
                </a:solidFill>
                <a:latin typeface="Calibri" panose="020F0502020204030204" pitchFamily="34" charset="0"/>
              </a:rPr>
              <a:t>É o maior programa </a:t>
            </a:r>
            <a:endParaRPr lang="en-US" altLang="en-US" sz="4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xmlns="" id="{07957D50-DDFD-D741-88ED-37EF31FA1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318" y="998016"/>
            <a:ext cx="5791200" cy="1000125"/>
          </a:xfrm>
          <a:custGeom>
            <a:avLst/>
            <a:gdLst>
              <a:gd name="T0" fmla="*/ 0 w 5791200"/>
              <a:gd name="T1" fmla="*/ 0 h 1000125"/>
              <a:gd name="T2" fmla="*/ 5791200 w 5791200"/>
              <a:gd name="T3" fmla="*/ 1000125 h 1000125"/>
            </a:gdLst>
            <a:ahLst/>
            <a:cxnLst/>
            <a:rect l="T0" t="T1" r="T2" b="T3"/>
            <a:pathLst>
              <a:path w="5791200" h="1000125">
                <a:moveTo>
                  <a:pt x="0" y="1000125"/>
                </a:moveTo>
                <a:lnTo>
                  <a:pt x="5791200" y="1000125"/>
                </a:lnTo>
                <a:lnTo>
                  <a:pt x="5791200" y="0"/>
                </a:lnTo>
                <a:lnTo>
                  <a:pt x="0" y="0"/>
                </a:lnTo>
                <a:lnTo>
                  <a:pt x="0" y="1000125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3900" b="1" dirty="0">
                <a:solidFill>
                  <a:schemeClr val="bg1"/>
                </a:solidFill>
                <a:latin typeface="Calibri" panose="020F0502020204030204" pitchFamily="34" charset="0"/>
              </a:rPr>
              <a:t>De transferência direta de renda do mundo </a:t>
            </a:r>
            <a:endParaRPr lang="en-US" altLang="en-US" sz="3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xmlns="" id="{65A3FF9D-C68B-084B-9BE1-C4BC110C0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918" y="5624388"/>
            <a:ext cx="7545526" cy="89793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0795" rIns="0" bIns="0">
            <a:spAutoFit/>
          </a:bodyPr>
          <a:lstStyle>
            <a:lvl1pPr marL="6397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1000"/>
              </a:lnSpc>
              <a:spcBef>
                <a:spcPts val="88"/>
              </a:spcBef>
            </a:pPr>
            <a:r>
              <a:rPr lang="pt-BR" altLang="en-US" sz="2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Promove reparação social à famílias  em situação de pobreza e de  extrema pobreza.</a:t>
            </a:r>
          </a:p>
        </p:txBody>
      </p:sp>
    </p:spTree>
    <p:extLst>
      <p:ext uri="{BB962C8B-B14F-4D97-AF65-F5344CB8AC3E}">
        <p14:creationId xmlns:p14="http://schemas.microsoft.com/office/powerpoint/2010/main" xmlns="" val="2596607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906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B717D74F-EF6E-CC46-97A6-3B09281DDC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0032" r="2408" b="1"/>
          <a:stretch/>
        </p:blipFill>
        <p:spPr>
          <a:xfrm>
            <a:off x="20" y="1"/>
            <a:ext cx="9905980" cy="6857999"/>
          </a:xfrm>
          <a:prstGeom prst="rect">
            <a:avLst/>
          </a:prstGeom>
        </p:spPr>
      </p:pic>
      <p:sp>
        <p:nvSpPr>
          <p:cNvPr id="3" name="object 18">
            <a:extLst>
              <a:ext uri="{FF2B5EF4-FFF2-40B4-BE49-F238E27FC236}">
                <a16:creationId xmlns:a16="http://schemas.microsoft.com/office/drawing/2014/main" xmlns="" id="{917610DE-744E-D343-A688-7468F2C49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0799" y="3329652"/>
            <a:ext cx="7429500" cy="6935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Autofit/>
          </a:bodyPr>
          <a:lstStyle>
            <a:lvl1pPr marL="6397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endParaRPr lang="en-US" altLang="en-US" sz="33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33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1.786.926 </a:t>
            </a:r>
            <a:r>
              <a:rPr lang="en-US" altLang="en-US" sz="33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famílias</a:t>
            </a:r>
            <a:r>
              <a:rPr lang="en-US" altLang="en-US" sz="33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são </a:t>
            </a:r>
            <a:r>
              <a:rPr lang="en-US" altLang="en-US" sz="33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beneficiárias</a:t>
            </a:r>
            <a:endParaRPr lang="en-US" altLang="en-US" sz="33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FC6BE553-3DC6-9941-AAF2-DF6475CE007F}"/>
              </a:ext>
            </a:extLst>
          </p:cNvPr>
          <p:cNvSpPr txBox="1"/>
          <p:nvPr/>
        </p:nvSpPr>
        <p:spPr>
          <a:xfrm>
            <a:off x="0" y="6488667"/>
            <a:ext cx="531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Fonte: Rede SUAS </a:t>
            </a:r>
            <a:endParaRPr lang="pt-BR" dirty="0"/>
          </a:p>
        </p:txBody>
      </p:sp>
      <p:sp>
        <p:nvSpPr>
          <p:cNvPr id="8" name="object 18">
            <a:extLst>
              <a:ext uri="{FF2B5EF4-FFF2-40B4-BE49-F238E27FC236}">
                <a16:creationId xmlns:a16="http://schemas.microsoft.com/office/drawing/2014/main" xmlns="" id="{6A0A28D8-CB2C-3749-A77A-88188CBA7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0799" y="514773"/>
            <a:ext cx="7429500" cy="6935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Autofit/>
          </a:bodyPr>
          <a:lstStyle>
            <a:lvl1pPr marL="6397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endParaRPr lang="en-US" altLang="en-US" sz="33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33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4.979.888 pessoas beneficiárias</a:t>
            </a:r>
            <a:endParaRPr lang="en-US" altLang="en-US" sz="33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object 10">
            <a:extLst>
              <a:ext uri="{FF2B5EF4-FFF2-40B4-BE49-F238E27FC236}">
                <a16:creationId xmlns:a16="http://schemas.microsoft.com/office/drawing/2014/main" xmlns="" id="{F51E2429-974C-1741-B8D0-4FFA21C519DA}"/>
              </a:ext>
            </a:extLst>
          </p:cNvPr>
          <p:cNvSpPr txBox="1"/>
          <p:nvPr/>
        </p:nvSpPr>
        <p:spPr>
          <a:xfrm>
            <a:off x="0" y="2090297"/>
            <a:ext cx="4279348" cy="9365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ts val="36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100" b="1" spc="20" dirty="0">
                <a:latin typeface="Calibri"/>
                <a:cs typeface="Calibri"/>
              </a:rPr>
              <a:t>33,4</a:t>
            </a:r>
            <a:r>
              <a:rPr sz="3100" b="1" spc="20" dirty="0">
                <a:latin typeface="Calibri"/>
                <a:cs typeface="Calibri"/>
              </a:rPr>
              <a:t>% </a:t>
            </a:r>
            <a:r>
              <a:rPr sz="3100" b="1" spc="-5" dirty="0">
                <a:latin typeface="Calibri"/>
                <a:cs typeface="Calibri"/>
              </a:rPr>
              <a:t>da </a:t>
            </a:r>
            <a:r>
              <a:rPr sz="3100" b="1" spc="-10" dirty="0" err="1">
                <a:latin typeface="Calibri"/>
                <a:cs typeface="Calibri"/>
              </a:rPr>
              <a:t>população</a:t>
            </a:r>
            <a:r>
              <a:rPr sz="3100" b="1" spc="-10" dirty="0">
                <a:latin typeface="Calibri"/>
                <a:cs typeface="Calibri"/>
              </a:rPr>
              <a:t> </a:t>
            </a:r>
            <a:r>
              <a:rPr sz="3100" b="1" dirty="0">
                <a:latin typeface="Calibri"/>
                <a:cs typeface="Calibri"/>
              </a:rPr>
              <a:t>baiana</a:t>
            </a:r>
            <a:endParaRPr sz="3100" dirty="0">
              <a:latin typeface="Calibri"/>
              <a:cs typeface="Calibri"/>
            </a:endParaRPr>
          </a:p>
        </p:txBody>
      </p:sp>
      <p:sp>
        <p:nvSpPr>
          <p:cNvPr id="4" name="Seta: Dobrada 3">
            <a:extLst>
              <a:ext uri="{FF2B5EF4-FFF2-40B4-BE49-F238E27FC236}">
                <a16:creationId xmlns:a16="http://schemas.microsoft.com/office/drawing/2014/main" xmlns="" id="{65D535E0-1AAA-E740-9C0F-6689D8A39EF4}"/>
              </a:ext>
            </a:extLst>
          </p:cNvPr>
          <p:cNvSpPr/>
          <p:nvPr/>
        </p:nvSpPr>
        <p:spPr>
          <a:xfrm>
            <a:off x="1870489" y="514774"/>
            <a:ext cx="1375087" cy="1467789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object 13">
            <a:extLst>
              <a:ext uri="{FF2B5EF4-FFF2-40B4-BE49-F238E27FC236}">
                <a16:creationId xmlns:a16="http://schemas.microsoft.com/office/drawing/2014/main" xmlns="" id="{D0BAEAED-32E4-9343-A26C-CD3424A954DA}"/>
              </a:ext>
            </a:extLst>
          </p:cNvPr>
          <p:cNvSpPr txBox="1"/>
          <p:nvPr/>
        </p:nvSpPr>
        <p:spPr>
          <a:xfrm>
            <a:off x="5314674" y="5649411"/>
            <a:ext cx="422413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ts val="36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spc="15" dirty="0" err="1">
                <a:latin typeface="Calibri"/>
                <a:cs typeface="Calibri"/>
              </a:rPr>
              <a:t>Benefício</a:t>
            </a:r>
            <a:r>
              <a:rPr sz="3000" b="1" spc="15" dirty="0">
                <a:latin typeface="Calibri"/>
                <a:cs typeface="Calibri"/>
              </a:rPr>
              <a:t> </a:t>
            </a:r>
            <a:r>
              <a:rPr sz="3000" b="1" spc="5" dirty="0" err="1">
                <a:latin typeface="Calibri"/>
                <a:cs typeface="Calibri"/>
              </a:rPr>
              <a:t>médio</a:t>
            </a:r>
            <a:r>
              <a:rPr sz="3000" b="1" spc="5" dirty="0">
                <a:latin typeface="Calibri"/>
                <a:cs typeface="Calibri"/>
              </a:rPr>
              <a:t> </a:t>
            </a:r>
            <a:r>
              <a:rPr sz="3000" b="1" spc="-5" dirty="0">
                <a:latin typeface="Calibri"/>
                <a:cs typeface="Calibri"/>
              </a:rPr>
              <a:t>mensal </a:t>
            </a:r>
            <a:r>
              <a:rPr sz="3000" b="1" spc="20" dirty="0">
                <a:latin typeface="Calibri"/>
                <a:cs typeface="Calibri"/>
              </a:rPr>
              <a:t>R$</a:t>
            </a:r>
            <a:r>
              <a:rPr sz="3000" b="1" spc="-395" dirty="0">
                <a:latin typeface="Calibri"/>
                <a:cs typeface="Calibri"/>
              </a:rPr>
              <a:t> </a:t>
            </a:r>
            <a:r>
              <a:rPr sz="3000" b="1" spc="15" dirty="0">
                <a:latin typeface="Calibri"/>
                <a:cs typeface="Calibri"/>
              </a:rPr>
              <a:t>18</a:t>
            </a:r>
            <a:r>
              <a:rPr lang="pt-BR" sz="3000" b="1" spc="15" dirty="0">
                <a:latin typeface="Calibri"/>
                <a:cs typeface="Calibri"/>
              </a:rPr>
              <a:t>4,06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12" name="Seta: de Cima para Baixo 11">
            <a:extLst>
              <a:ext uri="{FF2B5EF4-FFF2-40B4-BE49-F238E27FC236}">
                <a16:creationId xmlns:a16="http://schemas.microsoft.com/office/drawing/2014/main" xmlns="" id="{398501C3-674D-F448-963F-45F7DE5ACFCC}"/>
              </a:ext>
            </a:extLst>
          </p:cNvPr>
          <p:cNvSpPr/>
          <p:nvPr/>
        </p:nvSpPr>
        <p:spPr>
          <a:xfrm>
            <a:off x="7203615" y="3880590"/>
            <a:ext cx="628282" cy="1576631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66841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 animBg="1"/>
      <p:bldP spid="5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xmlns="" id="{6238AAE8-4387-034C-83B2-BA101A9908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59190748"/>
              </p:ext>
            </p:extLst>
          </p:nvPr>
        </p:nvGraphicFramePr>
        <p:xfrm>
          <a:off x="27609" y="305958"/>
          <a:ext cx="5391297" cy="3977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object 13">
            <a:extLst>
              <a:ext uri="{FF2B5EF4-FFF2-40B4-BE49-F238E27FC236}">
                <a16:creationId xmlns:a16="http://schemas.microsoft.com/office/drawing/2014/main" xmlns="" id="{195DC1D2-74CE-9D45-AAB1-3A8D4CCE7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211" y="0"/>
            <a:ext cx="2238789" cy="182027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xmlns="" id="{A96ABC35-50F4-6944-ADBE-0F55ADF9D3DC}"/>
              </a:ext>
              <a:ext uri="{147F2762-F138-4A5C-976F-8EAC2B608ADB}">
                <a16:predDERef xmlns:a16="http://schemas.microsoft.com/office/drawing/2014/main" xmlns="" pred="{43A0984C-07B0-EB49-A1E7-749B3CECAC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74382703"/>
              </p:ext>
            </p:extLst>
          </p:nvPr>
        </p:nvGraphicFramePr>
        <p:xfrm>
          <a:off x="4953000" y="3727174"/>
          <a:ext cx="4925391" cy="3130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1BD2BCB8-E498-B244-A097-A6DE55672D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327" y="5879942"/>
            <a:ext cx="2080977" cy="978058"/>
          </a:xfrm>
          <a:prstGeom prst="rect">
            <a:avLst/>
          </a:prstGeom>
        </p:spPr>
      </p:pic>
      <p:sp>
        <p:nvSpPr>
          <p:cNvPr id="2" name="object 9">
            <a:extLst>
              <a:ext uri="{FF2B5EF4-FFF2-40B4-BE49-F238E27FC236}">
                <a16:creationId xmlns:a16="http://schemas.microsoft.com/office/drawing/2014/main" xmlns="" id="{9383D1F2-08E3-854E-AF22-5B4A95F17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2399" y="1746752"/>
            <a:ext cx="3669624" cy="2698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108200" indent="-20970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r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1900" dirty="0">
                <a:latin typeface="+mn-lt"/>
                <a:cs typeface="+mn-cs"/>
              </a:rPr>
              <a:t>Fonte: </a:t>
            </a:r>
            <a:r>
              <a:rPr lang="pt-BR" altLang="en-US" sz="1900" dirty="0">
                <a:latin typeface="+mn-lt"/>
                <a:cs typeface="+mn-cs"/>
              </a:rPr>
              <a:t>SENARC/MC </a:t>
            </a:r>
            <a:endParaRPr lang="en-US" altLang="en-US" sz="19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0174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bject 2">
            <a:extLst>
              <a:ext uri="{FF2B5EF4-FFF2-40B4-BE49-F238E27FC236}">
                <a16:creationId xmlns:a16="http://schemas.microsoft.com/office/drawing/2014/main" xmlns="" id="{D875EB6D-079C-46D9-934A-C0640F372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25" y="419100"/>
            <a:ext cx="7462838" cy="8715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291" name="object 3">
            <a:extLst>
              <a:ext uri="{FF2B5EF4-FFF2-40B4-BE49-F238E27FC236}">
                <a16:creationId xmlns:a16="http://schemas.microsoft.com/office/drawing/2014/main" xmlns="" id="{D4E8A440-E477-4DA3-AE3C-618022F7A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025" y="266700"/>
            <a:ext cx="5643563" cy="136683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292" name="object 4">
            <a:extLst>
              <a:ext uri="{FF2B5EF4-FFF2-40B4-BE49-F238E27FC236}">
                <a16:creationId xmlns:a16="http://schemas.microsoft.com/office/drawing/2014/main" xmlns="" id="{5FD18B8B-E660-489D-A41B-3F969FC00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013" y="433388"/>
            <a:ext cx="7362825" cy="771525"/>
          </a:xfrm>
          <a:custGeom>
            <a:avLst/>
            <a:gdLst>
              <a:gd name="T0" fmla="*/ 0 w 7362825"/>
              <a:gd name="T1" fmla="*/ 0 h 771525"/>
              <a:gd name="T2" fmla="*/ 7362825 w 7362825"/>
              <a:gd name="T3" fmla="*/ 771525 h 771525"/>
            </a:gdLst>
            <a:ahLst/>
            <a:cxnLst/>
            <a:rect l="T0" t="T1" r="T2" b="T3"/>
            <a:pathLst>
              <a:path w="7362825" h="771525">
                <a:moveTo>
                  <a:pt x="0" y="771525"/>
                </a:moveTo>
                <a:lnTo>
                  <a:pt x="7362825" y="771525"/>
                </a:lnTo>
                <a:lnTo>
                  <a:pt x="7362825" y="0"/>
                </a:lnTo>
                <a:lnTo>
                  <a:pt x="0" y="0"/>
                </a:lnTo>
                <a:lnTo>
                  <a:pt x="0" y="771525"/>
                </a:lnTo>
                <a:close/>
              </a:path>
            </a:pathLst>
          </a:custGeom>
          <a:solidFill>
            <a:srgbClr val="4F81B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293" name="object 5">
            <a:extLst>
              <a:ext uri="{FF2B5EF4-FFF2-40B4-BE49-F238E27FC236}">
                <a16:creationId xmlns:a16="http://schemas.microsoft.com/office/drawing/2014/main" xmlns="" id="{74401CEE-903C-4340-9848-086045889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013" y="433388"/>
            <a:ext cx="7362825" cy="771525"/>
          </a:xfrm>
          <a:custGeom>
            <a:avLst/>
            <a:gdLst>
              <a:gd name="T0" fmla="*/ 0 w 7362825"/>
              <a:gd name="T1" fmla="*/ 0 h 771525"/>
              <a:gd name="T2" fmla="*/ 7362825 w 7362825"/>
              <a:gd name="T3" fmla="*/ 771525 h 771525"/>
            </a:gdLst>
            <a:ahLst/>
            <a:cxnLst/>
            <a:rect l="T0" t="T1" r="T2" b="T3"/>
            <a:pathLst>
              <a:path w="7362825" h="771525">
                <a:moveTo>
                  <a:pt x="0" y="771525"/>
                </a:moveTo>
                <a:lnTo>
                  <a:pt x="7362825" y="771525"/>
                </a:lnTo>
                <a:lnTo>
                  <a:pt x="7362825" y="0"/>
                </a:lnTo>
                <a:lnTo>
                  <a:pt x="0" y="0"/>
                </a:lnTo>
                <a:lnTo>
                  <a:pt x="0" y="771525"/>
                </a:lnTo>
                <a:close/>
              </a:path>
            </a:pathLst>
          </a:custGeom>
          <a:noFill/>
          <a:ln w="28575">
            <a:solidFill>
              <a:srgbClr val="385D8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294" name="object 6">
            <a:extLst>
              <a:ext uri="{FF2B5EF4-FFF2-40B4-BE49-F238E27FC236}">
                <a16:creationId xmlns:a16="http://schemas.microsoft.com/office/drawing/2014/main" xmlns="" id="{9BCAFBDC-2654-430E-888C-3C0BF824B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2175" y="285750"/>
            <a:ext cx="5529263" cy="1252538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295" name="object 7">
            <a:extLst>
              <a:ext uri="{FF2B5EF4-FFF2-40B4-BE49-F238E27FC236}">
                <a16:creationId xmlns:a16="http://schemas.microsoft.com/office/drawing/2014/main" xmlns="" id="{5A54F0BB-6D41-42B1-BAF6-53CE7DC3B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423863"/>
            <a:ext cx="7334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651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5"/>
              </a:spcBef>
            </a:pPr>
            <a:r>
              <a:rPr lang="pt-BR" altLang="en-US" sz="4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porta de entrada é</a:t>
            </a:r>
            <a:endParaRPr lang="pt-BR" altLang="en-US" sz="4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96" name="object 8">
            <a:extLst>
              <a:ext uri="{FF2B5EF4-FFF2-40B4-BE49-F238E27FC236}">
                <a16:creationId xmlns:a16="http://schemas.microsoft.com/office/drawing/2014/main" xmlns="" id="{FDA859F5-F45B-45A6-AF63-654F6CDFA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6938" y="1214438"/>
            <a:ext cx="5791200" cy="790575"/>
          </a:xfrm>
          <a:custGeom>
            <a:avLst/>
            <a:gdLst>
              <a:gd name="T0" fmla="*/ 0 w 5791200"/>
              <a:gd name="T1" fmla="*/ 0 h 790575"/>
              <a:gd name="T2" fmla="*/ 5791200 w 5791200"/>
              <a:gd name="T3" fmla="*/ 790575 h 790575"/>
            </a:gdLst>
            <a:ahLst/>
            <a:cxnLst/>
            <a:rect l="T0" t="T1" r="T2" b="T3"/>
            <a:pathLst>
              <a:path w="5791200" h="790575">
                <a:moveTo>
                  <a:pt x="0" y="790575"/>
                </a:moveTo>
                <a:lnTo>
                  <a:pt x="5791200" y="790575"/>
                </a:lnTo>
                <a:lnTo>
                  <a:pt x="5791200" y="0"/>
                </a:lnTo>
                <a:lnTo>
                  <a:pt x="0" y="0"/>
                </a:lnTo>
                <a:lnTo>
                  <a:pt x="0" y="790575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297" name="object 9">
            <a:extLst>
              <a:ext uri="{FF2B5EF4-FFF2-40B4-BE49-F238E27FC236}">
                <a16:creationId xmlns:a16="http://schemas.microsoft.com/office/drawing/2014/main" xmlns="" id="{C7851510-869F-477D-8E28-965AF2C32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6938" y="1214438"/>
            <a:ext cx="5791200" cy="790575"/>
          </a:xfrm>
          <a:custGeom>
            <a:avLst/>
            <a:gdLst>
              <a:gd name="T0" fmla="*/ 0 w 5791200"/>
              <a:gd name="T1" fmla="*/ 0 h 790575"/>
              <a:gd name="T2" fmla="*/ 5791200 w 5791200"/>
              <a:gd name="T3" fmla="*/ 790575 h 790575"/>
            </a:gdLst>
            <a:ahLst/>
            <a:cxnLst/>
            <a:rect l="T0" t="T1" r="T2" b="T3"/>
            <a:pathLst>
              <a:path w="5791200" h="790575">
                <a:moveTo>
                  <a:pt x="0" y="790575"/>
                </a:moveTo>
                <a:lnTo>
                  <a:pt x="5791200" y="790575"/>
                </a:lnTo>
                <a:lnTo>
                  <a:pt x="5791200" y="0"/>
                </a:lnTo>
                <a:lnTo>
                  <a:pt x="0" y="0"/>
                </a:lnTo>
                <a:lnTo>
                  <a:pt x="0" y="790575"/>
                </a:lnTo>
                <a:close/>
              </a:path>
            </a:pathLst>
          </a:custGeom>
          <a:noFill/>
          <a:ln w="28575">
            <a:solidFill>
              <a:srgbClr val="385D8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298" name="object 11">
            <a:extLst>
              <a:ext uri="{FF2B5EF4-FFF2-40B4-BE49-F238E27FC236}">
                <a16:creationId xmlns:a16="http://schemas.microsoft.com/office/drawing/2014/main" xmlns="" id="{70928E0D-849A-464A-A5AA-8CB345A5F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1225" y="962025"/>
            <a:ext cx="1452563" cy="152876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xmlns="" id="{34B8D2F7-759C-452B-AEFD-B9FF2C3BE3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1225" y="1136650"/>
            <a:ext cx="5762625" cy="849313"/>
          </a:xfrm>
        </p:spPr>
        <p:txBody>
          <a:bodyPr vert="horz" tIns="13335" rtlCol="0"/>
          <a:lstStyle/>
          <a:p>
            <a:pPr marL="3175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3600" dirty="0"/>
              <a:t>O </a:t>
            </a:r>
            <a:r>
              <a:rPr sz="3600" spc="-15" dirty="0"/>
              <a:t>Cadastro</a:t>
            </a:r>
            <a:r>
              <a:rPr sz="3600" spc="-25" dirty="0"/>
              <a:t> </a:t>
            </a:r>
            <a:r>
              <a:rPr sz="3600" spc="-5" dirty="0"/>
              <a:t>Único</a:t>
            </a:r>
            <a:r>
              <a:rPr sz="5400" spc="-5" dirty="0"/>
              <a:t>...</a:t>
            </a:r>
            <a:endParaRPr sz="5400"/>
          </a:p>
        </p:txBody>
      </p:sp>
      <p:sp>
        <p:nvSpPr>
          <p:cNvPr id="12300" name="object 13">
            <a:extLst>
              <a:ext uri="{FF2B5EF4-FFF2-40B4-BE49-F238E27FC236}">
                <a16:creationId xmlns:a16="http://schemas.microsoft.com/office/drawing/2014/main" xmlns="" id="{72BA900C-D89E-4DB3-A9ED-84BB8FA6E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4095750"/>
            <a:ext cx="2266950" cy="132397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301" name="object 14">
            <a:extLst>
              <a:ext uri="{FF2B5EF4-FFF2-40B4-BE49-F238E27FC236}">
                <a16:creationId xmlns:a16="http://schemas.microsoft.com/office/drawing/2014/main" xmlns="" id="{06FD7226-5782-45F5-8CC9-7EC211882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086100"/>
            <a:ext cx="452438" cy="1090613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302" name="object 15">
            <a:extLst>
              <a:ext uri="{FF2B5EF4-FFF2-40B4-BE49-F238E27FC236}">
                <a16:creationId xmlns:a16="http://schemas.microsoft.com/office/drawing/2014/main" xmlns="" id="{986A395B-C087-4398-9A45-E6E22D510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275" y="3286125"/>
            <a:ext cx="171450" cy="647700"/>
          </a:xfrm>
          <a:custGeom>
            <a:avLst/>
            <a:gdLst>
              <a:gd name="T0" fmla="*/ 0 w 171450"/>
              <a:gd name="T1" fmla="*/ 0 h 648335"/>
              <a:gd name="T2" fmla="*/ 171450 w 171450"/>
              <a:gd name="T3" fmla="*/ 648335 h 648335"/>
            </a:gdLst>
            <a:ahLst/>
            <a:cxnLst/>
            <a:rect l="T0" t="T1" r="T2" b="T3"/>
            <a:pathLst>
              <a:path w="171450" h="648335">
                <a:moveTo>
                  <a:pt x="16446" y="477285"/>
                </a:moveTo>
                <a:lnTo>
                  <a:pt x="9251" y="479678"/>
                </a:lnTo>
                <a:lnTo>
                  <a:pt x="3643" y="484731"/>
                </a:lnTo>
                <a:lnTo>
                  <a:pt x="488" y="491331"/>
                </a:lnTo>
                <a:lnTo>
                  <a:pt x="0" y="498645"/>
                </a:lnTo>
                <a:lnTo>
                  <a:pt x="2393" y="505840"/>
                </a:lnTo>
                <a:lnTo>
                  <a:pt x="85578" y="648334"/>
                </a:lnTo>
                <a:lnTo>
                  <a:pt x="107671" y="610488"/>
                </a:lnTo>
                <a:lnTo>
                  <a:pt x="66528" y="610488"/>
                </a:lnTo>
                <a:lnTo>
                  <a:pt x="66528" y="539877"/>
                </a:lnTo>
                <a:lnTo>
                  <a:pt x="35413" y="486537"/>
                </a:lnTo>
                <a:lnTo>
                  <a:pt x="30360" y="480929"/>
                </a:lnTo>
                <a:lnTo>
                  <a:pt x="23760" y="477774"/>
                </a:lnTo>
                <a:lnTo>
                  <a:pt x="16446" y="477285"/>
                </a:lnTo>
                <a:close/>
              </a:path>
              <a:path w="171450" h="648335">
                <a:moveTo>
                  <a:pt x="66528" y="539877"/>
                </a:moveTo>
                <a:lnTo>
                  <a:pt x="66528" y="610488"/>
                </a:lnTo>
                <a:lnTo>
                  <a:pt x="104628" y="610488"/>
                </a:lnTo>
                <a:lnTo>
                  <a:pt x="104628" y="600837"/>
                </a:lnTo>
                <a:lnTo>
                  <a:pt x="69068" y="600837"/>
                </a:lnTo>
                <a:lnTo>
                  <a:pt x="85578" y="572534"/>
                </a:lnTo>
                <a:lnTo>
                  <a:pt x="66528" y="539877"/>
                </a:lnTo>
                <a:close/>
              </a:path>
              <a:path w="171450" h="648335">
                <a:moveTo>
                  <a:pt x="154709" y="477285"/>
                </a:moveTo>
                <a:lnTo>
                  <a:pt x="147395" y="477774"/>
                </a:lnTo>
                <a:lnTo>
                  <a:pt x="140795" y="480929"/>
                </a:lnTo>
                <a:lnTo>
                  <a:pt x="135743" y="486537"/>
                </a:lnTo>
                <a:lnTo>
                  <a:pt x="104628" y="539877"/>
                </a:lnTo>
                <a:lnTo>
                  <a:pt x="104628" y="610488"/>
                </a:lnTo>
                <a:lnTo>
                  <a:pt x="107671" y="610488"/>
                </a:lnTo>
                <a:lnTo>
                  <a:pt x="168763" y="505840"/>
                </a:lnTo>
                <a:lnTo>
                  <a:pt x="171156" y="498645"/>
                </a:lnTo>
                <a:lnTo>
                  <a:pt x="170668" y="491331"/>
                </a:lnTo>
                <a:lnTo>
                  <a:pt x="167512" y="484731"/>
                </a:lnTo>
                <a:lnTo>
                  <a:pt x="161905" y="479678"/>
                </a:lnTo>
                <a:lnTo>
                  <a:pt x="154709" y="477285"/>
                </a:lnTo>
                <a:close/>
              </a:path>
              <a:path w="171450" h="648335">
                <a:moveTo>
                  <a:pt x="85578" y="572534"/>
                </a:moveTo>
                <a:lnTo>
                  <a:pt x="69068" y="600837"/>
                </a:lnTo>
                <a:lnTo>
                  <a:pt x="102088" y="600837"/>
                </a:lnTo>
                <a:lnTo>
                  <a:pt x="85578" y="572534"/>
                </a:lnTo>
                <a:close/>
              </a:path>
              <a:path w="171450" h="648335">
                <a:moveTo>
                  <a:pt x="104628" y="539877"/>
                </a:moveTo>
                <a:lnTo>
                  <a:pt x="85578" y="572534"/>
                </a:lnTo>
                <a:lnTo>
                  <a:pt x="102088" y="600837"/>
                </a:lnTo>
                <a:lnTo>
                  <a:pt x="104628" y="600837"/>
                </a:lnTo>
                <a:lnTo>
                  <a:pt x="104628" y="539877"/>
                </a:lnTo>
                <a:close/>
              </a:path>
              <a:path w="171450" h="648335">
                <a:moveTo>
                  <a:pt x="85578" y="75800"/>
                </a:moveTo>
                <a:lnTo>
                  <a:pt x="66528" y="108458"/>
                </a:lnTo>
                <a:lnTo>
                  <a:pt x="66528" y="539877"/>
                </a:lnTo>
                <a:lnTo>
                  <a:pt x="85578" y="572534"/>
                </a:lnTo>
                <a:lnTo>
                  <a:pt x="104628" y="539877"/>
                </a:lnTo>
                <a:lnTo>
                  <a:pt x="104628" y="108458"/>
                </a:lnTo>
                <a:lnTo>
                  <a:pt x="85578" y="75800"/>
                </a:lnTo>
                <a:close/>
              </a:path>
              <a:path w="171450" h="648335">
                <a:moveTo>
                  <a:pt x="85578" y="0"/>
                </a:moveTo>
                <a:lnTo>
                  <a:pt x="2393" y="142493"/>
                </a:lnTo>
                <a:lnTo>
                  <a:pt x="0" y="149689"/>
                </a:lnTo>
                <a:lnTo>
                  <a:pt x="488" y="157003"/>
                </a:lnTo>
                <a:lnTo>
                  <a:pt x="3643" y="163603"/>
                </a:lnTo>
                <a:lnTo>
                  <a:pt x="9251" y="168655"/>
                </a:lnTo>
                <a:lnTo>
                  <a:pt x="16446" y="171049"/>
                </a:lnTo>
                <a:lnTo>
                  <a:pt x="23760" y="170561"/>
                </a:lnTo>
                <a:lnTo>
                  <a:pt x="30360" y="167405"/>
                </a:lnTo>
                <a:lnTo>
                  <a:pt x="35413" y="161798"/>
                </a:lnTo>
                <a:lnTo>
                  <a:pt x="66528" y="108458"/>
                </a:lnTo>
                <a:lnTo>
                  <a:pt x="66528" y="37846"/>
                </a:lnTo>
                <a:lnTo>
                  <a:pt x="107671" y="37846"/>
                </a:lnTo>
                <a:lnTo>
                  <a:pt x="85578" y="0"/>
                </a:lnTo>
                <a:close/>
              </a:path>
              <a:path w="171450" h="648335">
                <a:moveTo>
                  <a:pt x="107671" y="37846"/>
                </a:moveTo>
                <a:lnTo>
                  <a:pt x="104628" y="37846"/>
                </a:lnTo>
                <a:lnTo>
                  <a:pt x="104628" y="108458"/>
                </a:lnTo>
                <a:lnTo>
                  <a:pt x="135743" y="161798"/>
                </a:lnTo>
                <a:lnTo>
                  <a:pt x="140795" y="167405"/>
                </a:lnTo>
                <a:lnTo>
                  <a:pt x="147395" y="170561"/>
                </a:lnTo>
                <a:lnTo>
                  <a:pt x="154709" y="171049"/>
                </a:lnTo>
                <a:lnTo>
                  <a:pt x="161905" y="168655"/>
                </a:lnTo>
                <a:lnTo>
                  <a:pt x="167512" y="163603"/>
                </a:lnTo>
                <a:lnTo>
                  <a:pt x="170668" y="157003"/>
                </a:lnTo>
                <a:lnTo>
                  <a:pt x="171156" y="149689"/>
                </a:lnTo>
                <a:lnTo>
                  <a:pt x="168763" y="142493"/>
                </a:lnTo>
                <a:lnTo>
                  <a:pt x="107671" y="37846"/>
                </a:lnTo>
                <a:close/>
              </a:path>
              <a:path w="171450" h="648335">
                <a:moveTo>
                  <a:pt x="104628" y="37846"/>
                </a:moveTo>
                <a:lnTo>
                  <a:pt x="66528" y="37846"/>
                </a:lnTo>
                <a:lnTo>
                  <a:pt x="66528" y="108458"/>
                </a:lnTo>
                <a:lnTo>
                  <a:pt x="85578" y="75800"/>
                </a:lnTo>
                <a:lnTo>
                  <a:pt x="69068" y="47498"/>
                </a:lnTo>
                <a:lnTo>
                  <a:pt x="104628" y="47498"/>
                </a:lnTo>
                <a:lnTo>
                  <a:pt x="104628" y="37846"/>
                </a:lnTo>
                <a:close/>
              </a:path>
              <a:path w="171450" h="648335">
                <a:moveTo>
                  <a:pt x="104628" y="47498"/>
                </a:moveTo>
                <a:lnTo>
                  <a:pt x="102088" y="47498"/>
                </a:lnTo>
                <a:lnTo>
                  <a:pt x="85578" y="75800"/>
                </a:lnTo>
                <a:lnTo>
                  <a:pt x="104628" y="108458"/>
                </a:lnTo>
                <a:lnTo>
                  <a:pt x="104628" y="47498"/>
                </a:lnTo>
                <a:close/>
              </a:path>
              <a:path w="171450" h="648335">
                <a:moveTo>
                  <a:pt x="102088" y="47498"/>
                </a:moveTo>
                <a:lnTo>
                  <a:pt x="69068" y="47498"/>
                </a:lnTo>
                <a:lnTo>
                  <a:pt x="85578" y="75800"/>
                </a:lnTo>
                <a:lnTo>
                  <a:pt x="102088" y="474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303" name="object 16">
            <a:extLst>
              <a:ext uri="{FF2B5EF4-FFF2-40B4-BE49-F238E27FC236}">
                <a16:creationId xmlns:a16="http://schemas.microsoft.com/office/drawing/2014/main" xmlns="" id="{6A14B50F-82E1-4343-8D73-5BE82BA1B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075" y="3086100"/>
            <a:ext cx="452438" cy="1090613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304" name="object 17">
            <a:extLst>
              <a:ext uri="{FF2B5EF4-FFF2-40B4-BE49-F238E27FC236}">
                <a16:creationId xmlns:a16="http://schemas.microsoft.com/office/drawing/2014/main" xmlns="" id="{F38D3932-9EC1-4AF7-A511-0B6AE2945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50" y="3286125"/>
            <a:ext cx="171450" cy="647700"/>
          </a:xfrm>
          <a:custGeom>
            <a:avLst/>
            <a:gdLst>
              <a:gd name="T0" fmla="*/ 0 w 171450"/>
              <a:gd name="T1" fmla="*/ 0 h 648335"/>
              <a:gd name="T2" fmla="*/ 171450 w 171450"/>
              <a:gd name="T3" fmla="*/ 648335 h 648335"/>
            </a:gdLst>
            <a:ahLst/>
            <a:cxnLst/>
            <a:rect l="T0" t="T1" r="T2" b="T3"/>
            <a:pathLst>
              <a:path w="171450" h="648335">
                <a:moveTo>
                  <a:pt x="16446" y="477285"/>
                </a:moveTo>
                <a:lnTo>
                  <a:pt x="9251" y="479678"/>
                </a:lnTo>
                <a:lnTo>
                  <a:pt x="3643" y="484731"/>
                </a:lnTo>
                <a:lnTo>
                  <a:pt x="488" y="491331"/>
                </a:lnTo>
                <a:lnTo>
                  <a:pt x="0" y="498645"/>
                </a:lnTo>
                <a:lnTo>
                  <a:pt x="2393" y="505840"/>
                </a:lnTo>
                <a:lnTo>
                  <a:pt x="85578" y="648334"/>
                </a:lnTo>
                <a:lnTo>
                  <a:pt x="107671" y="610488"/>
                </a:lnTo>
                <a:lnTo>
                  <a:pt x="66528" y="610488"/>
                </a:lnTo>
                <a:lnTo>
                  <a:pt x="66528" y="539876"/>
                </a:lnTo>
                <a:lnTo>
                  <a:pt x="35413" y="486537"/>
                </a:lnTo>
                <a:lnTo>
                  <a:pt x="30360" y="480929"/>
                </a:lnTo>
                <a:lnTo>
                  <a:pt x="23760" y="477774"/>
                </a:lnTo>
                <a:lnTo>
                  <a:pt x="16446" y="477285"/>
                </a:lnTo>
                <a:close/>
              </a:path>
              <a:path w="171450" h="648335">
                <a:moveTo>
                  <a:pt x="66528" y="539876"/>
                </a:moveTo>
                <a:lnTo>
                  <a:pt x="66528" y="610488"/>
                </a:lnTo>
                <a:lnTo>
                  <a:pt x="104628" y="610488"/>
                </a:lnTo>
                <a:lnTo>
                  <a:pt x="104628" y="600837"/>
                </a:lnTo>
                <a:lnTo>
                  <a:pt x="69068" y="600837"/>
                </a:lnTo>
                <a:lnTo>
                  <a:pt x="85578" y="572534"/>
                </a:lnTo>
                <a:lnTo>
                  <a:pt x="66528" y="539876"/>
                </a:lnTo>
                <a:close/>
              </a:path>
              <a:path w="171450" h="648335">
                <a:moveTo>
                  <a:pt x="154709" y="477285"/>
                </a:moveTo>
                <a:lnTo>
                  <a:pt x="147395" y="477774"/>
                </a:lnTo>
                <a:lnTo>
                  <a:pt x="140795" y="480929"/>
                </a:lnTo>
                <a:lnTo>
                  <a:pt x="135743" y="486537"/>
                </a:lnTo>
                <a:lnTo>
                  <a:pt x="104628" y="539876"/>
                </a:lnTo>
                <a:lnTo>
                  <a:pt x="104628" y="610488"/>
                </a:lnTo>
                <a:lnTo>
                  <a:pt x="107671" y="610488"/>
                </a:lnTo>
                <a:lnTo>
                  <a:pt x="168763" y="505840"/>
                </a:lnTo>
                <a:lnTo>
                  <a:pt x="171156" y="498645"/>
                </a:lnTo>
                <a:lnTo>
                  <a:pt x="170668" y="491331"/>
                </a:lnTo>
                <a:lnTo>
                  <a:pt x="167512" y="484731"/>
                </a:lnTo>
                <a:lnTo>
                  <a:pt x="161905" y="479678"/>
                </a:lnTo>
                <a:lnTo>
                  <a:pt x="154709" y="477285"/>
                </a:lnTo>
                <a:close/>
              </a:path>
              <a:path w="171450" h="648335">
                <a:moveTo>
                  <a:pt x="85578" y="572534"/>
                </a:moveTo>
                <a:lnTo>
                  <a:pt x="69068" y="600837"/>
                </a:lnTo>
                <a:lnTo>
                  <a:pt x="102088" y="600837"/>
                </a:lnTo>
                <a:lnTo>
                  <a:pt x="85578" y="572534"/>
                </a:lnTo>
                <a:close/>
              </a:path>
              <a:path w="171450" h="648335">
                <a:moveTo>
                  <a:pt x="104628" y="539876"/>
                </a:moveTo>
                <a:lnTo>
                  <a:pt x="85578" y="572534"/>
                </a:lnTo>
                <a:lnTo>
                  <a:pt x="102088" y="600837"/>
                </a:lnTo>
                <a:lnTo>
                  <a:pt x="104628" y="600837"/>
                </a:lnTo>
                <a:lnTo>
                  <a:pt x="104628" y="539876"/>
                </a:lnTo>
                <a:close/>
              </a:path>
              <a:path w="171450" h="648335">
                <a:moveTo>
                  <a:pt x="85578" y="75800"/>
                </a:moveTo>
                <a:lnTo>
                  <a:pt x="66528" y="108458"/>
                </a:lnTo>
                <a:lnTo>
                  <a:pt x="66528" y="539876"/>
                </a:lnTo>
                <a:lnTo>
                  <a:pt x="85578" y="572534"/>
                </a:lnTo>
                <a:lnTo>
                  <a:pt x="104628" y="539876"/>
                </a:lnTo>
                <a:lnTo>
                  <a:pt x="104628" y="108458"/>
                </a:lnTo>
                <a:lnTo>
                  <a:pt x="85578" y="75800"/>
                </a:lnTo>
                <a:close/>
              </a:path>
              <a:path w="171450" h="648335">
                <a:moveTo>
                  <a:pt x="85578" y="0"/>
                </a:moveTo>
                <a:lnTo>
                  <a:pt x="2393" y="142493"/>
                </a:lnTo>
                <a:lnTo>
                  <a:pt x="0" y="149689"/>
                </a:lnTo>
                <a:lnTo>
                  <a:pt x="488" y="157003"/>
                </a:lnTo>
                <a:lnTo>
                  <a:pt x="3643" y="163603"/>
                </a:lnTo>
                <a:lnTo>
                  <a:pt x="9251" y="168655"/>
                </a:lnTo>
                <a:lnTo>
                  <a:pt x="16446" y="171049"/>
                </a:lnTo>
                <a:lnTo>
                  <a:pt x="23760" y="170561"/>
                </a:lnTo>
                <a:lnTo>
                  <a:pt x="30360" y="167405"/>
                </a:lnTo>
                <a:lnTo>
                  <a:pt x="35413" y="161798"/>
                </a:lnTo>
                <a:lnTo>
                  <a:pt x="66528" y="108458"/>
                </a:lnTo>
                <a:lnTo>
                  <a:pt x="66528" y="37846"/>
                </a:lnTo>
                <a:lnTo>
                  <a:pt x="107671" y="37846"/>
                </a:lnTo>
                <a:lnTo>
                  <a:pt x="85578" y="0"/>
                </a:lnTo>
                <a:close/>
              </a:path>
              <a:path w="171450" h="648335">
                <a:moveTo>
                  <a:pt x="107671" y="37846"/>
                </a:moveTo>
                <a:lnTo>
                  <a:pt x="104628" y="37846"/>
                </a:lnTo>
                <a:lnTo>
                  <a:pt x="104628" y="108458"/>
                </a:lnTo>
                <a:lnTo>
                  <a:pt x="135743" y="161798"/>
                </a:lnTo>
                <a:lnTo>
                  <a:pt x="140795" y="167405"/>
                </a:lnTo>
                <a:lnTo>
                  <a:pt x="147395" y="170561"/>
                </a:lnTo>
                <a:lnTo>
                  <a:pt x="154709" y="171049"/>
                </a:lnTo>
                <a:lnTo>
                  <a:pt x="161905" y="168655"/>
                </a:lnTo>
                <a:lnTo>
                  <a:pt x="167512" y="163603"/>
                </a:lnTo>
                <a:lnTo>
                  <a:pt x="170668" y="157003"/>
                </a:lnTo>
                <a:lnTo>
                  <a:pt x="171156" y="149689"/>
                </a:lnTo>
                <a:lnTo>
                  <a:pt x="168763" y="142493"/>
                </a:lnTo>
                <a:lnTo>
                  <a:pt x="107671" y="37846"/>
                </a:lnTo>
                <a:close/>
              </a:path>
              <a:path w="171450" h="648335">
                <a:moveTo>
                  <a:pt x="104628" y="37846"/>
                </a:moveTo>
                <a:lnTo>
                  <a:pt x="66528" y="37846"/>
                </a:lnTo>
                <a:lnTo>
                  <a:pt x="66528" y="108458"/>
                </a:lnTo>
                <a:lnTo>
                  <a:pt x="85578" y="75800"/>
                </a:lnTo>
                <a:lnTo>
                  <a:pt x="69068" y="47498"/>
                </a:lnTo>
                <a:lnTo>
                  <a:pt x="104628" y="47498"/>
                </a:lnTo>
                <a:lnTo>
                  <a:pt x="104628" y="37846"/>
                </a:lnTo>
                <a:close/>
              </a:path>
              <a:path w="171450" h="648335">
                <a:moveTo>
                  <a:pt x="104628" y="47498"/>
                </a:moveTo>
                <a:lnTo>
                  <a:pt x="102088" y="47498"/>
                </a:lnTo>
                <a:lnTo>
                  <a:pt x="85578" y="75800"/>
                </a:lnTo>
                <a:lnTo>
                  <a:pt x="104628" y="108458"/>
                </a:lnTo>
                <a:lnTo>
                  <a:pt x="104628" y="47498"/>
                </a:lnTo>
                <a:close/>
              </a:path>
              <a:path w="171450" h="648335">
                <a:moveTo>
                  <a:pt x="102088" y="47498"/>
                </a:moveTo>
                <a:lnTo>
                  <a:pt x="69068" y="47498"/>
                </a:lnTo>
                <a:lnTo>
                  <a:pt x="85578" y="75800"/>
                </a:lnTo>
                <a:lnTo>
                  <a:pt x="102088" y="474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305" name="object 18">
            <a:extLst>
              <a:ext uri="{FF2B5EF4-FFF2-40B4-BE49-F238E27FC236}">
                <a16:creationId xmlns:a16="http://schemas.microsoft.com/office/drawing/2014/main" xmlns="" id="{59EC1872-9778-47B6-BAFA-4406D39B4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9313" y="2719388"/>
            <a:ext cx="1266825" cy="514350"/>
          </a:xfrm>
          <a:custGeom>
            <a:avLst/>
            <a:gdLst>
              <a:gd name="T0" fmla="*/ 0 w 1266825"/>
              <a:gd name="T1" fmla="*/ 0 h 514350"/>
              <a:gd name="T2" fmla="*/ 1266825 w 1266825"/>
              <a:gd name="T3" fmla="*/ 514350 h 514350"/>
            </a:gdLst>
            <a:ahLst/>
            <a:cxnLst/>
            <a:rect l="T0" t="T1" r="T2" b="T3"/>
            <a:pathLst>
              <a:path w="1266825" h="514350">
                <a:moveTo>
                  <a:pt x="0" y="514350"/>
                </a:moveTo>
                <a:lnTo>
                  <a:pt x="1266825" y="514350"/>
                </a:lnTo>
                <a:lnTo>
                  <a:pt x="1266825" y="0"/>
                </a:lnTo>
                <a:lnTo>
                  <a:pt x="0" y="0"/>
                </a:lnTo>
                <a:lnTo>
                  <a:pt x="0" y="514350"/>
                </a:lnTo>
                <a:close/>
              </a:path>
            </a:pathLst>
          </a:custGeom>
          <a:solidFill>
            <a:srgbClr val="4F81B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xmlns="" id="{7CED05A9-1C9B-4BFB-BF65-55FD99DAC8A0}"/>
              </a:ext>
            </a:extLst>
          </p:cNvPr>
          <p:cNvSpPr txBox="1"/>
          <p:nvPr/>
        </p:nvSpPr>
        <p:spPr>
          <a:xfrm>
            <a:off x="2133600" y="2743200"/>
            <a:ext cx="1266825" cy="447675"/>
          </a:xfrm>
          <a:prstGeom prst="rect">
            <a:avLst/>
          </a:prstGeom>
          <a:ln w="28575">
            <a:solidFill>
              <a:srgbClr val="385D89"/>
            </a:solidFill>
          </a:ln>
        </p:spPr>
        <p:txBody>
          <a:bodyPr wrap="square" lIns="0" tIns="24765" rIns="0" bIns="0">
            <a:spAutoFit/>
          </a:bodyPr>
          <a:lstStyle/>
          <a:p>
            <a:pPr marL="86360" algn="ctr" fontAlgn="auto">
              <a:spcBef>
                <a:spcPts val="195"/>
              </a:spcBef>
              <a:spcAft>
                <a:spcPts val="0"/>
              </a:spcAft>
              <a:defRPr/>
            </a:pPr>
            <a:r>
              <a:rPr sz="2750" b="1" spc="25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lang="pt-BR" sz="2750" b="1" spc="25" dirty="0">
                <a:solidFill>
                  <a:srgbClr val="FFFFFF"/>
                </a:solidFill>
                <a:latin typeface="Calibri"/>
                <a:cs typeface="Calibri"/>
              </a:rPr>
              <a:t>5,8</a:t>
            </a:r>
            <a:r>
              <a:rPr sz="2750" b="1" spc="25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12307" name="object 21">
            <a:extLst>
              <a:ext uri="{FF2B5EF4-FFF2-40B4-BE49-F238E27FC236}">
                <a16:creationId xmlns:a16="http://schemas.microsoft.com/office/drawing/2014/main" xmlns="" id="{429F8977-DEA3-4537-A08C-8B22696DB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719388"/>
            <a:ext cx="1085850" cy="514350"/>
          </a:xfrm>
          <a:custGeom>
            <a:avLst/>
            <a:gdLst>
              <a:gd name="T0" fmla="*/ 0 w 1085850"/>
              <a:gd name="T1" fmla="*/ 0 h 514350"/>
              <a:gd name="T2" fmla="*/ 1085850 w 1085850"/>
              <a:gd name="T3" fmla="*/ 514350 h 514350"/>
            </a:gdLst>
            <a:ahLst/>
            <a:cxnLst/>
            <a:rect l="T0" t="T1" r="T2" b="T3"/>
            <a:pathLst>
              <a:path w="1085850" h="514350">
                <a:moveTo>
                  <a:pt x="0" y="514350"/>
                </a:moveTo>
                <a:lnTo>
                  <a:pt x="1085850" y="514350"/>
                </a:lnTo>
                <a:lnTo>
                  <a:pt x="1085850" y="0"/>
                </a:lnTo>
                <a:lnTo>
                  <a:pt x="0" y="0"/>
                </a:lnTo>
                <a:lnTo>
                  <a:pt x="0" y="514350"/>
                </a:lnTo>
                <a:close/>
              </a:path>
            </a:pathLst>
          </a:custGeom>
          <a:solidFill>
            <a:srgbClr val="4F81B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xmlns="" id="{AFFF674B-84B5-44DF-9C0C-B30E78945C15}"/>
              </a:ext>
            </a:extLst>
          </p:cNvPr>
          <p:cNvSpPr txBox="1"/>
          <p:nvPr/>
        </p:nvSpPr>
        <p:spPr>
          <a:xfrm>
            <a:off x="838200" y="2743200"/>
            <a:ext cx="1085850" cy="447675"/>
          </a:xfrm>
          <a:prstGeom prst="rect">
            <a:avLst/>
          </a:prstGeom>
          <a:ln w="28575">
            <a:solidFill>
              <a:srgbClr val="385D89"/>
            </a:solidFill>
          </a:ln>
        </p:spPr>
        <p:txBody>
          <a:bodyPr lIns="0" tIns="24765" rIns="0" bIns="0">
            <a:spAutoFit/>
          </a:bodyPr>
          <a:lstStyle/>
          <a:p>
            <a:pPr marL="88265" algn="ctr" fontAlgn="auto">
              <a:spcBef>
                <a:spcPts val="195"/>
              </a:spcBef>
              <a:spcAft>
                <a:spcPts val="0"/>
              </a:spcAft>
              <a:defRPr/>
            </a:pPr>
            <a:r>
              <a:rPr sz="2750" b="1" spc="25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lang="pt-BR" sz="2750" b="1" spc="25" dirty="0">
                <a:solidFill>
                  <a:srgbClr val="FFFFFF"/>
                </a:solidFill>
                <a:latin typeface="Calibri"/>
                <a:cs typeface="Calibri"/>
              </a:rPr>
              <a:t>4,2</a:t>
            </a:r>
            <a:r>
              <a:rPr sz="2750" b="1" spc="25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12309" name="object 24">
            <a:extLst>
              <a:ext uri="{FF2B5EF4-FFF2-40B4-BE49-F238E27FC236}">
                <a16:creationId xmlns:a16="http://schemas.microsoft.com/office/drawing/2014/main" xmlns="" id="{94FD00F5-A7A0-4F54-B569-CD379BEE8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5472113"/>
            <a:ext cx="3249612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350" rIns="0" bIns="0">
            <a:spAutoFit/>
          </a:bodyPr>
          <a:lstStyle>
            <a:lvl1pPr marL="460375" indent="-447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50"/>
              </a:spcBef>
            </a:pPr>
            <a:r>
              <a:rPr lang="pt-BR" altLang="en-US" sz="2700" b="1">
                <a:latin typeface="Calibri" panose="020F0502020204030204" pitchFamily="34" charset="0"/>
                <a:cs typeface="Calibri" panose="020F0502020204030204" pitchFamily="34" charset="0"/>
              </a:rPr>
              <a:t>Média de pessoas por  domicílio = 2,83</a:t>
            </a:r>
            <a:endParaRPr lang="pt-BR" altLang="en-US" sz="2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xmlns="" id="{1A745D42-FF42-44B2-B210-4020201126E9}"/>
              </a:ext>
            </a:extLst>
          </p:cNvPr>
          <p:cNvSpPr txBox="1"/>
          <p:nvPr/>
        </p:nvSpPr>
        <p:spPr>
          <a:xfrm>
            <a:off x="388938" y="1855788"/>
            <a:ext cx="755650" cy="757237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 fontAlgn="auto">
              <a:spcBef>
                <a:spcPts val="105"/>
              </a:spcBef>
              <a:spcAft>
                <a:spcPts val="0"/>
              </a:spcAft>
              <a:defRPr/>
            </a:pPr>
            <a:r>
              <a:rPr sz="4800" b="1" dirty="0">
                <a:latin typeface="Calibri"/>
                <a:cs typeface="Calibri"/>
              </a:rPr>
              <a:t>L</a:t>
            </a:r>
            <a:r>
              <a:rPr sz="4800" b="1" spc="15" dirty="0">
                <a:latin typeface="Calibri"/>
                <a:cs typeface="Calibri"/>
              </a:rPr>
              <a:t>á</a:t>
            </a:r>
            <a:r>
              <a:rPr sz="4800" b="1" dirty="0">
                <a:latin typeface="Calibri"/>
                <a:cs typeface="Calibri"/>
              </a:rPr>
              <a:t>: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12312" name="object 35">
            <a:extLst>
              <a:ext uri="{FF2B5EF4-FFF2-40B4-BE49-F238E27FC236}">
                <a16:creationId xmlns:a16="http://schemas.microsoft.com/office/drawing/2014/main" xmlns="" id="{83080629-2C70-46CC-B9D6-C2255B7A2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362200"/>
            <a:ext cx="5689600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00"/>
              </a:spcBef>
            </a:pPr>
            <a:r>
              <a:rPr lang="pt-BR" altLang="en-US" sz="2400" b="1">
                <a:solidFill>
                  <a:srgbClr val="001F5F"/>
                </a:solidFill>
                <a:latin typeface="Calibri" panose="020F0502020204030204" pitchFamily="34" charset="0"/>
              </a:rPr>
              <a:t>8.128.621 pessoas estão inscritas</a:t>
            </a:r>
            <a:endParaRPr lang="pt-BR" altLang="en-US" sz="2400">
              <a:latin typeface="Calibri" panose="020F0502020204030204" pitchFamily="34" charset="0"/>
            </a:endParaRPr>
          </a:p>
          <a:p>
            <a:pPr algn="ctr" eaLnBrk="1" hangingPunct="1">
              <a:lnSpc>
                <a:spcPts val="2825"/>
              </a:lnSpc>
              <a:spcBef>
                <a:spcPts val="50"/>
              </a:spcBef>
            </a:pPr>
            <a:endParaRPr lang="pt-BR" altLang="en-US" sz="2400" b="1">
              <a:solidFill>
                <a:srgbClr val="E36C09"/>
              </a:solidFill>
              <a:latin typeface="Calibri" panose="020F0502020204030204" pitchFamily="34" charset="0"/>
            </a:endParaRPr>
          </a:p>
          <a:p>
            <a:pPr algn="ctr" eaLnBrk="1" hangingPunct="1">
              <a:lnSpc>
                <a:spcPts val="2825"/>
              </a:lnSpc>
              <a:spcBef>
                <a:spcPts val="50"/>
              </a:spcBef>
            </a:pPr>
            <a:r>
              <a:rPr lang="pt-BR" altLang="en-US" sz="2400" b="1">
                <a:solidFill>
                  <a:srgbClr val="E36C09"/>
                </a:solidFill>
                <a:latin typeface="Calibri" panose="020F0502020204030204" pitchFamily="34" charset="0"/>
              </a:rPr>
              <a:t>É mais de 50% da população de</a:t>
            </a:r>
            <a:endParaRPr lang="pt-BR" altLang="en-US" sz="2400">
              <a:latin typeface="Calibri" panose="020F0502020204030204" pitchFamily="34" charset="0"/>
            </a:endParaRPr>
          </a:p>
          <a:p>
            <a:pPr algn="ctr" eaLnBrk="1" hangingPunct="1">
              <a:lnSpc>
                <a:spcPts val="2825"/>
              </a:lnSpc>
            </a:pPr>
            <a:r>
              <a:rPr lang="pt-BR" altLang="en-US" sz="2400" b="1">
                <a:solidFill>
                  <a:srgbClr val="E36C09"/>
                </a:solidFill>
                <a:latin typeface="Calibri" panose="020F0502020204030204" pitchFamily="34" charset="0"/>
              </a:rPr>
              <a:t>nosso estado</a:t>
            </a:r>
            <a:endParaRPr lang="pt-BR" altLang="en-US" sz="2400">
              <a:latin typeface="Calibri" panose="020F0502020204030204" pitchFamily="34" charset="0"/>
            </a:endParaRPr>
          </a:p>
          <a:p>
            <a:pPr algn="ctr" eaLnBrk="1" hangingPunct="1">
              <a:spcBef>
                <a:spcPts val="1200"/>
              </a:spcBef>
            </a:pPr>
            <a:r>
              <a:rPr lang="pt-BR" altLang="en-US" sz="3200" b="1">
                <a:solidFill>
                  <a:srgbClr val="00AF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66% mora na Zona Urbana</a:t>
            </a:r>
            <a:endParaRPr lang="pt-BR" alt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ts val="775"/>
              </a:spcBef>
            </a:pPr>
            <a:r>
              <a:rPr lang="pt-BR" altLang="en-US" sz="3200" b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519.854 famílias são povos e  comunidades tradicionais</a:t>
            </a:r>
            <a:endParaRPr lang="pt-BR" alt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ts val="988"/>
              </a:spcBef>
            </a:pPr>
            <a:r>
              <a:rPr lang="pt-BR" altLang="en-US" sz="2800" b="1">
                <a:solidFill>
                  <a:srgbClr val="E36C09"/>
                </a:solidFill>
                <a:latin typeface="Calibri" panose="020F0502020204030204" pitchFamily="34" charset="0"/>
              </a:rPr>
              <a:t>73.859 cadastros foram excluídos</a:t>
            </a:r>
            <a:endParaRPr lang="pt-BR" altLang="en-US" sz="2800">
              <a:latin typeface="Calibri" panose="020F0502020204030204" pitchFamily="34" charset="0"/>
            </a:endParaRPr>
          </a:p>
        </p:txBody>
      </p:sp>
      <p:sp>
        <p:nvSpPr>
          <p:cNvPr id="2" name="object 9">
            <a:extLst>
              <a:ext uri="{FF2B5EF4-FFF2-40B4-BE49-F238E27FC236}">
                <a16:creationId xmlns:a16="http://schemas.microsoft.com/office/drawing/2014/main" xmlns="" id="{1EFBB981-CEB9-2D44-9842-11912588D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6376" y="6350000"/>
            <a:ext cx="3669624" cy="2698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108200" indent="-20970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r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1900" dirty="0">
                <a:latin typeface="+mn-lt"/>
                <a:cs typeface="+mn-cs"/>
              </a:rPr>
              <a:t>Fonte: </a:t>
            </a:r>
            <a:r>
              <a:rPr lang="pt-BR" altLang="en-US" sz="1900" dirty="0">
                <a:latin typeface="+mn-lt"/>
                <a:cs typeface="+mn-cs"/>
              </a:rPr>
              <a:t>SENARC/MC </a:t>
            </a:r>
            <a:endParaRPr lang="en-US" altLang="en-US" sz="1900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</TotalTime>
  <Words>1627</Words>
  <Application>Microsoft Office PowerPoint</Application>
  <PresentationFormat>Papel A4 (210 x 297 mm)</PresentationFormat>
  <Paragraphs>373</Paragraphs>
  <Slides>54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5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O Cadastro Único...</vt:lpstr>
      <vt:lpstr>Slide 10</vt:lpstr>
      <vt:lpstr>47% Inseridos  no CadÚnico</vt:lpstr>
      <vt:lpstr>São repassados mais de  5 bilhões do BPC E cerca de 4 milhões do Bolsa Família por ano em  nosso estado </vt:lpstr>
      <vt:lpstr>Slide 13</vt:lpstr>
      <vt:lpstr>Slide 14</vt:lpstr>
      <vt:lpstr>REDE SUAS DA BAHIA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Trabalhador@s</vt:lpstr>
      <vt:lpstr>Trabalhador@s</vt:lpstr>
      <vt:lpstr>Slide 34</vt:lpstr>
      <vt:lpstr>PARA O SUAS NA BAHIA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Mapeamento dos  Territórios Visitados</vt:lpstr>
      <vt:lpstr>Apoio Técnico</vt:lpstr>
      <vt:lpstr>Slide 45</vt:lpstr>
      <vt:lpstr>REDE SUAS BAHIA</vt:lpstr>
      <vt:lpstr>SIACOF </vt:lpstr>
      <vt:lpstr>Slide 48</vt:lpstr>
      <vt:lpstr>Slide 49</vt:lpstr>
      <vt:lpstr>SIACOF  Acompanhamento Físico</vt:lpstr>
      <vt:lpstr>Slide 51</vt:lpstr>
      <vt:lpstr>Slide 52</vt:lpstr>
      <vt:lpstr>Slide 53</vt:lpstr>
      <vt:lpstr>Slide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 E  A  S</dc:title>
  <dc:creator>Aline Araujo da Silva</dc:creator>
  <cp:lastModifiedBy>ana.cristina</cp:lastModifiedBy>
  <cp:revision>61</cp:revision>
  <dcterms:created xsi:type="dcterms:W3CDTF">2019-11-07T22:45:13Z</dcterms:created>
  <dcterms:modified xsi:type="dcterms:W3CDTF">2019-11-22T14:49:54Z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2019-11-07T00:00:00Z</vt:filetime>
  </property>
  <property fmtid="{D5CDD505-2E9C-101B-9397-08002B2CF9AE}" pid="3" name="LastSaved">
    <vt:filetime>2019-11-07T00:00:00Z</vt:filetime>
  </property>
</Properties>
</file>