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00FF"/>
    <a:srgbClr val="3399FF"/>
    <a:srgbClr val="DDDDDD"/>
    <a:srgbClr val="FF0066"/>
    <a:srgbClr val="00FFCC"/>
    <a:srgbClr val="FFCC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7" autoAdjust="0"/>
    <p:restoredTop sz="94761" autoAdjust="0"/>
  </p:normalViewPr>
  <p:slideViewPr>
    <p:cSldViewPr>
      <p:cViewPr>
        <p:scale>
          <a:sx n="85" d="100"/>
          <a:sy n="85" d="100"/>
        </p:scale>
        <p:origin x="-54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F9B9D-D15E-4FC2-BE6D-6C107A58097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A07D4-1B90-4EBE-A98B-1F68454659B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32606-FFBD-4354-BB1F-449DCB28167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C550A-9467-454F-970A-611A59D6D46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43961-B1B2-4161-B56E-A1FBA1EA9F5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F3F7C-E671-4835-958D-46CA94AD83F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A7A9F-A2EA-4EC3-AC12-7E7C8E30981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BA104-A915-4A10-BEE3-3A9B6EC46BB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FE99E-1ACE-4DB6-9511-7A0957931A8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017AD-FE66-4D21-9B13-12E73DF88058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C656F-FA63-4FB7-8999-1B662B00346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CA8F49B-7E2D-4C13-BA92-F1C8EED7CB32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pt-BR" sz="16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PROCEDIMENTOS</a:t>
            </a:r>
            <a:r>
              <a:rPr lang="pt-BR" sz="1600" b="1" dirty="0" smtClean="0"/>
              <a:t> BÁSICOS ADOTADOS </a:t>
            </a:r>
            <a:r>
              <a:rPr lang="pt-BR" sz="1600" b="1" dirty="0"/>
              <a:t>NA CELEBRAÇÃO DE CONVÊNIO </a:t>
            </a:r>
            <a:r>
              <a:rPr lang="pt-BR" sz="800" b="1" dirty="0" smtClean="0"/>
              <a:t>1</a:t>
            </a:r>
            <a:br>
              <a:rPr lang="pt-BR" sz="800" b="1" dirty="0" smtClean="0"/>
            </a:br>
            <a:r>
              <a:rPr lang="pt-BR" sz="1400" b="1" dirty="0" smtClean="0">
                <a:solidFill>
                  <a:srgbClr val="000000"/>
                </a:solidFill>
              </a:rPr>
              <a:t> FLUXOGRAMA</a:t>
            </a:r>
            <a:endParaRPr lang="pt-BR" sz="800" b="1" dirty="0">
              <a:latin typeface="5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684213" y="1989138"/>
            <a:ext cx="8229601" cy="4525962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3851275" y="2925763"/>
            <a:ext cx="2232025" cy="936625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50000">
                <a:schemeClr val="bg1"/>
              </a:gs>
              <a:gs pos="100000">
                <a:srgbClr val="B2B2B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  OU</a:t>
            </a:r>
          </a:p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PARECER FAVORÁVEL AO PLEITO</a:t>
            </a:r>
          </a:p>
          <a:p>
            <a:pPr algn="ctr"/>
            <a:endParaRPr lang="pt-BR" sz="1000" b="1" i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...A ELABORAÇÃO DA MINUTA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 TERMO DE CONVÊNIO</a:t>
            </a: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643438" y="1557338"/>
            <a:ext cx="1439862" cy="1008062"/>
          </a:xfrm>
          <a:prstGeom prst="rect">
            <a:avLst/>
          </a:prstGeom>
          <a:gradFill rotWithShape="1">
            <a:gsLst>
              <a:gs pos="0">
                <a:srgbClr val="FFFF47"/>
              </a:gs>
              <a:gs pos="50000">
                <a:schemeClr val="bg1"/>
              </a:gs>
              <a:gs pos="100000">
                <a:srgbClr val="FFFF47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CONHECE DO PLEITO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 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DELE DETERMINA</a:t>
            </a:r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ANÁLISE TÉCNICA</a:t>
            </a: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6659563" y="1557338"/>
            <a:ext cx="1441450" cy="1008062"/>
          </a:xfrm>
          <a:prstGeom prst="rect">
            <a:avLst/>
          </a:prstGeom>
          <a:gradFill rotWithShape="1">
            <a:gsLst>
              <a:gs pos="0">
                <a:srgbClr val="FF7C80"/>
              </a:gs>
              <a:gs pos="50000">
                <a:schemeClr val="bg1"/>
              </a:gs>
              <a:gs pos="100000">
                <a:srgbClr val="FF7C8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EFETUA 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ANÁLISE </a:t>
            </a:r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TÉCNICA DO PLEITO</a:t>
            </a: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ELABORA </a:t>
            </a:r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RESPECTIVO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</a:t>
            </a:r>
          </a:p>
        </p:txBody>
      </p:sp>
      <p:sp>
        <p:nvSpPr>
          <p:cNvPr id="4116" name="AutoShape 20"/>
          <p:cNvSpPr>
            <a:spLocks noChangeArrowheads="1"/>
          </p:cNvSpPr>
          <p:nvPr/>
        </p:nvSpPr>
        <p:spPr bwMode="auto">
          <a:xfrm>
            <a:off x="611188" y="1557338"/>
            <a:ext cx="1439862" cy="1008062"/>
          </a:xfrm>
          <a:prstGeom prst="flowChartAlternateProcess">
            <a:avLst/>
          </a:prstGeom>
          <a:gradFill rotWithShape="1">
            <a:gsLst>
              <a:gs pos="0">
                <a:srgbClr val="3399FF"/>
              </a:gs>
              <a:gs pos="50000">
                <a:schemeClr val="bg1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pt-BR" sz="10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t-BR" sz="1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INÍCIO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PROTOCOLA  OFICIO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ENCAMINHANDO 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PLEITO 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AO </a:t>
            </a: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SECRETÁRIO</a:t>
            </a:r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2632075" y="1557338"/>
            <a:ext cx="1439863" cy="10080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AUTUA, NUMERA E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ENCAMINHA O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PROCESSO À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SUPERINTENDÊNCIA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(SUDET / SESOL)</a:t>
            </a:r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6659563" y="3214688"/>
            <a:ext cx="1441450" cy="158432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APRECIA O RELATÓRIO</a:t>
            </a:r>
          </a:p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 DETERMINA ...</a:t>
            </a:r>
          </a:p>
        </p:txBody>
      </p:sp>
      <p:sp>
        <p:nvSpPr>
          <p:cNvPr id="4120" name="Line 24"/>
          <p:cNvSpPr>
            <a:spLocks noChangeShapeType="1"/>
          </p:cNvSpPr>
          <p:nvPr/>
        </p:nvSpPr>
        <p:spPr bwMode="auto">
          <a:xfrm>
            <a:off x="2051050" y="2062163"/>
            <a:ext cx="5762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21" name="Line 25"/>
          <p:cNvSpPr>
            <a:spLocks noChangeShapeType="1"/>
          </p:cNvSpPr>
          <p:nvPr/>
        </p:nvSpPr>
        <p:spPr bwMode="auto">
          <a:xfrm>
            <a:off x="6084888" y="2062163"/>
            <a:ext cx="5762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4067175" y="2062163"/>
            <a:ext cx="5762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582613" y="5126038"/>
            <a:ext cx="2405062" cy="16160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000" dirty="0">
                <a:solidFill>
                  <a:srgbClr val="3399FF"/>
                </a:solidFill>
              </a:rPr>
              <a:t>PROPONENTE/CONVENENTE</a:t>
            </a:r>
          </a:p>
          <a:p>
            <a:r>
              <a:rPr lang="pt-BR" sz="1000" dirty="0">
                <a:solidFill>
                  <a:schemeClr val="accent1"/>
                </a:solidFill>
              </a:rPr>
              <a:t>PROTOCOLO</a:t>
            </a:r>
          </a:p>
          <a:p>
            <a:r>
              <a:rPr lang="pt-BR" sz="1000" dirty="0">
                <a:solidFill>
                  <a:srgbClr val="F4EE00"/>
                </a:solidFill>
              </a:rPr>
              <a:t>SUPERINTENDÊNCIA</a:t>
            </a:r>
          </a:p>
          <a:p>
            <a:r>
              <a:rPr lang="pt-BR" sz="1000" dirty="0">
                <a:solidFill>
                  <a:srgbClr val="DDDDDD"/>
                </a:solidFill>
              </a:rPr>
              <a:t>APOIO ADMINISTRATIVO</a:t>
            </a:r>
          </a:p>
          <a:p>
            <a:r>
              <a:rPr lang="pt-BR" sz="1000" dirty="0">
                <a:solidFill>
                  <a:srgbClr val="B2B2B2"/>
                </a:solidFill>
              </a:rPr>
              <a:t>NÚCLEO ACOMPANHAMENTO DE CONVÊNIO</a:t>
            </a:r>
          </a:p>
          <a:p>
            <a:r>
              <a:rPr lang="pt-BR" sz="1000" dirty="0">
                <a:solidFill>
                  <a:srgbClr val="FF0066"/>
                </a:solidFill>
              </a:rPr>
              <a:t>COORDENAÇÃO COMPETENTE</a:t>
            </a:r>
          </a:p>
          <a:p>
            <a:r>
              <a:rPr lang="pt-BR" sz="1000" dirty="0">
                <a:solidFill>
                  <a:srgbClr val="00CC00"/>
                </a:solidFill>
              </a:rPr>
              <a:t>GABINETE DO SECRETÁRIO</a:t>
            </a:r>
          </a:p>
          <a:p>
            <a:r>
              <a:rPr lang="pt-BR" sz="1000" dirty="0">
                <a:solidFill>
                  <a:srgbClr val="00FF00"/>
                </a:solidFill>
              </a:rPr>
              <a:t>RPGE</a:t>
            </a:r>
          </a:p>
          <a:p>
            <a:r>
              <a:rPr lang="pt-BR" sz="1000" dirty="0">
                <a:solidFill>
                  <a:srgbClr val="FFCC00"/>
                </a:solidFill>
              </a:rPr>
              <a:t>DIFIN</a:t>
            </a:r>
          </a:p>
        </p:txBody>
      </p:sp>
      <p:sp>
        <p:nvSpPr>
          <p:cNvPr id="4135" name="AutoShape 39"/>
          <p:cNvSpPr>
            <a:spLocks noChangeArrowheads="1"/>
          </p:cNvSpPr>
          <p:nvPr/>
        </p:nvSpPr>
        <p:spPr bwMode="auto">
          <a:xfrm>
            <a:off x="1692275" y="4284671"/>
            <a:ext cx="360363" cy="287337"/>
          </a:xfrm>
          <a:prstGeom prst="flowChartOffpageConnector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t-BR"/>
          </a:p>
        </p:txBody>
      </p:sp>
      <p:sp>
        <p:nvSpPr>
          <p:cNvPr id="4152" name="AutoShape 56"/>
          <p:cNvSpPr>
            <a:spLocks noChangeArrowheads="1"/>
          </p:cNvSpPr>
          <p:nvPr/>
        </p:nvSpPr>
        <p:spPr bwMode="auto">
          <a:xfrm rot="-21600000">
            <a:off x="6661150" y="5302250"/>
            <a:ext cx="1439863" cy="1008063"/>
          </a:xfrm>
          <a:prstGeom prst="flowChartAlternateProcess">
            <a:avLst/>
          </a:prstGeom>
          <a:gradFill rotWithShape="1">
            <a:gsLst>
              <a:gs pos="0">
                <a:srgbClr val="FFFF66"/>
              </a:gs>
              <a:gs pos="50000">
                <a:schemeClr val="bg1"/>
              </a:gs>
              <a:gs pos="100000">
                <a:srgbClr val="FFFF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 APONTA</a:t>
            </a:r>
          </a:p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INCONSISTÊNCIAS</a:t>
            </a:r>
          </a:p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INSANÁVEIS.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 ARQUIVAMENTO DO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PROCESSO</a:t>
            </a:r>
            <a:endParaRPr lang="pt-BR" sz="1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55" name="Rectangle 59"/>
          <p:cNvSpPr>
            <a:spLocks noChangeArrowheads="1"/>
          </p:cNvSpPr>
          <p:nvPr/>
        </p:nvSpPr>
        <p:spPr bwMode="auto">
          <a:xfrm>
            <a:off x="611188" y="2928934"/>
            <a:ext cx="2520950" cy="1152525"/>
          </a:xfrm>
          <a:prstGeom prst="rect">
            <a:avLst/>
          </a:prstGeom>
          <a:gradFill rotWithShape="1">
            <a:gsLst>
              <a:gs pos="0">
                <a:srgbClr val="99FF33"/>
              </a:gs>
              <a:gs pos="50000">
                <a:schemeClr val="bg1"/>
              </a:gs>
              <a:gs pos="100000">
                <a:srgbClr val="99FF3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endParaRPr lang="pt-BR" sz="1000" b="1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PROCEDE </a:t>
            </a:r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AO EXAME 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JURÍDICO DO </a:t>
            </a:r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PROCESSO E SUGERE SANEAMENTO</a:t>
            </a: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VÍCIOS, NO CASO DE ESTES </a:t>
            </a:r>
          </a:p>
          <a:p>
            <a:pPr algn="ctr"/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DETECTADOS. </a:t>
            </a:r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10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157" name="Rectangle 61"/>
          <p:cNvSpPr>
            <a:spLocks noChangeArrowheads="1"/>
          </p:cNvSpPr>
          <p:nvPr/>
        </p:nvSpPr>
        <p:spPr bwMode="auto">
          <a:xfrm>
            <a:off x="582613" y="4900613"/>
            <a:ext cx="2405062" cy="21748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L E G E N D A</a:t>
            </a:r>
          </a:p>
        </p:txBody>
      </p:sp>
      <p:sp>
        <p:nvSpPr>
          <p:cNvPr id="4164" name="Rectangle 68"/>
          <p:cNvSpPr>
            <a:spLocks noChangeArrowheads="1"/>
          </p:cNvSpPr>
          <p:nvPr/>
        </p:nvSpPr>
        <p:spPr bwMode="auto">
          <a:xfrm>
            <a:off x="3851275" y="4149725"/>
            <a:ext cx="2233613" cy="936625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50000">
                <a:schemeClr val="bg1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 APONTA</a:t>
            </a:r>
          </a:p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INCONSISTÊNCIAS, PORÉM</a:t>
            </a:r>
          </a:p>
          <a:p>
            <a:pPr algn="ctr"/>
            <a:r>
              <a:rPr lang="pt-BR" sz="1000" b="1" i="1" dirty="0">
                <a:ln w="1905"/>
                <a:solidFill>
                  <a:schemeClr val="bg1">
                    <a:lumMod val="6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PASSÍVEIS DE CORREÇÃO</a:t>
            </a:r>
            <a:r>
              <a:rPr lang="pt-BR" sz="1000" b="1" i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...SANEAMENTO DAS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INCONSISTÊNCIAS APONTADAS</a:t>
            </a:r>
          </a:p>
        </p:txBody>
      </p:sp>
      <p:sp>
        <p:nvSpPr>
          <p:cNvPr id="4166" name="Line 70"/>
          <p:cNvSpPr>
            <a:spLocks noChangeShapeType="1"/>
          </p:cNvSpPr>
          <p:nvPr/>
        </p:nvSpPr>
        <p:spPr bwMode="auto">
          <a:xfrm flipH="1">
            <a:off x="6084888" y="3357563"/>
            <a:ext cx="574675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67" name="Line 71"/>
          <p:cNvSpPr>
            <a:spLocks noChangeShapeType="1"/>
          </p:cNvSpPr>
          <p:nvPr/>
        </p:nvSpPr>
        <p:spPr bwMode="auto">
          <a:xfrm flipH="1">
            <a:off x="6084888" y="4654550"/>
            <a:ext cx="574675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69" name="Line 73"/>
          <p:cNvSpPr>
            <a:spLocks noChangeShapeType="1"/>
          </p:cNvSpPr>
          <p:nvPr/>
        </p:nvSpPr>
        <p:spPr bwMode="auto">
          <a:xfrm>
            <a:off x="7380288" y="4797425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70" name="Line 74"/>
          <p:cNvSpPr>
            <a:spLocks noChangeShapeType="1"/>
          </p:cNvSpPr>
          <p:nvPr/>
        </p:nvSpPr>
        <p:spPr bwMode="auto">
          <a:xfrm flipH="1">
            <a:off x="3132138" y="3357563"/>
            <a:ext cx="719137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71" name="Line 75"/>
          <p:cNvSpPr>
            <a:spLocks noChangeShapeType="1"/>
          </p:cNvSpPr>
          <p:nvPr/>
        </p:nvSpPr>
        <p:spPr bwMode="auto">
          <a:xfrm flipV="1">
            <a:off x="4932363" y="3862388"/>
            <a:ext cx="0" cy="2873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4172" name="Line 76"/>
          <p:cNvSpPr>
            <a:spLocks noChangeShapeType="1"/>
          </p:cNvSpPr>
          <p:nvPr/>
        </p:nvSpPr>
        <p:spPr bwMode="auto">
          <a:xfrm>
            <a:off x="7380288" y="2565400"/>
            <a:ext cx="0" cy="6492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2000"/>
                                        <p:tgtEl>
                                          <p:spTgt spid="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2000"/>
                                        <p:tgtEl>
                                          <p:spTgt spid="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4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13" grpId="0" animBg="1"/>
      <p:bldP spid="4113" grpId="1" animBg="1"/>
      <p:bldP spid="4114" grpId="0" animBg="1"/>
      <p:bldP spid="4115" grpId="0" animBg="1"/>
      <p:bldP spid="4116" grpId="0" animBg="1"/>
      <p:bldP spid="4117" grpId="0" animBg="1"/>
      <p:bldP spid="4119" grpId="0" animBg="1"/>
      <p:bldP spid="4120" grpId="0" animBg="1"/>
      <p:bldP spid="4121" grpId="0" animBg="1"/>
      <p:bldP spid="4122" grpId="0" animBg="1"/>
      <p:bldP spid="4132" grpId="0" animBg="1"/>
      <p:bldP spid="4132" grpId="1" animBg="1"/>
      <p:bldP spid="4135" grpId="0" animBg="1"/>
      <p:bldP spid="4152" grpId="0" animBg="1"/>
      <p:bldP spid="4152" grpId="1" animBg="1"/>
      <p:bldP spid="4155" grpId="0" animBg="1"/>
      <p:bldP spid="4157" grpId="0" animBg="1"/>
      <p:bldP spid="4157" grpId="1" animBg="1"/>
      <p:bldP spid="4164" grpId="0" animBg="1"/>
      <p:bldP spid="4166" grpId="0" animBg="1"/>
      <p:bldP spid="4167" grpId="0" animBg="1"/>
      <p:bldP spid="4169" grpId="0" animBg="1"/>
      <p:bldP spid="4169" grpId="1" animBg="1"/>
      <p:bldP spid="4170" grpId="0" animBg="1"/>
      <p:bldP spid="4171" grpId="0" animBg="1"/>
      <p:bldP spid="417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pt-BR" sz="1600" b="1" dirty="0"/>
              <a:t>FLUXOGRAMA – PROCEDIMENTOS BÁSICOS NA CELEBRAÇÃO DE CONVÊNIO </a:t>
            </a:r>
            <a:r>
              <a:rPr lang="pt-BR" sz="800" b="1" dirty="0"/>
              <a:t>2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838200" y="1835150"/>
            <a:ext cx="1439863" cy="1017588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50000">
                <a:schemeClr val="bg1"/>
              </a:gs>
              <a:gs pos="100000">
                <a:srgbClr val="EAEAEA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EMITE 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 SRD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854325" y="1835150"/>
            <a:ext cx="1439863" cy="1017588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50000">
                <a:schemeClr val="bg1"/>
              </a:gs>
              <a:gs pos="100000">
                <a:srgbClr val="00CC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AS PARTES ASSINAM O</a:t>
            </a:r>
          </a:p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CONVÊNIO, </a:t>
            </a:r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DESTE SE </a:t>
            </a:r>
          </a:p>
          <a:p>
            <a:pPr algn="ctr"/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PUBLICA O  EXTRATO</a:t>
            </a:r>
          </a:p>
          <a:p>
            <a:pPr algn="ctr"/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 </a:t>
            </a:r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D.O.E</a:t>
            </a:r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E </a:t>
            </a:r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INFORMA</a:t>
            </a:r>
          </a:p>
          <a:p>
            <a:pPr algn="ctr"/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 </a:t>
            </a:r>
            <a:r>
              <a:rPr lang="pt-BR" sz="9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CELEBRAÇÃO </a:t>
            </a:r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AO  </a:t>
            </a:r>
          </a:p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PODER LEGISLATIVO</a:t>
            </a:r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859338" y="1835150"/>
            <a:ext cx="1441450" cy="1017588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EMPENHA A DESPESA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EMITE A RESPECTIVA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NOTA DE EMPENHO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859338" y="3502025"/>
            <a:ext cx="1439862" cy="10064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AUTORIZA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 PAGAMENTO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 </a:t>
            </a:r>
            <a:r>
              <a:rPr lang="pt-BR" sz="10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DESPESA</a:t>
            </a:r>
          </a:p>
          <a:p>
            <a:pPr algn="ctr"/>
            <a:endParaRPr lang="pt-BR" sz="1000" b="1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8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(LIBERA A TRASFERÊNCIA</a:t>
            </a:r>
          </a:p>
          <a:p>
            <a:pPr algn="ctr"/>
            <a:r>
              <a:rPr lang="pt-BR" sz="8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DO RECURSO)</a:t>
            </a:r>
            <a:endParaRPr lang="pt-BR" sz="8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843213" y="3502025"/>
            <a:ext cx="1439862" cy="1006475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CONFIRMA 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PAGAMENTO DA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DESPESA, EMITE OB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 REGISTRA A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OCORRÊNCIA NO </a:t>
            </a: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SICON/SIGAP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886575" y="1835150"/>
            <a:ext cx="1439863" cy="1017588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VERIFICA CADASTRO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 CONVENENTE E 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REGISTRA 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 INSTRUMENTO NO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SICON/SIGAP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6877050" y="3500438"/>
            <a:ext cx="1439863" cy="1008062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PRÉ-LIQUIDA E</a:t>
            </a:r>
          </a:p>
          <a:p>
            <a:pPr algn="ctr"/>
            <a:r>
              <a:rPr lang="pt-BR" sz="1000" b="1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LIQUIDA A DESPESA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 rot="-21600000">
            <a:off x="827088" y="3502025"/>
            <a:ext cx="1439862" cy="1006475"/>
          </a:xfrm>
          <a:prstGeom prst="flowChartAlternateProcess">
            <a:avLst/>
          </a:prstGeom>
          <a:gradFill rotWithShape="0">
            <a:gsLst>
              <a:gs pos="0">
                <a:srgbClr val="FFCC00"/>
              </a:gs>
              <a:gs pos="50000">
                <a:srgbClr val="FFFF00"/>
              </a:gs>
              <a:gs pos="100000">
                <a:srgbClr val="FFCC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endParaRPr lang="pt-BR" sz="6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6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6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ARQUIVA O PROCESSO</a:t>
            </a:r>
          </a:p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AO ENCERRAMENTO DO</a:t>
            </a:r>
          </a:p>
          <a:p>
            <a:pPr algn="ctr"/>
            <a:r>
              <a:rPr lang="pt-BR" sz="9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CONVÊNIO</a:t>
            </a:r>
          </a:p>
          <a:p>
            <a:pPr algn="ctr"/>
            <a:endParaRPr lang="pt-BR" sz="9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pt-BR" sz="1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FINAL</a:t>
            </a:r>
            <a:r>
              <a:rPr lang="pt-BR" sz="10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1400175" y="1428736"/>
            <a:ext cx="358775" cy="236537"/>
          </a:xfrm>
          <a:prstGeom prst="flowChartOffpageConnector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2265553" y="2382838"/>
            <a:ext cx="5762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4292829" y="2382838"/>
            <a:ext cx="5762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6300978" y="2382838"/>
            <a:ext cx="5762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7594829" y="2852738"/>
            <a:ext cx="0" cy="6572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H="1">
            <a:off x="4281716" y="4043363"/>
            <a:ext cx="5762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H="1">
            <a:off x="2255799" y="4048125"/>
            <a:ext cx="5762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 flipH="1">
            <a:off x="6288278" y="4048125"/>
            <a:ext cx="5762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827088" y="5119688"/>
            <a:ext cx="2305050" cy="16160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1000" dirty="0">
                <a:solidFill>
                  <a:srgbClr val="3399FF"/>
                </a:solidFill>
              </a:rPr>
              <a:t>PROPONENTE/CONVENENTE</a:t>
            </a:r>
          </a:p>
          <a:p>
            <a:r>
              <a:rPr lang="pt-BR" sz="1000" dirty="0">
                <a:solidFill>
                  <a:schemeClr val="accent1"/>
                </a:solidFill>
              </a:rPr>
              <a:t>PROTOCOLO</a:t>
            </a:r>
          </a:p>
          <a:p>
            <a:r>
              <a:rPr lang="pt-BR" sz="1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SUPERINTENDÊNCIA</a:t>
            </a:r>
            <a:endParaRPr lang="pt-BR" sz="1000" dirty="0">
              <a:solidFill>
                <a:srgbClr val="F4EE00"/>
              </a:solidFill>
            </a:endParaRPr>
          </a:p>
          <a:p>
            <a:r>
              <a:rPr lang="pt-BR" sz="1000" dirty="0">
                <a:solidFill>
                  <a:srgbClr val="DDDDDD"/>
                </a:solidFill>
              </a:rPr>
              <a:t>APOIO ADMINISTRATIVO</a:t>
            </a:r>
          </a:p>
          <a:p>
            <a:r>
              <a:rPr lang="pt-BR" sz="1000" dirty="0">
                <a:solidFill>
                  <a:srgbClr val="B2B2B2"/>
                </a:solidFill>
              </a:rPr>
              <a:t>SETOR ACOMPANHAMENTO DE CONTRATO/CONVÊNIO</a:t>
            </a:r>
          </a:p>
          <a:p>
            <a:r>
              <a:rPr lang="pt-BR" sz="1000" dirty="0">
                <a:solidFill>
                  <a:srgbClr val="FF0066"/>
                </a:solidFill>
              </a:rPr>
              <a:t>COORDENAÇÃO COMPETENTE</a:t>
            </a:r>
          </a:p>
          <a:p>
            <a:r>
              <a:rPr lang="pt-BR" sz="1000" dirty="0">
                <a:solidFill>
                  <a:srgbClr val="00CC00"/>
                </a:solidFill>
              </a:rPr>
              <a:t>GABINETE DO SECRETÁRIO</a:t>
            </a:r>
          </a:p>
          <a:p>
            <a:r>
              <a:rPr lang="pt-BR" sz="1000" dirty="0">
                <a:solidFill>
                  <a:srgbClr val="00FF00"/>
                </a:solidFill>
              </a:rPr>
              <a:t>RPGE</a:t>
            </a:r>
          </a:p>
          <a:p>
            <a:r>
              <a:rPr lang="pt-BR" sz="1000" dirty="0">
                <a:solidFill>
                  <a:srgbClr val="FFCC00"/>
                </a:solidFill>
              </a:rPr>
              <a:t>DIFIN</a:t>
            </a: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827088" y="4941888"/>
            <a:ext cx="2305050" cy="15716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L E G E N D A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2" grpId="1"/>
      <p:bldP spid="5124" grpId="0" animBg="1"/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3" grpId="0" animBg="1"/>
      <p:bldP spid="5134" grpId="0" animBg="1"/>
      <p:bldP spid="5135" grpId="0" animBg="1"/>
      <p:bldP spid="5136" grpId="0" animBg="1"/>
      <p:bldP spid="5137" grpId="0" animBg="1"/>
      <p:bldP spid="5139" grpId="0" animBg="1"/>
      <p:bldP spid="5140" grpId="0" animBg="1"/>
      <p:bldP spid="5141" grpId="0" animBg="1"/>
      <p:bldP spid="5142" grpId="0" animBg="1"/>
      <p:bldP spid="51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1400" b="1" dirty="0" smtClean="0"/>
              <a:t>PROCEDIMENTOS </a:t>
            </a:r>
            <a:r>
              <a:rPr lang="pt-BR" sz="1400" b="1" dirty="0"/>
              <a:t>BÁSICOS </a:t>
            </a:r>
            <a:r>
              <a:rPr lang="pt-BR" sz="1400" b="1" dirty="0" smtClean="0"/>
              <a:t>ADOTADOS NA </a:t>
            </a:r>
            <a:r>
              <a:rPr lang="pt-BR" sz="1400" b="1" dirty="0"/>
              <a:t>PRESTAÇÃO DE CONTAS DE </a:t>
            </a:r>
            <a:r>
              <a:rPr lang="pt-BR" sz="1400" b="1" dirty="0" smtClean="0"/>
              <a:t>CONVÊNIO</a:t>
            </a:r>
            <a:r>
              <a:rPr lang="pt-BR" sz="1400" b="1" dirty="0" smtClean="0">
                <a:solidFill>
                  <a:srgbClr val="000000"/>
                </a:solidFill>
              </a:rPr>
              <a:t> FLUXOGRAMA</a:t>
            </a:r>
            <a:endParaRPr lang="pt-BR" sz="800" b="1" dirty="0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852863" y="3429000"/>
            <a:ext cx="1439862" cy="936625"/>
          </a:xfrm>
          <a:prstGeom prst="rect">
            <a:avLst/>
          </a:prstGeom>
          <a:gradFill rotWithShape="1">
            <a:gsLst>
              <a:gs pos="0">
                <a:srgbClr val="33CCFF"/>
              </a:gs>
              <a:gs pos="50000">
                <a:schemeClr val="bg1"/>
              </a:gs>
              <a:gs pos="100000">
                <a:srgbClr val="33CC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NÃO REGULARIZA A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SITUAÇÃO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5651500" y="3429000"/>
            <a:ext cx="1296988" cy="936625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6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REGISTRA O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CONVENENTE NO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SIGAP COMO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SUSPENSO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 ADMINISTRAÇÃO</a:t>
            </a:r>
            <a:endParaRPr lang="pt-BR" sz="600" b="1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208213" y="3429000"/>
            <a:ext cx="1284287" cy="936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DENUNCIA / RESCINDE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CONVÊNIO; AUTORIZA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 DESIGNA COMISSÃO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TOMADA  DE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CONTAS ESPECIAL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2195513" y="1773238"/>
            <a:ext cx="1296987" cy="13684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AUTUA E NUMERA A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DOCUMENTAÇÃO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APRESENTADA E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ENCAMINHA O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PROCESSO </a:t>
            </a:r>
          </a:p>
          <a:p>
            <a:pPr algn="ctr"/>
            <a:r>
              <a:rPr lang="pt-BR" sz="900" b="1" dirty="0" smtClean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FORMALIZADO </a:t>
            </a:r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À DIFIN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5653088" y="1773238"/>
            <a:ext cx="1295400" cy="576262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APROVA  PRESTAÇÃO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CONTAS,</a:t>
            </a:r>
            <a:r>
              <a:rPr lang="pt-BR" sz="8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REGISTRA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 OCORRÊNCIA NO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SICON/SIGAP</a:t>
            </a:r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538163" y="1773238"/>
            <a:ext cx="1296987" cy="1368425"/>
          </a:xfrm>
          <a:prstGeom prst="flowChartAlternateProcess">
            <a:avLst/>
          </a:prstGeom>
          <a:gradFill rotWithShape="1">
            <a:gsLst>
              <a:gs pos="0">
                <a:srgbClr val="00CCFF"/>
              </a:gs>
              <a:gs pos="50000">
                <a:schemeClr val="bg1"/>
              </a:gs>
              <a:gs pos="100000">
                <a:srgbClr val="00CC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pt-BR" sz="9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INICIO </a:t>
            </a:r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 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 PRESTAÇÃO DE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CONTAS DE CONVÊNIO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MEDIANTE OFÍCIO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ENDEREÇADO AO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SECRETÁRIO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3851275" y="1773238"/>
            <a:ext cx="1439863" cy="1368425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ANALISA  DOCUMENTOS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APRESENTADOS,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INSPECIONA  O OBJETO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CONVENIAL, ELABORA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OS RESPECTIVOS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RELATÓRIOS </a:t>
            </a:r>
            <a:r>
              <a:rPr lang="pt-BR" sz="8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NOTIFICA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 CONVENETE PARA  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REGULARIZAR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INCONSISTÊNCIAS, SE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 O CASO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1835150" y="2452688"/>
            <a:ext cx="3603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539750" y="3429000"/>
            <a:ext cx="1295400" cy="1368425"/>
          </a:xfrm>
          <a:prstGeom prst="rect">
            <a:avLst/>
          </a:prstGeom>
          <a:gradFill rotWithShape="1">
            <a:gsLst>
              <a:gs pos="0">
                <a:srgbClr val="FF0066"/>
              </a:gs>
              <a:gs pos="50000">
                <a:schemeClr val="bg1"/>
              </a:gs>
              <a:gs pos="100000">
                <a:srgbClr val="FF00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INSTAURA TOMADA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CONTAS ESPECIAL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 ELABORA O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RESPECTIVO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RELATÓRIO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5651500" y="2565400"/>
            <a:ext cx="1296988" cy="576263"/>
          </a:xfrm>
          <a:prstGeom prst="rect">
            <a:avLst/>
          </a:prstGeom>
          <a:gradFill rotWithShape="1">
            <a:gsLst>
              <a:gs pos="0">
                <a:srgbClr val="33CCFF"/>
              </a:gs>
              <a:gs pos="50000">
                <a:schemeClr val="bg1"/>
              </a:gs>
              <a:gs pos="100000">
                <a:srgbClr val="33CC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6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REGULARIZA </a:t>
            </a:r>
          </a:p>
          <a:p>
            <a:pPr algn="ctr"/>
            <a:r>
              <a:rPr lang="pt-BR" sz="900" b="1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SITUAÇÃO</a:t>
            </a:r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7308850" y="1773238"/>
            <a:ext cx="1296988" cy="1655762"/>
          </a:xfrm>
          <a:prstGeom prst="flowChartAlternateProcess">
            <a:avLst/>
          </a:prstGeom>
          <a:gradFill rotWithShape="1">
            <a:gsLst>
              <a:gs pos="0">
                <a:srgbClr val="FFCC99"/>
              </a:gs>
              <a:gs pos="50000">
                <a:schemeClr val="folHlink"/>
              </a:gs>
              <a:gs pos="100000">
                <a:srgbClr val="FFCC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r>
              <a:rPr lang="pt-BR" sz="900" dirty="0"/>
              <a:t>REMETE PROCESSO,</a:t>
            </a:r>
          </a:p>
          <a:p>
            <a:pPr algn="ctr"/>
            <a:r>
              <a:rPr lang="pt-BR" sz="900" dirty="0"/>
              <a:t> CONCLUIDO, AO </a:t>
            </a:r>
            <a:r>
              <a:rPr lang="pt-BR" sz="900" b="1" dirty="0"/>
              <a:t>TCE</a:t>
            </a:r>
            <a:r>
              <a:rPr lang="pt-BR" sz="900" dirty="0"/>
              <a:t>   </a:t>
            </a:r>
          </a:p>
          <a:p>
            <a:pPr algn="ctr"/>
            <a:r>
              <a:rPr lang="pt-BR" sz="900" dirty="0"/>
              <a:t>OU ARQUIVA-O, </a:t>
            </a:r>
          </a:p>
          <a:p>
            <a:pPr algn="ctr"/>
            <a:r>
              <a:rPr lang="pt-BR" sz="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TEMPORARIAMENE</a:t>
            </a:r>
            <a:r>
              <a:rPr lang="pt-BR" sz="900" dirty="0"/>
              <a:t>, À</a:t>
            </a:r>
          </a:p>
          <a:p>
            <a:pPr algn="ctr"/>
            <a:r>
              <a:rPr lang="pt-BR" sz="900" dirty="0"/>
              <a:t>DISPOSIÇÃO </a:t>
            </a:r>
            <a:r>
              <a:rPr lang="pt-BR" sz="900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DAQUELE</a:t>
            </a:r>
          </a:p>
          <a:p>
            <a:pPr algn="ctr"/>
            <a:r>
              <a:rPr lang="pt-BR" sz="900" dirty="0"/>
              <a:t>ÓRGÃO, QUANDO O </a:t>
            </a:r>
          </a:p>
          <a:p>
            <a:pPr algn="ctr"/>
            <a:r>
              <a:rPr lang="pt-BR" sz="900" dirty="0"/>
              <a:t>VALOR </a:t>
            </a:r>
            <a:r>
              <a:rPr lang="pt-BR" sz="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ATRIBUIDO</a:t>
            </a:r>
            <a:r>
              <a:rPr lang="pt-BR" sz="900" dirty="0"/>
              <a:t> AO</a:t>
            </a:r>
          </a:p>
          <a:p>
            <a:pPr algn="ctr"/>
            <a:r>
              <a:rPr lang="pt-BR" sz="900" dirty="0"/>
              <a:t>CONVÊNIO FOR DE </a:t>
            </a:r>
          </a:p>
          <a:p>
            <a:pPr algn="ctr"/>
            <a:r>
              <a:rPr lang="pt-BR" sz="900" dirty="0"/>
              <a:t>ATÉ R$ 150 MIL</a:t>
            </a:r>
          </a:p>
          <a:p>
            <a:pPr algn="ctr"/>
            <a:r>
              <a:rPr lang="pt-BR" sz="900" dirty="0"/>
              <a:t>(</a:t>
            </a:r>
            <a:r>
              <a:rPr lang="pt-BR" sz="800" i="1" dirty="0"/>
              <a:t>Art. 8º,§1º da RES86-TCE</a:t>
            </a:r>
            <a:r>
              <a:rPr lang="pt-BR" sz="800" b="1" dirty="0"/>
              <a:t>)</a:t>
            </a: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4572000" y="3141663"/>
            <a:ext cx="0" cy="2873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3503613" y="2466975"/>
            <a:ext cx="3603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5292725" y="2060575"/>
            <a:ext cx="3603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5292725" y="2852738"/>
            <a:ext cx="3603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6948488" y="2060575"/>
            <a:ext cx="360362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5292725" y="3895725"/>
            <a:ext cx="358775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 flipH="1">
            <a:off x="3492500" y="3898900"/>
            <a:ext cx="358775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1844675" y="3898900"/>
            <a:ext cx="360363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1838325" y="4508500"/>
            <a:ext cx="54737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6" name="AutoShape 24"/>
          <p:cNvSpPr>
            <a:spLocks noChangeArrowheads="1"/>
          </p:cNvSpPr>
          <p:nvPr/>
        </p:nvSpPr>
        <p:spPr bwMode="auto">
          <a:xfrm>
            <a:off x="7286644" y="1763624"/>
            <a:ext cx="1366838" cy="3024187"/>
          </a:xfrm>
          <a:prstGeom prst="flowChartAlternateProcess">
            <a:avLst/>
          </a:prstGeom>
          <a:gradFill rotWithShape="1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REMETE  PROCESSO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PRESTAÇÃO DE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CONTAS E  O DE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TOMADA DE CONTAS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ESPEAL,CONCLUÍDOS,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AO TCE; </a:t>
            </a:r>
          </a:p>
          <a:p>
            <a:pPr algn="ctr"/>
            <a:r>
              <a:rPr lang="pt-BR" sz="900" b="1" dirty="0">
                <a:ln w="1905"/>
                <a:solidFill>
                  <a:schemeClr val="accent6">
                    <a:shade val="20000"/>
                    <a:satMod val="20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t-BR" sz="9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  FIM )</a:t>
            </a:r>
            <a:endParaRPr lang="pt-BR" sz="900" b="1" dirty="0">
              <a:ln w="1905"/>
              <a:solidFill>
                <a:schemeClr val="accent6">
                  <a:shade val="20000"/>
                  <a:satMod val="20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 flipV="1">
            <a:off x="6302375" y="2349500"/>
            <a:ext cx="0" cy="2159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/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611188" y="5734050"/>
            <a:ext cx="3240087" cy="7905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pt-BR" sz="900">
                <a:solidFill>
                  <a:srgbClr val="33CCFF"/>
                </a:solidFill>
              </a:rPr>
              <a:t>CONVENENTE</a:t>
            </a:r>
          </a:p>
          <a:p>
            <a:r>
              <a:rPr lang="pt-BR" sz="900">
                <a:solidFill>
                  <a:schemeClr val="accent1"/>
                </a:solidFill>
              </a:rPr>
              <a:t>PROTOCOLO</a:t>
            </a:r>
          </a:p>
          <a:p>
            <a:r>
              <a:rPr lang="pt-BR" sz="900">
                <a:solidFill>
                  <a:srgbClr val="FFCC99"/>
                </a:solidFill>
              </a:rPr>
              <a:t>DIFIN / NÚCLEO PRESTAÇÃO DE CONTAS DE CONVÊNIO</a:t>
            </a:r>
            <a:endParaRPr lang="pt-BR" sz="900">
              <a:solidFill>
                <a:srgbClr val="FFCC00"/>
              </a:solidFill>
            </a:endParaRPr>
          </a:p>
          <a:p>
            <a:r>
              <a:rPr lang="pt-BR" sz="900">
                <a:solidFill>
                  <a:srgbClr val="33CC33"/>
                </a:solidFill>
              </a:rPr>
              <a:t>SECRETÁRIO</a:t>
            </a:r>
          </a:p>
          <a:p>
            <a:r>
              <a:rPr lang="pt-BR" sz="900">
                <a:solidFill>
                  <a:srgbClr val="FF6699"/>
                </a:solidFill>
              </a:rPr>
              <a:t>COMISSÃO ESPECIAL DE TOMADA DE CONTAS </a:t>
            </a:r>
          </a:p>
        </p:txBody>
      </p:sp>
      <p:sp>
        <p:nvSpPr>
          <p:cNvPr id="8219" name="Rectangle 27"/>
          <p:cNvSpPr>
            <a:spLocks noChangeArrowheads="1"/>
          </p:cNvSpPr>
          <p:nvPr/>
        </p:nvSpPr>
        <p:spPr bwMode="auto">
          <a:xfrm flipV="1">
            <a:off x="611188" y="5505450"/>
            <a:ext cx="3240087" cy="2159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pt-BR" sz="900">
                <a:solidFill>
                  <a:schemeClr val="bg1"/>
                </a:solidFill>
              </a:rPr>
              <a:t>L  E  G  E  N  D  A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8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9" dur="5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300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3000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 animBg="1"/>
      <p:bldP spid="8197" grpId="0" animBg="1"/>
      <p:bldP spid="8198" grpId="0" animBg="1"/>
      <p:bldP spid="8199" grpId="0" animBg="1"/>
      <p:bldP spid="8200" grpId="0" animBg="1"/>
      <p:bldP spid="8200" grpId="1" animBg="1"/>
      <p:bldP spid="8200" grpId="2" animBg="1"/>
      <p:bldP spid="8200" grpId="3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5" grpId="1" animBg="1"/>
      <p:bldP spid="8205" grpId="2" animBg="1"/>
      <p:bldP spid="8206" grpId="0" animBg="1"/>
      <p:bldP spid="8206" grpId="1" animBg="1"/>
      <p:bldP spid="8206" grpId="2" animBg="1"/>
      <p:bldP spid="8207" grpId="0" animBg="1"/>
      <p:bldP spid="8208" grpId="0" animBg="1"/>
      <p:bldP spid="8209" grpId="0" animBg="1"/>
      <p:bldP spid="8209" grpId="1" animBg="1"/>
      <p:bldP spid="8209" grpId="2" animBg="1"/>
      <p:bldP spid="8210" grpId="0" animBg="1"/>
      <p:bldP spid="8210" grpId="1" animBg="1"/>
      <p:bldP spid="8210" grpId="2" animBg="1"/>
      <p:bldP spid="8211" grpId="0" animBg="1"/>
      <p:bldP spid="8211" grpId="1" animBg="1"/>
      <p:bldP spid="8211" grpId="2" animBg="1"/>
      <p:bldP spid="8212" grpId="0" animBg="1"/>
      <p:bldP spid="8213" grpId="0" animBg="1"/>
      <p:bldP spid="8214" grpId="0" animBg="1"/>
      <p:bldP spid="8215" grpId="0" animBg="1"/>
      <p:bldP spid="8216" grpId="0" animBg="1"/>
      <p:bldP spid="8217" grpId="0" animBg="1"/>
      <p:bldP spid="8217" grpId="1" animBg="1"/>
      <p:bldP spid="8217" grpId="2" animBg="1"/>
      <p:bldP spid="8218" grpId="0" animBg="1"/>
      <p:bldP spid="8219" grpId="0" animBg="1"/>
    </p:bld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2197</TotalTime>
  <Words>466</Words>
  <Application>Microsoft Office PowerPoint</Application>
  <PresentationFormat>Apresentação na tela (4:3)</PresentationFormat>
  <Paragraphs>184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Design padrão</vt:lpstr>
      <vt:lpstr>PROCEDIMENTOS BÁSICOS ADOTADOS NA CELEBRAÇÃO DE CONVÊNIO 1  FLUXOGRAMA</vt:lpstr>
      <vt:lpstr>FLUXOGRAMA – PROCEDIMENTOS BÁSICOS NA CELEBRAÇÃO DE CONVÊNIO 2</vt:lpstr>
      <vt:lpstr>PROCEDIMENTOS BÁSICOS ADOTADOS NA PRESTAÇÃO DE CONTAS DE CONVÊNIO FLUXOGRAMA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FLUXOGRAMA – CELEBRAÇÃO DE CONVÊNIO</dc:title>
  <dc:creator>JREIS</dc:creator>
  <cp:lastModifiedBy>jreis</cp:lastModifiedBy>
  <cp:revision>78</cp:revision>
  <dcterms:created xsi:type="dcterms:W3CDTF">2007-08-30T17:26:04Z</dcterms:created>
  <dcterms:modified xsi:type="dcterms:W3CDTF">2011-11-16T13:25:45Z</dcterms:modified>
</cp:coreProperties>
</file>